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9" r:id="rId3"/>
    <p:sldId id="257" r:id="rId4"/>
    <p:sldId id="397" r:id="rId5"/>
    <p:sldId id="398" r:id="rId6"/>
    <p:sldId id="258" r:id="rId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BF5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rgbClr val="E8EBF5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97"/>
  </p:normalViewPr>
  <p:slideViewPr>
    <p:cSldViewPr snapToGrid="0" snapToObjects="1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179468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Work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47231-5218-8247-B3BB-C4995566FC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1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C4AEB-1371-5F41-AC5F-31B198D84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99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idx="1"/>
          </p:nvPr>
        </p:nvSpPr>
        <p:spPr>
          <a:xfrm>
            <a:off x="913773" y="2367091"/>
            <a:ext cx="10363828" cy="342410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 0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0" name="Body Level One…"/>
          <p:cNvSpPr txBox="1">
            <a:spLocks noGrp="1"/>
          </p:cNvSpPr>
          <p:nvPr>
            <p:ph type="body" idx="1"/>
          </p:nvPr>
        </p:nvSpPr>
        <p:spPr>
          <a:xfrm>
            <a:off x="913773" y="2367091"/>
            <a:ext cx="10363828" cy="342410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155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  <p:sldLayoutId id="2147483662" r:id="rId12"/>
    <p:sldLayoutId id="2147483663" r:id="rId1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706" y="455534"/>
            <a:ext cx="4702628" cy="339207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itle 1"/>
          <p:cNvSpPr txBox="1">
            <a:spLocks noGrp="1"/>
          </p:cNvSpPr>
          <p:nvPr>
            <p:ph type="ctrTitle"/>
          </p:nvPr>
        </p:nvSpPr>
        <p:spPr>
          <a:xfrm>
            <a:off x="943576" y="3910383"/>
            <a:ext cx="10294887" cy="12268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rPr lang="en-US" sz="3200" dirty="0"/>
              <a:t>National Oceanic and Atmospheric Administration’s Hydrographic Services Review Panel</a:t>
            </a:r>
            <a:endParaRPr sz="3200" dirty="0"/>
          </a:p>
        </p:txBody>
      </p:sp>
      <p:sp>
        <p:nvSpPr>
          <p:cNvPr id="142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519020" y="5346470"/>
            <a:ext cx="9144000" cy="584201"/>
          </a:xfrm>
          <a:prstGeom prst="rect">
            <a:avLst/>
          </a:prstGeom>
        </p:spPr>
        <p:txBody>
          <a:bodyPr/>
          <a:lstStyle>
            <a:lvl1pPr>
              <a:defRPr b="1" i="1">
                <a:solidFill>
                  <a:srgbClr val="1F3D64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en-US" dirty="0"/>
              <a:t>August 28</a:t>
            </a:r>
            <a:r>
              <a:rPr dirty="0"/>
              <a:t>, 201</a:t>
            </a:r>
            <a:r>
              <a:rPr lang="en-US" dirty="0"/>
              <a:t>9</a:t>
            </a:r>
            <a:endParaRPr dirty="0"/>
          </a:p>
        </p:txBody>
      </p:sp>
      <p:pic>
        <p:nvPicPr>
          <p:cNvPr id="143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56" y="5194294"/>
            <a:ext cx="10881360" cy="38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Picture 3"/>
          <p:cNvGrpSpPr/>
          <p:nvPr/>
        </p:nvGrpSpPr>
        <p:grpSpPr>
          <a:xfrm>
            <a:off x="1307804" y="1255927"/>
            <a:ext cx="9638147" cy="5602073"/>
            <a:chOff x="0" y="0"/>
            <a:chExt cx="9638145" cy="5602072"/>
          </a:xfrm>
        </p:grpSpPr>
        <p:sp>
          <p:nvSpPr>
            <p:cNvPr id="156" name="Rectangle"/>
            <p:cNvSpPr/>
            <p:nvPr/>
          </p:nvSpPr>
          <p:spPr>
            <a:xfrm>
              <a:off x="0" y="0"/>
              <a:ext cx="9638146" cy="5602073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57" name="image6.tif" descr="image6.tif"/>
            <p:cNvPicPr>
              <a:picLocks noChangeAspect="1"/>
            </p:cNvPicPr>
            <p:nvPr/>
          </p:nvPicPr>
          <p:blipFill>
            <a:blip r:embed="rId2"/>
            <a:srcRect l="6285" t="19607" r="11838" b="10292"/>
            <a:stretch>
              <a:fillRect/>
            </a:stretch>
          </p:blipFill>
          <p:spPr>
            <a:xfrm>
              <a:off x="-1" y="0"/>
              <a:ext cx="9638147" cy="5602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9" name="Title 1"/>
          <p:cNvSpPr txBox="1">
            <a:spLocks noGrp="1"/>
          </p:cNvSpPr>
          <p:nvPr>
            <p:ph type="title"/>
          </p:nvPr>
        </p:nvSpPr>
        <p:spPr>
          <a:xfrm>
            <a:off x="0" y="267471"/>
            <a:ext cx="12253756" cy="1143001"/>
          </a:xfrm>
          <a:prstGeom prst="rect">
            <a:avLst/>
          </a:prstGeom>
        </p:spPr>
        <p:txBody>
          <a:bodyPr anchor="t"/>
          <a:lstStyle>
            <a:lvl1pPr algn="ctr">
              <a:defRPr sz="6000" b="1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rPr dirty="0"/>
              <a:t>S</a:t>
            </a:r>
            <a:r>
              <a:rPr lang="en-US" dirty="0"/>
              <a:t>HIP</a:t>
            </a:r>
            <a:r>
              <a:rPr dirty="0"/>
              <a:t> T</a:t>
            </a:r>
            <a:r>
              <a:rPr lang="en-US" dirty="0"/>
              <a:t>YPES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4"/>
          <p:cNvGrpSpPr/>
          <p:nvPr/>
        </p:nvGrpSpPr>
        <p:grpSpPr>
          <a:xfrm>
            <a:off x="305536" y="230187"/>
            <a:ext cx="2641601" cy="1397002"/>
            <a:chOff x="0" y="0"/>
            <a:chExt cx="2641600" cy="1397000"/>
          </a:xfrm>
        </p:grpSpPr>
        <p:sp>
          <p:nvSpPr>
            <p:cNvPr id="145" name="Freeform 5"/>
            <p:cNvSpPr/>
            <p:nvPr/>
          </p:nvSpPr>
          <p:spPr>
            <a:xfrm>
              <a:off x="-1" y="-1"/>
              <a:ext cx="2548468" cy="1327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" y="22"/>
                  </a:moveTo>
                  <a:lnTo>
                    <a:pt x="11754" y="132"/>
                  </a:lnTo>
                  <a:lnTo>
                    <a:pt x="11733" y="375"/>
                  </a:lnTo>
                  <a:lnTo>
                    <a:pt x="11754" y="530"/>
                  </a:lnTo>
                  <a:lnTo>
                    <a:pt x="11899" y="485"/>
                  </a:lnTo>
                  <a:lnTo>
                    <a:pt x="11961" y="287"/>
                  </a:lnTo>
                  <a:lnTo>
                    <a:pt x="12064" y="177"/>
                  </a:lnTo>
                  <a:lnTo>
                    <a:pt x="12168" y="309"/>
                  </a:lnTo>
                  <a:lnTo>
                    <a:pt x="12085" y="441"/>
                  </a:lnTo>
                  <a:lnTo>
                    <a:pt x="12168" y="618"/>
                  </a:lnTo>
                  <a:lnTo>
                    <a:pt x="12023" y="794"/>
                  </a:lnTo>
                  <a:lnTo>
                    <a:pt x="11899" y="927"/>
                  </a:lnTo>
                  <a:lnTo>
                    <a:pt x="11836" y="1125"/>
                  </a:lnTo>
                  <a:lnTo>
                    <a:pt x="11919" y="1258"/>
                  </a:lnTo>
                  <a:lnTo>
                    <a:pt x="12106" y="1412"/>
                  </a:lnTo>
                  <a:lnTo>
                    <a:pt x="12272" y="1456"/>
                  </a:lnTo>
                  <a:lnTo>
                    <a:pt x="12272" y="1633"/>
                  </a:lnTo>
                  <a:lnTo>
                    <a:pt x="12002" y="1721"/>
                  </a:lnTo>
                  <a:lnTo>
                    <a:pt x="11940" y="1897"/>
                  </a:lnTo>
                  <a:lnTo>
                    <a:pt x="12002" y="2118"/>
                  </a:lnTo>
                  <a:lnTo>
                    <a:pt x="12272" y="2140"/>
                  </a:lnTo>
                  <a:lnTo>
                    <a:pt x="12375" y="1964"/>
                  </a:lnTo>
                  <a:lnTo>
                    <a:pt x="12521" y="1942"/>
                  </a:lnTo>
                  <a:lnTo>
                    <a:pt x="12500" y="2118"/>
                  </a:lnTo>
                  <a:lnTo>
                    <a:pt x="12417" y="2273"/>
                  </a:lnTo>
                  <a:lnTo>
                    <a:pt x="12251" y="2339"/>
                  </a:lnTo>
                  <a:lnTo>
                    <a:pt x="12417" y="2427"/>
                  </a:lnTo>
                  <a:lnTo>
                    <a:pt x="12541" y="2515"/>
                  </a:lnTo>
                  <a:lnTo>
                    <a:pt x="12603" y="2714"/>
                  </a:lnTo>
                  <a:lnTo>
                    <a:pt x="12541" y="2736"/>
                  </a:lnTo>
                  <a:lnTo>
                    <a:pt x="12313" y="2581"/>
                  </a:lnTo>
                  <a:lnTo>
                    <a:pt x="12189" y="2427"/>
                  </a:lnTo>
                  <a:lnTo>
                    <a:pt x="12106" y="2559"/>
                  </a:lnTo>
                  <a:lnTo>
                    <a:pt x="12106" y="2736"/>
                  </a:lnTo>
                  <a:lnTo>
                    <a:pt x="12375" y="2912"/>
                  </a:lnTo>
                  <a:lnTo>
                    <a:pt x="12541" y="2934"/>
                  </a:lnTo>
                  <a:lnTo>
                    <a:pt x="12666" y="2979"/>
                  </a:lnTo>
                  <a:lnTo>
                    <a:pt x="12666" y="3332"/>
                  </a:lnTo>
                  <a:lnTo>
                    <a:pt x="12852" y="3464"/>
                  </a:lnTo>
                  <a:lnTo>
                    <a:pt x="13018" y="3530"/>
                  </a:lnTo>
                  <a:lnTo>
                    <a:pt x="12894" y="3685"/>
                  </a:lnTo>
                  <a:lnTo>
                    <a:pt x="12811" y="3729"/>
                  </a:lnTo>
                  <a:lnTo>
                    <a:pt x="12707" y="4016"/>
                  </a:lnTo>
                  <a:lnTo>
                    <a:pt x="12769" y="4170"/>
                  </a:lnTo>
                  <a:lnTo>
                    <a:pt x="12603" y="4236"/>
                  </a:lnTo>
                  <a:lnTo>
                    <a:pt x="12396" y="4126"/>
                  </a:lnTo>
                  <a:lnTo>
                    <a:pt x="12210" y="4148"/>
                  </a:lnTo>
                  <a:lnTo>
                    <a:pt x="12002" y="4192"/>
                  </a:lnTo>
                  <a:lnTo>
                    <a:pt x="11940" y="4457"/>
                  </a:lnTo>
                  <a:lnTo>
                    <a:pt x="12064" y="4611"/>
                  </a:lnTo>
                  <a:lnTo>
                    <a:pt x="12293" y="4677"/>
                  </a:lnTo>
                  <a:lnTo>
                    <a:pt x="12458" y="4523"/>
                  </a:lnTo>
                  <a:lnTo>
                    <a:pt x="12500" y="4413"/>
                  </a:lnTo>
                  <a:lnTo>
                    <a:pt x="12624" y="4523"/>
                  </a:lnTo>
                  <a:lnTo>
                    <a:pt x="12645" y="4699"/>
                  </a:lnTo>
                  <a:lnTo>
                    <a:pt x="12458" y="4854"/>
                  </a:lnTo>
                  <a:lnTo>
                    <a:pt x="12355" y="5053"/>
                  </a:lnTo>
                  <a:lnTo>
                    <a:pt x="12106" y="4876"/>
                  </a:lnTo>
                  <a:lnTo>
                    <a:pt x="12023" y="4986"/>
                  </a:lnTo>
                  <a:lnTo>
                    <a:pt x="12147" y="5075"/>
                  </a:lnTo>
                  <a:lnTo>
                    <a:pt x="12293" y="5141"/>
                  </a:lnTo>
                  <a:lnTo>
                    <a:pt x="12334" y="5295"/>
                  </a:lnTo>
                  <a:lnTo>
                    <a:pt x="12189" y="5317"/>
                  </a:lnTo>
                  <a:lnTo>
                    <a:pt x="12023" y="5383"/>
                  </a:lnTo>
                  <a:lnTo>
                    <a:pt x="11919" y="5692"/>
                  </a:lnTo>
                  <a:lnTo>
                    <a:pt x="11878" y="5869"/>
                  </a:lnTo>
                  <a:lnTo>
                    <a:pt x="11650" y="6023"/>
                  </a:lnTo>
                  <a:lnTo>
                    <a:pt x="11671" y="6222"/>
                  </a:lnTo>
                  <a:lnTo>
                    <a:pt x="11526" y="6244"/>
                  </a:lnTo>
                  <a:lnTo>
                    <a:pt x="11380" y="6112"/>
                  </a:lnTo>
                  <a:lnTo>
                    <a:pt x="11256" y="6266"/>
                  </a:lnTo>
                  <a:lnTo>
                    <a:pt x="11215" y="6509"/>
                  </a:lnTo>
                  <a:lnTo>
                    <a:pt x="11546" y="6509"/>
                  </a:lnTo>
                  <a:lnTo>
                    <a:pt x="11567" y="6685"/>
                  </a:lnTo>
                  <a:lnTo>
                    <a:pt x="11360" y="6663"/>
                  </a:lnTo>
                  <a:lnTo>
                    <a:pt x="11152" y="6685"/>
                  </a:lnTo>
                  <a:lnTo>
                    <a:pt x="11090" y="7060"/>
                  </a:lnTo>
                  <a:lnTo>
                    <a:pt x="11090" y="7215"/>
                  </a:lnTo>
                  <a:lnTo>
                    <a:pt x="11049" y="7347"/>
                  </a:lnTo>
                  <a:lnTo>
                    <a:pt x="10924" y="7369"/>
                  </a:lnTo>
                  <a:lnTo>
                    <a:pt x="10738" y="7215"/>
                  </a:lnTo>
                  <a:lnTo>
                    <a:pt x="10551" y="7303"/>
                  </a:lnTo>
                  <a:lnTo>
                    <a:pt x="10655" y="7479"/>
                  </a:lnTo>
                  <a:lnTo>
                    <a:pt x="10883" y="7546"/>
                  </a:lnTo>
                  <a:lnTo>
                    <a:pt x="11069" y="7656"/>
                  </a:lnTo>
                  <a:lnTo>
                    <a:pt x="10987" y="7788"/>
                  </a:lnTo>
                  <a:lnTo>
                    <a:pt x="10696" y="7855"/>
                  </a:lnTo>
                  <a:lnTo>
                    <a:pt x="10572" y="8009"/>
                  </a:lnTo>
                  <a:lnTo>
                    <a:pt x="10634" y="8340"/>
                  </a:lnTo>
                  <a:lnTo>
                    <a:pt x="10800" y="8516"/>
                  </a:lnTo>
                  <a:lnTo>
                    <a:pt x="10759" y="8693"/>
                  </a:lnTo>
                  <a:lnTo>
                    <a:pt x="10489" y="8472"/>
                  </a:lnTo>
                  <a:lnTo>
                    <a:pt x="10406" y="8561"/>
                  </a:lnTo>
                  <a:lnTo>
                    <a:pt x="10510" y="8803"/>
                  </a:lnTo>
                  <a:lnTo>
                    <a:pt x="10655" y="8958"/>
                  </a:lnTo>
                  <a:lnTo>
                    <a:pt x="10551" y="9245"/>
                  </a:lnTo>
                  <a:lnTo>
                    <a:pt x="10427" y="9289"/>
                  </a:lnTo>
                  <a:lnTo>
                    <a:pt x="10137" y="9267"/>
                  </a:lnTo>
                  <a:lnTo>
                    <a:pt x="10074" y="9399"/>
                  </a:lnTo>
                  <a:lnTo>
                    <a:pt x="10323" y="9686"/>
                  </a:lnTo>
                  <a:lnTo>
                    <a:pt x="10302" y="9862"/>
                  </a:lnTo>
                  <a:lnTo>
                    <a:pt x="10261" y="10083"/>
                  </a:lnTo>
                  <a:lnTo>
                    <a:pt x="10427" y="10370"/>
                  </a:lnTo>
                  <a:lnTo>
                    <a:pt x="10448" y="10546"/>
                  </a:lnTo>
                  <a:lnTo>
                    <a:pt x="10157" y="10811"/>
                  </a:lnTo>
                  <a:lnTo>
                    <a:pt x="18180" y="10612"/>
                  </a:lnTo>
                  <a:lnTo>
                    <a:pt x="18242" y="10723"/>
                  </a:lnTo>
                  <a:lnTo>
                    <a:pt x="18117" y="10855"/>
                  </a:lnTo>
                  <a:lnTo>
                    <a:pt x="18180" y="10988"/>
                  </a:lnTo>
                  <a:lnTo>
                    <a:pt x="18076" y="11230"/>
                  </a:lnTo>
                  <a:lnTo>
                    <a:pt x="18035" y="11407"/>
                  </a:lnTo>
                  <a:lnTo>
                    <a:pt x="18076" y="11539"/>
                  </a:lnTo>
                  <a:lnTo>
                    <a:pt x="18035" y="11716"/>
                  </a:lnTo>
                  <a:lnTo>
                    <a:pt x="17848" y="11760"/>
                  </a:lnTo>
                  <a:lnTo>
                    <a:pt x="17952" y="11914"/>
                  </a:lnTo>
                  <a:lnTo>
                    <a:pt x="17889" y="12025"/>
                  </a:lnTo>
                  <a:lnTo>
                    <a:pt x="17807" y="12179"/>
                  </a:lnTo>
                  <a:lnTo>
                    <a:pt x="17807" y="12355"/>
                  </a:lnTo>
                  <a:lnTo>
                    <a:pt x="17910" y="12664"/>
                  </a:lnTo>
                  <a:lnTo>
                    <a:pt x="17972" y="12885"/>
                  </a:lnTo>
                  <a:lnTo>
                    <a:pt x="18097" y="12951"/>
                  </a:lnTo>
                  <a:lnTo>
                    <a:pt x="18263" y="13348"/>
                  </a:lnTo>
                  <a:lnTo>
                    <a:pt x="18574" y="13613"/>
                  </a:lnTo>
                  <a:lnTo>
                    <a:pt x="18822" y="14076"/>
                  </a:lnTo>
                  <a:lnTo>
                    <a:pt x="18926" y="14253"/>
                  </a:lnTo>
                  <a:lnTo>
                    <a:pt x="18802" y="14363"/>
                  </a:lnTo>
                  <a:lnTo>
                    <a:pt x="18905" y="14804"/>
                  </a:lnTo>
                  <a:lnTo>
                    <a:pt x="18988" y="14959"/>
                  </a:lnTo>
                  <a:lnTo>
                    <a:pt x="19175" y="14981"/>
                  </a:lnTo>
                  <a:lnTo>
                    <a:pt x="18594" y="15158"/>
                  </a:lnTo>
                  <a:lnTo>
                    <a:pt x="18263" y="14915"/>
                  </a:lnTo>
                  <a:lnTo>
                    <a:pt x="17827" y="14694"/>
                  </a:lnTo>
                  <a:lnTo>
                    <a:pt x="17579" y="14760"/>
                  </a:lnTo>
                  <a:lnTo>
                    <a:pt x="17205" y="14363"/>
                  </a:lnTo>
                  <a:lnTo>
                    <a:pt x="16957" y="14231"/>
                  </a:lnTo>
                  <a:lnTo>
                    <a:pt x="16646" y="14165"/>
                  </a:lnTo>
                  <a:lnTo>
                    <a:pt x="16293" y="14297"/>
                  </a:lnTo>
                  <a:lnTo>
                    <a:pt x="16169" y="14518"/>
                  </a:lnTo>
                  <a:lnTo>
                    <a:pt x="15858" y="14584"/>
                  </a:lnTo>
                  <a:lnTo>
                    <a:pt x="15734" y="14429"/>
                  </a:lnTo>
                  <a:lnTo>
                    <a:pt x="15485" y="14363"/>
                  </a:lnTo>
                  <a:lnTo>
                    <a:pt x="15236" y="14451"/>
                  </a:lnTo>
                  <a:lnTo>
                    <a:pt x="15050" y="14694"/>
                  </a:lnTo>
                  <a:lnTo>
                    <a:pt x="15029" y="15025"/>
                  </a:lnTo>
                  <a:lnTo>
                    <a:pt x="15174" y="15224"/>
                  </a:lnTo>
                  <a:lnTo>
                    <a:pt x="15464" y="15246"/>
                  </a:lnTo>
                  <a:lnTo>
                    <a:pt x="15609" y="15047"/>
                  </a:lnTo>
                  <a:lnTo>
                    <a:pt x="15775" y="14716"/>
                  </a:lnTo>
                  <a:lnTo>
                    <a:pt x="16045" y="14760"/>
                  </a:lnTo>
                  <a:lnTo>
                    <a:pt x="15775" y="14959"/>
                  </a:lnTo>
                  <a:lnTo>
                    <a:pt x="15651" y="15246"/>
                  </a:lnTo>
                  <a:lnTo>
                    <a:pt x="15651" y="15488"/>
                  </a:lnTo>
                  <a:lnTo>
                    <a:pt x="15920" y="15819"/>
                  </a:lnTo>
                  <a:lnTo>
                    <a:pt x="16542" y="15908"/>
                  </a:lnTo>
                  <a:lnTo>
                    <a:pt x="16832" y="16040"/>
                  </a:lnTo>
                  <a:lnTo>
                    <a:pt x="17040" y="15908"/>
                  </a:lnTo>
                  <a:lnTo>
                    <a:pt x="17454" y="15908"/>
                  </a:lnTo>
                  <a:lnTo>
                    <a:pt x="17579" y="15753"/>
                  </a:lnTo>
                  <a:lnTo>
                    <a:pt x="17910" y="15488"/>
                  </a:lnTo>
                  <a:lnTo>
                    <a:pt x="18221" y="15511"/>
                  </a:lnTo>
                  <a:lnTo>
                    <a:pt x="18532" y="15444"/>
                  </a:lnTo>
                  <a:lnTo>
                    <a:pt x="18739" y="15422"/>
                  </a:lnTo>
                  <a:lnTo>
                    <a:pt x="18677" y="15599"/>
                  </a:lnTo>
                  <a:lnTo>
                    <a:pt x="18553" y="15731"/>
                  </a:lnTo>
                  <a:lnTo>
                    <a:pt x="18553" y="15886"/>
                  </a:lnTo>
                  <a:lnTo>
                    <a:pt x="18408" y="15952"/>
                  </a:lnTo>
                  <a:lnTo>
                    <a:pt x="18159" y="15841"/>
                  </a:lnTo>
                  <a:lnTo>
                    <a:pt x="18035" y="15952"/>
                  </a:lnTo>
                  <a:lnTo>
                    <a:pt x="17993" y="16128"/>
                  </a:lnTo>
                  <a:lnTo>
                    <a:pt x="18117" y="16283"/>
                  </a:lnTo>
                  <a:lnTo>
                    <a:pt x="18532" y="16283"/>
                  </a:lnTo>
                  <a:lnTo>
                    <a:pt x="18491" y="16459"/>
                  </a:lnTo>
                  <a:lnTo>
                    <a:pt x="18719" y="16724"/>
                  </a:lnTo>
                  <a:lnTo>
                    <a:pt x="18947" y="16746"/>
                  </a:lnTo>
                  <a:lnTo>
                    <a:pt x="19112" y="16547"/>
                  </a:lnTo>
                  <a:lnTo>
                    <a:pt x="19154" y="16327"/>
                  </a:lnTo>
                  <a:lnTo>
                    <a:pt x="19133" y="16018"/>
                  </a:lnTo>
                  <a:lnTo>
                    <a:pt x="19444" y="15819"/>
                  </a:lnTo>
                  <a:lnTo>
                    <a:pt x="19527" y="15555"/>
                  </a:lnTo>
                  <a:lnTo>
                    <a:pt x="19734" y="15709"/>
                  </a:lnTo>
                  <a:lnTo>
                    <a:pt x="19755" y="15819"/>
                  </a:lnTo>
                  <a:lnTo>
                    <a:pt x="19921" y="15687"/>
                  </a:lnTo>
                  <a:lnTo>
                    <a:pt x="19879" y="15930"/>
                  </a:lnTo>
                  <a:lnTo>
                    <a:pt x="19714" y="15908"/>
                  </a:lnTo>
                  <a:lnTo>
                    <a:pt x="19714" y="16062"/>
                  </a:lnTo>
                  <a:lnTo>
                    <a:pt x="19651" y="16172"/>
                  </a:lnTo>
                  <a:lnTo>
                    <a:pt x="19734" y="16172"/>
                  </a:lnTo>
                  <a:lnTo>
                    <a:pt x="19859" y="16194"/>
                  </a:lnTo>
                  <a:lnTo>
                    <a:pt x="19962" y="16327"/>
                  </a:lnTo>
                  <a:lnTo>
                    <a:pt x="19983" y="16525"/>
                  </a:lnTo>
                  <a:lnTo>
                    <a:pt x="20149" y="16481"/>
                  </a:lnTo>
                  <a:lnTo>
                    <a:pt x="20128" y="16702"/>
                  </a:lnTo>
                  <a:lnTo>
                    <a:pt x="20273" y="16724"/>
                  </a:lnTo>
                  <a:lnTo>
                    <a:pt x="20294" y="16481"/>
                  </a:lnTo>
                  <a:lnTo>
                    <a:pt x="20398" y="16172"/>
                  </a:lnTo>
                  <a:lnTo>
                    <a:pt x="20418" y="15952"/>
                  </a:lnTo>
                  <a:lnTo>
                    <a:pt x="20564" y="15996"/>
                  </a:lnTo>
                  <a:cubicBezTo>
                    <a:pt x="20605" y="15930"/>
                    <a:pt x="20584" y="15886"/>
                    <a:pt x="20564" y="15819"/>
                  </a:cubicBezTo>
                  <a:cubicBezTo>
                    <a:pt x="20543" y="15731"/>
                    <a:pt x="20501" y="15577"/>
                    <a:pt x="20460" y="15555"/>
                  </a:cubicBezTo>
                  <a:cubicBezTo>
                    <a:pt x="20460" y="15511"/>
                    <a:pt x="20336" y="15687"/>
                    <a:pt x="20294" y="15709"/>
                  </a:cubicBezTo>
                  <a:cubicBezTo>
                    <a:pt x="20253" y="15731"/>
                    <a:pt x="20211" y="15731"/>
                    <a:pt x="20190" y="15687"/>
                  </a:cubicBezTo>
                  <a:lnTo>
                    <a:pt x="20253" y="15444"/>
                  </a:lnTo>
                  <a:lnTo>
                    <a:pt x="20792" y="15003"/>
                  </a:lnTo>
                  <a:lnTo>
                    <a:pt x="20874" y="15202"/>
                  </a:lnTo>
                  <a:lnTo>
                    <a:pt x="20626" y="15400"/>
                  </a:lnTo>
                  <a:lnTo>
                    <a:pt x="20895" y="15643"/>
                  </a:lnTo>
                  <a:lnTo>
                    <a:pt x="20874" y="15841"/>
                  </a:lnTo>
                  <a:lnTo>
                    <a:pt x="20771" y="15930"/>
                  </a:lnTo>
                  <a:lnTo>
                    <a:pt x="20771" y="16106"/>
                  </a:lnTo>
                  <a:lnTo>
                    <a:pt x="20957" y="16261"/>
                  </a:lnTo>
                  <a:lnTo>
                    <a:pt x="20771" y="16481"/>
                  </a:lnTo>
                  <a:lnTo>
                    <a:pt x="20626" y="16393"/>
                  </a:lnTo>
                  <a:lnTo>
                    <a:pt x="20481" y="16746"/>
                  </a:lnTo>
                  <a:lnTo>
                    <a:pt x="20294" y="16901"/>
                  </a:lnTo>
                  <a:cubicBezTo>
                    <a:pt x="20253" y="16967"/>
                    <a:pt x="20004" y="16834"/>
                    <a:pt x="19983" y="16856"/>
                  </a:cubicBezTo>
                  <a:cubicBezTo>
                    <a:pt x="19942" y="16878"/>
                    <a:pt x="20025" y="16989"/>
                    <a:pt x="20087" y="17011"/>
                  </a:cubicBezTo>
                  <a:cubicBezTo>
                    <a:pt x="20128" y="17033"/>
                    <a:pt x="20232" y="17033"/>
                    <a:pt x="20273" y="17055"/>
                  </a:cubicBezTo>
                  <a:cubicBezTo>
                    <a:pt x="20336" y="17077"/>
                    <a:pt x="20418" y="17121"/>
                    <a:pt x="20418" y="17165"/>
                  </a:cubicBezTo>
                  <a:cubicBezTo>
                    <a:pt x="20439" y="17209"/>
                    <a:pt x="20439" y="17342"/>
                    <a:pt x="20398" y="17364"/>
                  </a:cubicBezTo>
                  <a:cubicBezTo>
                    <a:pt x="20336" y="17364"/>
                    <a:pt x="20190" y="17231"/>
                    <a:pt x="20107" y="17209"/>
                  </a:cubicBezTo>
                  <a:cubicBezTo>
                    <a:pt x="20025" y="17254"/>
                    <a:pt x="19900" y="17254"/>
                    <a:pt x="19838" y="17254"/>
                  </a:cubicBezTo>
                  <a:cubicBezTo>
                    <a:pt x="19755" y="17254"/>
                    <a:pt x="19693" y="17143"/>
                    <a:pt x="19693" y="17231"/>
                  </a:cubicBezTo>
                  <a:lnTo>
                    <a:pt x="19797" y="17695"/>
                  </a:lnTo>
                  <a:lnTo>
                    <a:pt x="19693" y="17915"/>
                  </a:lnTo>
                  <a:lnTo>
                    <a:pt x="19631" y="17827"/>
                  </a:lnTo>
                  <a:lnTo>
                    <a:pt x="19527" y="17562"/>
                  </a:lnTo>
                  <a:lnTo>
                    <a:pt x="19403" y="17739"/>
                  </a:lnTo>
                  <a:lnTo>
                    <a:pt x="19444" y="17915"/>
                  </a:lnTo>
                  <a:lnTo>
                    <a:pt x="19548" y="18048"/>
                  </a:lnTo>
                  <a:lnTo>
                    <a:pt x="19340" y="17982"/>
                  </a:lnTo>
                  <a:lnTo>
                    <a:pt x="19133" y="17893"/>
                  </a:lnTo>
                  <a:lnTo>
                    <a:pt x="19050" y="18048"/>
                  </a:lnTo>
                  <a:lnTo>
                    <a:pt x="19299" y="18114"/>
                  </a:lnTo>
                  <a:lnTo>
                    <a:pt x="19382" y="18224"/>
                  </a:lnTo>
                  <a:lnTo>
                    <a:pt x="18967" y="18180"/>
                  </a:lnTo>
                  <a:lnTo>
                    <a:pt x="19361" y="18533"/>
                  </a:lnTo>
                  <a:lnTo>
                    <a:pt x="19382" y="18666"/>
                  </a:lnTo>
                  <a:lnTo>
                    <a:pt x="19133" y="18644"/>
                  </a:lnTo>
                  <a:lnTo>
                    <a:pt x="18967" y="18710"/>
                  </a:lnTo>
                  <a:lnTo>
                    <a:pt x="19154" y="18820"/>
                  </a:lnTo>
                  <a:lnTo>
                    <a:pt x="19320" y="18930"/>
                  </a:lnTo>
                  <a:lnTo>
                    <a:pt x="19465" y="18952"/>
                  </a:lnTo>
                  <a:lnTo>
                    <a:pt x="19465" y="19129"/>
                  </a:lnTo>
                  <a:lnTo>
                    <a:pt x="19361" y="19327"/>
                  </a:lnTo>
                  <a:lnTo>
                    <a:pt x="19527" y="19372"/>
                  </a:lnTo>
                  <a:lnTo>
                    <a:pt x="19693" y="19305"/>
                  </a:lnTo>
                  <a:lnTo>
                    <a:pt x="19879" y="19394"/>
                  </a:lnTo>
                  <a:lnTo>
                    <a:pt x="19983" y="19305"/>
                  </a:lnTo>
                  <a:lnTo>
                    <a:pt x="20087" y="19350"/>
                  </a:lnTo>
                  <a:lnTo>
                    <a:pt x="20273" y="19327"/>
                  </a:lnTo>
                  <a:lnTo>
                    <a:pt x="20315" y="19416"/>
                  </a:lnTo>
                  <a:lnTo>
                    <a:pt x="20004" y="19504"/>
                  </a:lnTo>
                  <a:lnTo>
                    <a:pt x="20107" y="19592"/>
                  </a:lnTo>
                  <a:lnTo>
                    <a:pt x="20294" y="19658"/>
                  </a:lnTo>
                  <a:lnTo>
                    <a:pt x="20522" y="19747"/>
                  </a:lnTo>
                  <a:cubicBezTo>
                    <a:pt x="20481" y="19769"/>
                    <a:pt x="20481" y="19923"/>
                    <a:pt x="20501" y="19967"/>
                  </a:cubicBezTo>
                  <a:cubicBezTo>
                    <a:pt x="20501" y="20011"/>
                    <a:pt x="20812" y="19636"/>
                    <a:pt x="20854" y="19658"/>
                  </a:cubicBezTo>
                  <a:cubicBezTo>
                    <a:pt x="20895" y="19703"/>
                    <a:pt x="20957" y="19769"/>
                    <a:pt x="20978" y="19791"/>
                  </a:cubicBezTo>
                  <a:cubicBezTo>
                    <a:pt x="20999" y="19835"/>
                    <a:pt x="20978" y="19835"/>
                    <a:pt x="21040" y="19857"/>
                  </a:cubicBezTo>
                  <a:lnTo>
                    <a:pt x="21144" y="20034"/>
                  </a:lnTo>
                  <a:lnTo>
                    <a:pt x="21102" y="20188"/>
                  </a:lnTo>
                  <a:lnTo>
                    <a:pt x="21248" y="20298"/>
                  </a:lnTo>
                  <a:lnTo>
                    <a:pt x="21455" y="20254"/>
                  </a:lnTo>
                  <a:lnTo>
                    <a:pt x="21600" y="20320"/>
                  </a:lnTo>
                  <a:lnTo>
                    <a:pt x="21579" y="20475"/>
                  </a:lnTo>
                  <a:lnTo>
                    <a:pt x="21413" y="20475"/>
                  </a:lnTo>
                  <a:lnTo>
                    <a:pt x="21310" y="20563"/>
                  </a:lnTo>
                  <a:lnTo>
                    <a:pt x="21206" y="20673"/>
                  </a:lnTo>
                  <a:lnTo>
                    <a:pt x="21268" y="20762"/>
                  </a:lnTo>
                  <a:lnTo>
                    <a:pt x="21455" y="20717"/>
                  </a:lnTo>
                  <a:lnTo>
                    <a:pt x="21434" y="20894"/>
                  </a:lnTo>
                  <a:lnTo>
                    <a:pt x="21476" y="21048"/>
                  </a:lnTo>
                  <a:lnTo>
                    <a:pt x="21310" y="21048"/>
                  </a:lnTo>
                  <a:lnTo>
                    <a:pt x="21206" y="21070"/>
                  </a:lnTo>
                  <a:lnTo>
                    <a:pt x="21020" y="21203"/>
                  </a:lnTo>
                  <a:lnTo>
                    <a:pt x="21144" y="21401"/>
                  </a:lnTo>
                  <a:lnTo>
                    <a:pt x="21102" y="21600"/>
                  </a:lnTo>
                  <a:lnTo>
                    <a:pt x="20937" y="21401"/>
                  </a:lnTo>
                  <a:lnTo>
                    <a:pt x="20874" y="21203"/>
                  </a:lnTo>
                  <a:lnTo>
                    <a:pt x="20709" y="20960"/>
                  </a:lnTo>
                  <a:lnTo>
                    <a:pt x="20626" y="21115"/>
                  </a:lnTo>
                  <a:lnTo>
                    <a:pt x="20418" y="21225"/>
                  </a:lnTo>
                  <a:lnTo>
                    <a:pt x="20170" y="21556"/>
                  </a:lnTo>
                  <a:lnTo>
                    <a:pt x="20045" y="21578"/>
                  </a:lnTo>
                  <a:lnTo>
                    <a:pt x="20211" y="21203"/>
                  </a:lnTo>
                  <a:lnTo>
                    <a:pt x="20170" y="21137"/>
                  </a:lnTo>
                  <a:lnTo>
                    <a:pt x="20004" y="21048"/>
                  </a:lnTo>
                  <a:lnTo>
                    <a:pt x="20025" y="20916"/>
                  </a:lnTo>
                  <a:lnTo>
                    <a:pt x="19921" y="20740"/>
                  </a:lnTo>
                  <a:lnTo>
                    <a:pt x="19714" y="20453"/>
                  </a:lnTo>
                  <a:lnTo>
                    <a:pt x="19610" y="20298"/>
                  </a:lnTo>
                  <a:lnTo>
                    <a:pt x="19258" y="20232"/>
                  </a:lnTo>
                  <a:cubicBezTo>
                    <a:pt x="19175" y="20188"/>
                    <a:pt x="19112" y="20188"/>
                    <a:pt x="19009" y="20122"/>
                  </a:cubicBezTo>
                  <a:cubicBezTo>
                    <a:pt x="18988" y="20100"/>
                    <a:pt x="18864" y="19945"/>
                    <a:pt x="18781" y="19901"/>
                  </a:cubicBezTo>
                  <a:lnTo>
                    <a:pt x="18470" y="19879"/>
                  </a:lnTo>
                  <a:lnTo>
                    <a:pt x="18035" y="19901"/>
                  </a:lnTo>
                  <a:lnTo>
                    <a:pt x="17827" y="19901"/>
                  </a:lnTo>
                  <a:lnTo>
                    <a:pt x="17786" y="19703"/>
                  </a:lnTo>
                  <a:lnTo>
                    <a:pt x="17910" y="19305"/>
                  </a:lnTo>
                  <a:lnTo>
                    <a:pt x="17869" y="19129"/>
                  </a:lnTo>
                  <a:lnTo>
                    <a:pt x="17537" y="19063"/>
                  </a:lnTo>
                  <a:lnTo>
                    <a:pt x="17392" y="19107"/>
                  </a:lnTo>
                  <a:lnTo>
                    <a:pt x="17392" y="19305"/>
                  </a:lnTo>
                  <a:lnTo>
                    <a:pt x="17330" y="19416"/>
                  </a:lnTo>
                  <a:lnTo>
                    <a:pt x="17433" y="19614"/>
                  </a:lnTo>
                  <a:lnTo>
                    <a:pt x="17392" y="19725"/>
                  </a:lnTo>
                  <a:lnTo>
                    <a:pt x="17247" y="19791"/>
                  </a:lnTo>
                  <a:lnTo>
                    <a:pt x="17143" y="19945"/>
                  </a:lnTo>
                  <a:lnTo>
                    <a:pt x="17288" y="20100"/>
                  </a:lnTo>
                  <a:lnTo>
                    <a:pt x="17226" y="20188"/>
                  </a:lnTo>
                  <a:lnTo>
                    <a:pt x="17350" y="20232"/>
                  </a:lnTo>
                  <a:lnTo>
                    <a:pt x="17392" y="20056"/>
                  </a:lnTo>
                  <a:lnTo>
                    <a:pt x="17537" y="20034"/>
                  </a:lnTo>
                  <a:lnTo>
                    <a:pt x="17558" y="19989"/>
                  </a:lnTo>
                  <a:lnTo>
                    <a:pt x="17703" y="19967"/>
                  </a:lnTo>
                  <a:lnTo>
                    <a:pt x="17682" y="20056"/>
                  </a:lnTo>
                  <a:lnTo>
                    <a:pt x="17516" y="20166"/>
                  </a:lnTo>
                  <a:lnTo>
                    <a:pt x="17350" y="20453"/>
                  </a:lnTo>
                  <a:lnTo>
                    <a:pt x="17102" y="20717"/>
                  </a:lnTo>
                  <a:lnTo>
                    <a:pt x="16874" y="20894"/>
                  </a:lnTo>
                  <a:lnTo>
                    <a:pt x="16604" y="21070"/>
                  </a:lnTo>
                  <a:lnTo>
                    <a:pt x="16397" y="21137"/>
                  </a:lnTo>
                  <a:lnTo>
                    <a:pt x="16335" y="20938"/>
                  </a:lnTo>
                  <a:lnTo>
                    <a:pt x="16190" y="20717"/>
                  </a:lnTo>
                  <a:lnTo>
                    <a:pt x="16169" y="20541"/>
                  </a:lnTo>
                  <a:lnTo>
                    <a:pt x="16003" y="20232"/>
                  </a:lnTo>
                  <a:lnTo>
                    <a:pt x="15858" y="19945"/>
                  </a:lnTo>
                  <a:lnTo>
                    <a:pt x="15630" y="20100"/>
                  </a:lnTo>
                  <a:lnTo>
                    <a:pt x="15754" y="20409"/>
                  </a:lnTo>
                  <a:lnTo>
                    <a:pt x="15588" y="20541"/>
                  </a:lnTo>
                  <a:lnTo>
                    <a:pt x="15340" y="20519"/>
                  </a:lnTo>
                  <a:lnTo>
                    <a:pt x="15298" y="20651"/>
                  </a:lnTo>
                  <a:lnTo>
                    <a:pt x="15236" y="20453"/>
                  </a:lnTo>
                  <a:lnTo>
                    <a:pt x="15360" y="20342"/>
                  </a:lnTo>
                  <a:lnTo>
                    <a:pt x="15319" y="20078"/>
                  </a:lnTo>
                  <a:lnTo>
                    <a:pt x="15029" y="20100"/>
                  </a:lnTo>
                  <a:lnTo>
                    <a:pt x="14801" y="20056"/>
                  </a:lnTo>
                  <a:lnTo>
                    <a:pt x="14884" y="20210"/>
                  </a:lnTo>
                  <a:lnTo>
                    <a:pt x="15029" y="20409"/>
                  </a:lnTo>
                  <a:lnTo>
                    <a:pt x="14925" y="20563"/>
                  </a:lnTo>
                  <a:lnTo>
                    <a:pt x="14718" y="20475"/>
                  </a:lnTo>
                  <a:lnTo>
                    <a:pt x="14780" y="20695"/>
                  </a:lnTo>
                  <a:lnTo>
                    <a:pt x="14531" y="20585"/>
                  </a:lnTo>
                  <a:lnTo>
                    <a:pt x="14593" y="20916"/>
                  </a:lnTo>
                  <a:lnTo>
                    <a:pt x="14469" y="21004"/>
                  </a:lnTo>
                  <a:lnTo>
                    <a:pt x="14448" y="21115"/>
                  </a:lnTo>
                  <a:lnTo>
                    <a:pt x="14262" y="21004"/>
                  </a:lnTo>
                  <a:lnTo>
                    <a:pt x="14055" y="20982"/>
                  </a:lnTo>
                  <a:lnTo>
                    <a:pt x="13868" y="21159"/>
                  </a:lnTo>
                  <a:lnTo>
                    <a:pt x="13723" y="21225"/>
                  </a:lnTo>
                  <a:lnTo>
                    <a:pt x="13516" y="21070"/>
                  </a:lnTo>
                  <a:lnTo>
                    <a:pt x="13412" y="20828"/>
                  </a:lnTo>
                  <a:lnTo>
                    <a:pt x="13163" y="20651"/>
                  </a:lnTo>
                  <a:lnTo>
                    <a:pt x="12914" y="20585"/>
                  </a:lnTo>
                  <a:lnTo>
                    <a:pt x="12749" y="20629"/>
                  </a:lnTo>
                  <a:lnTo>
                    <a:pt x="12500" y="20585"/>
                  </a:lnTo>
                  <a:lnTo>
                    <a:pt x="12313" y="20475"/>
                  </a:lnTo>
                  <a:lnTo>
                    <a:pt x="12085" y="20475"/>
                  </a:lnTo>
                  <a:lnTo>
                    <a:pt x="11857" y="20298"/>
                  </a:lnTo>
                  <a:lnTo>
                    <a:pt x="11629" y="20144"/>
                  </a:lnTo>
                  <a:lnTo>
                    <a:pt x="11526" y="19967"/>
                  </a:lnTo>
                  <a:lnTo>
                    <a:pt x="11484" y="19813"/>
                  </a:lnTo>
                  <a:lnTo>
                    <a:pt x="11629" y="19901"/>
                  </a:lnTo>
                  <a:lnTo>
                    <a:pt x="11712" y="19901"/>
                  </a:lnTo>
                  <a:lnTo>
                    <a:pt x="11878" y="19725"/>
                  </a:lnTo>
                  <a:lnTo>
                    <a:pt x="12044" y="19658"/>
                  </a:lnTo>
                  <a:lnTo>
                    <a:pt x="12044" y="19482"/>
                  </a:lnTo>
                  <a:lnTo>
                    <a:pt x="11878" y="19239"/>
                  </a:lnTo>
                  <a:lnTo>
                    <a:pt x="11857" y="19041"/>
                  </a:lnTo>
                  <a:lnTo>
                    <a:pt x="12002" y="18644"/>
                  </a:lnTo>
                  <a:lnTo>
                    <a:pt x="12106" y="18577"/>
                  </a:lnTo>
                  <a:lnTo>
                    <a:pt x="12002" y="18357"/>
                  </a:lnTo>
                  <a:lnTo>
                    <a:pt x="11857" y="18533"/>
                  </a:lnTo>
                  <a:lnTo>
                    <a:pt x="11816" y="18710"/>
                  </a:lnTo>
                  <a:lnTo>
                    <a:pt x="11795" y="18908"/>
                  </a:lnTo>
                  <a:lnTo>
                    <a:pt x="11691" y="19063"/>
                  </a:lnTo>
                  <a:lnTo>
                    <a:pt x="11526" y="19019"/>
                  </a:lnTo>
                  <a:lnTo>
                    <a:pt x="11277" y="18886"/>
                  </a:lnTo>
                  <a:lnTo>
                    <a:pt x="11235" y="18776"/>
                  </a:lnTo>
                  <a:lnTo>
                    <a:pt x="11235" y="18710"/>
                  </a:lnTo>
                  <a:lnTo>
                    <a:pt x="10738" y="18842"/>
                  </a:lnTo>
                  <a:lnTo>
                    <a:pt x="10759" y="18710"/>
                  </a:lnTo>
                  <a:lnTo>
                    <a:pt x="10696" y="18555"/>
                  </a:lnTo>
                  <a:lnTo>
                    <a:pt x="10655" y="18379"/>
                  </a:lnTo>
                  <a:lnTo>
                    <a:pt x="10531" y="18180"/>
                  </a:lnTo>
                  <a:lnTo>
                    <a:pt x="10282" y="18290"/>
                  </a:lnTo>
                  <a:lnTo>
                    <a:pt x="10178" y="18224"/>
                  </a:lnTo>
                  <a:lnTo>
                    <a:pt x="10323" y="18070"/>
                  </a:lnTo>
                  <a:lnTo>
                    <a:pt x="10282" y="17871"/>
                  </a:lnTo>
                  <a:lnTo>
                    <a:pt x="10344" y="17761"/>
                  </a:lnTo>
                  <a:lnTo>
                    <a:pt x="10199" y="17673"/>
                  </a:lnTo>
                  <a:lnTo>
                    <a:pt x="9929" y="17629"/>
                  </a:lnTo>
                  <a:lnTo>
                    <a:pt x="9701" y="17651"/>
                  </a:lnTo>
                  <a:lnTo>
                    <a:pt x="9432" y="17805"/>
                  </a:lnTo>
                  <a:lnTo>
                    <a:pt x="9287" y="17849"/>
                  </a:lnTo>
                  <a:lnTo>
                    <a:pt x="9183" y="17695"/>
                  </a:lnTo>
                  <a:lnTo>
                    <a:pt x="9183" y="17518"/>
                  </a:lnTo>
                  <a:lnTo>
                    <a:pt x="9225" y="17364"/>
                  </a:lnTo>
                  <a:lnTo>
                    <a:pt x="9390" y="17298"/>
                  </a:lnTo>
                  <a:lnTo>
                    <a:pt x="9287" y="17165"/>
                  </a:lnTo>
                  <a:lnTo>
                    <a:pt x="9204" y="17121"/>
                  </a:lnTo>
                  <a:lnTo>
                    <a:pt x="9059" y="17187"/>
                  </a:lnTo>
                  <a:lnTo>
                    <a:pt x="8893" y="17077"/>
                  </a:lnTo>
                  <a:lnTo>
                    <a:pt x="8686" y="17254"/>
                  </a:lnTo>
                  <a:lnTo>
                    <a:pt x="8540" y="17452"/>
                  </a:lnTo>
                  <a:lnTo>
                    <a:pt x="8312" y="17518"/>
                  </a:lnTo>
                  <a:lnTo>
                    <a:pt x="8147" y="17717"/>
                  </a:lnTo>
                  <a:lnTo>
                    <a:pt x="8022" y="17540"/>
                  </a:lnTo>
                  <a:lnTo>
                    <a:pt x="7877" y="17629"/>
                  </a:lnTo>
                  <a:lnTo>
                    <a:pt x="7815" y="17673"/>
                  </a:lnTo>
                  <a:lnTo>
                    <a:pt x="7939" y="17871"/>
                  </a:lnTo>
                  <a:lnTo>
                    <a:pt x="8167" y="17849"/>
                  </a:lnTo>
                  <a:lnTo>
                    <a:pt x="8147" y="18114"/>
                  </a:lnTo>
                  <a:lnTo>
                    <a:pt x="8250" y="18224"/>
                  </a:lnTo>
                  <a:lnTo>
                    <a:pt x="8561" y="18246"/>
                  </a:lnTo>
                  <a:lnTo>
                    <a:pt x="8810" y="18313"/>
                  </a:lnTo>
                  <a:lnTo>
                    <a:pt x="9100" y="18158"/>
                  </a:lnTo>
                  <a:lnTo>
                    <a:pt x="9328" y="18290"/>
                  </a:lnTo>
                  <a:lnTo>
                    <a:pt x="9598" y="18445"/>
                  </a:lnTo>
                  <a:lnTo>
                    <a:pt x="10012" y="18577"/>
                  </a:lnTo>
                  <a:lnTo>
                    <a:pt x="9950" y="18710"/>
                  </a:lnTo>
                  <a:lnTo>
                    <a:pt x="9701" y="18776"/>
                  </a:lnTo>
                  <a:lnTo>
                    <a:pt x="9660" y="18842"/>
                  </a:lnTo>
                  <a:lnTo>
                    <a:pt x="9701" y="18974"/>
                  </a:lnTo>
                  <a:lnTo>
                    <a:pt x="9453" y="19063"/>
                  </a:lnTo>
                  <a:lnTo>
                    <a:pt x="9183" y="19019"/>
                  </a:lnTo>
                  <a:lnTo>
                    <a:pt x="8872" y="18842"/>
                  </a:lnTo>
                  <a:lnTo>
                    <a:pt x="8478" y="18621"/>
                  </a:lnTo>
                  <a:lnTo>
                    <a:pt x="8188" y="18511"/>
                  </a:lnTo>
                  <a:lnTo>
                    <a:pt x="7898" y="18555"/>
                  </a:lnTo>
                  <a:lnTo>
                    <a:pt x="7587" y="18732"/>
                  </a:lnTo>
                  <a:lnTo>
                    <a:pt x="7421" y="18798"/>
                  </a:lnTo>
                  <a:lnTo>
                    <a:pt x="7089" y="18798"/>
                  </a:lnTo>
                  <a:lnTo>
                    <a:pt x="6571" y="18732"/>
                  </a:lnTo>
                  <a:lnTo>
                    <a:pt x="6032" y="18621"/>
                  </a:lnTo>
                  <a:lnTo>
                    <a:pt x="5162" y="18290"/>
                  </a:lnTo>
                  <a:lnTo>
                    <a:pt x="4104" y="17673"/>
                  </a:lnTo>
                  <a:lnTo>
                    <a:pt x="3275" y="17430"/>
                  </a:lnTo>
                  <a:lnTo>
                    <a:pt x="2529" y="17540"/>
                  </a:lnTo>
                  <a:lnTo>
                    <a:pt x="2135" y="17540"/>
                  </a:lnTo>
                  <a:lnTo>
                    <a:pt x="1617" y="17695"/>
                  </a:lnTo>
                  <a:lnTo>
                    <a:pt x="1078" y="17827"/>
                  </a:lnTo>
                  <a:lnTo>
                    <a:pt x="808" y="17915"/>
                  </a:lnTo>
                  <a:lnTo>
                    <a:pt x="788" y="17717"/>
                  </a:lnTo>
                  <a:lnTo>
                    <a:pt x="622" y="17518"/>
                  </a:lnTo>
                  <a:lnTo>
                    <a:pt x="539" y="17364"/>
                  </a:lnTo>
                  <a:lnTo>
                    <a:pt x="663" y="17209"/>
                  </a:lnTo>
                  <a:lnTo>
                    <a:pt x="974" y="17165"/>
                  </a:lnTo>
                  <a:lnTo>
                    <a:pt x="1078" y="16856"/>
                  </a:lnTo>
                  <a:lnTo>
                    <a:pt x="1099" y="16658"/>
                  </a:lnTo>
                  <a:lnTo>
                    <a:pt x="1057" y="16261"/>
                  </a:lnTo>
                  <a:lnTo>
                    <a:pt x="1202" y="16084"/>
                  </a:lnTo>
                  <a:lnTo>
                    <a:pt x="1327" y="15886"/>
                  </a:lnTo>
                  <a:lnTo>
                    <a:pt x="1306" y="15731"/>
                  </a:lnTo>
                  <a:lnTo>
                    <a:pt x="1410" y="15511"/>
                  </a:lnTo>
                  <a:lnTo>
                    <a:pt x="1306" y="15422"/>
                  </a:lnTo>
                  <a:lnTo>
                    <a:pt x="1389" y="15113"/>
                  </a:lnTo>
                  <a:lnTo>
                    <a:pt x="1327" y="14871"/>
                  </a:lnTo>
                  <a:lnTo>
                    <a:pt x="1306" y="14650"/>
                  </a:lnTo>
                  <a:lnTo>
                    <a:pt x="1161" y="14407"/>
                  </a:lnTo>
                  <a:lnTo>
                    <a:pt x="1140" y="14187"/>
                  </a:lnTo>
                  <a:lnTo>
                    <a:pt x="1223" y="13944"/>
                  </a:lnTo>
                  <a:lnTo>
                    <a:pt x="1389" y="13834"/>
                  </a:lnTo>
                  <a:lnTo>
                    <a:pt x="1347" y="13613"/>
                  </a:lnTo>
                  <a:lnTo>
                    <a:pt x="1430" y="13525"/>
                  </a:lnTo>
                  <a:lnTo>
                    <a:pt x="1327" y="13238"/>
                  </a:lnTo>
                  <a:lnTo>
                    <a:pt x="1306" y="13084"/>
                  </a:lnTo>
                  <a:lnTo>
                    <a:pt x="1430" y="12929"/>
                  </a:lnTo>
                  <a:lnTo>
                    <a:pt x="1430" y="12731"/>
                  </a:lnTo>
                  <a:lnTo>
                    <a:pt x="1596" y="12598"/>
                  </a:lnTo>
                  <a:lnTo>
                    <a:pt x="1762" y="12333"/>
                  </a:lnTo>
                  <a:lnTo>
                    <a:pt x="1783" y="12091"/>
                  </a:lnTo>
                  <a:lnTo>
                    <a:pt x="1949" y="11804"/>
                  </a:lnTo>
                  <a:lnTo>
                    <a:pt x="1949" y="11627"/>
                  </a:lnTo>
                  <a:lnTo>
                    <a:pt x="1928" y="11363"/>
                  </a:lnTo>
                  <a:lnTo>
                    <a:pt x="2135" y="11164"/>
                  </a:lnTo>
                  <a:lnTo>
                    <a:pt x="2073" y="11054"/>
                  </a:lnTo>
                  <a:lnTo>
                    <a:pt x="1969" y="10988"/>
                  </a:lnTo>
                  <a:lnTo>
                    <a:pt x="1990" y="10679"/>
                  </a:lnTo>
                  <a:lnTo>
                    <a:pt x="2177" y="10635"/>
                  </a:lnTo>
                  <a:lnTo>
                    <a:pt x="2239" y="10502"/>
                  </a:lnTo>
                  <a:lnTo>
                    <a:pt x="2011" y="10326"/>
                  </a:lnTo>
                  <a:lnTo>
                    <a:pt x="2114" y="10215"/>
                  </a:lnTo>
                  <a:lnTo>
                    <a:pt x="2052" y="10039"/>
                  </a:lnTo>
                  <a:lnTo>
                    <a:pt x="2156" y="9840"/>
                  </a:lnTo>
                  <a:lnTo>
                    <a:pt x="2114" y="9774"/>
                  </a:lnTo>
                  <a:lnTo>
                    <a:pt x="1928" y="9906"/>
                  </a:lnTo>
                  <a:lnTo>
                    <a:pt x="1803" y="9796"/>
                  </a:lnTo>
                  <a:lnTo>
                    <a:pt x="1866" y="9598"/>
                  </a:lnTo>
                  <a:lnTo>
                    <a:pt x="1803" y="9421"/>
                  </a:lnTo>
                  <a:lnTo>
                    <a:pt x="1679" y="9156"/>
                  </a:lnTo>
                  <a:lnTo>
                    <a:pt x="1451" y="9046"/>
                  </a:lnTo>
                  <a:lnTo>
                    <a:pt x="1493" y="8892"/>
                  </a:lnTo>
                  <a:lnTo>
                    <a:pt x="1617" y="8737"/>
                  </a:lnTo>
                  <a:lnTo>
                    <a:pt x="1575" y="8605"/>
                  </a:lnTo>
                  <a:lnTo>
                    <a:pt x="1410" y="8472"/>
                  </a:lnTo>
                  <a:lnTo>
                    <a:pt x="1244" y="8230"/>
                  </a:lnTo>
                  <a:lnTo>
                    <a:pt x="1264" y="8009"/>
                  </a:lnTo>
                  <a:lnTo>
                    <a:pt x="1223" y="7899"/>
                  </a:lnTo>
                  <a:lnTo>
                    <a:pt x="1078" y="7899"/>
                  </a:lnTo>
                  <a:lnTo>
                    <a:pt x="871" y="7634"/>
                  </a:lnTo>
                  <a:lnTo>
                    <a:pt x="933" y="7391"/>
                  </a:lnTo>
                  <a:lnTo>
                    <a:pt x="891" y="7082"/>
                  </a:lnTo>
                  <a:lnTo>
                    <a:pt x="954" y="6884"/>
                  </a:lnTo>
                  <a:lnTo>
                    <a:pt x="829" y="6398"/>
                  </a:lnTo>
                  <a:lnTo>
                    <a:pt x="663" y="6288"/>
                  </a:lnTo>
                  <a:lnTo>
                    <a:pt x="622" y="6023"/>
                  </a:lnTo>
                  <a:lnTo>
                    <a:pt x="394" y="5825"/>
                  </a:lnTo>
                  <a:lnTo>
                    <a:pt x="228" y="5560"/>
                  </a:lnTo>
                  <a:lnTo>
                    <a:pt x="0" y="5383"/>
                  </a:lnTo>
                  <a:lnTo>
                    <a:pt x="0" y="0"/>
                  </a:lnTo>
                </a:path>
              </a:pathLst>
            </a:custGeom>
            <a:gradFill flip="none" rotWithShape="1">
              <a:gsLst>
                <a:gs pos="0">
                  <a:srgbClr val="009900"/>
                </a:gs>
                <a:gs pos="100000">
                  <a:srgbClr val="006600"/>
                </a:gs>
              </a:gsLst>
              <a:path path="circle">
                <a:fillToRect l="37721" t="-19636" r="62278" b="119636"/>
              </a:path>
            </a:gra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6" name="Rectangle 6"/>
            <p:cNvSpPr/>
            <p:nvPr/>
          </p:nvSpPr>
          <p:spPr>
            <a:xfrm>
              <a:off x="1524000" y="838200"/>
              <a:ext cx="1117600" cy="558800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48" name="TextBox 7"/>
          <p:cNvSpPr txBox="1"/>
          <p:nvPr/>
        </p:nvSpPr>
        <p:spPr>
          <a:xfrm>
            <a:off x="2947136" y="191829"/>
            <a:ext cx="8866041" cy="1273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 b="1">
                <a:latin typeface="Didot"/>
                <a:ea typeface="Didot"/>
                <a:cs typeface="Didot"/>
                <a:sym typeface="Didot"/>
              </a:defRPr>
            </a:pPr>
            <a:r>
              <a:rPr dirty="0"/>
              <a:t>MISSISSIPPI RIVER SHIP CHANNEL </a:t>
            </a:r>
          </a:p>
          <a:p>
            <a:pPr algn="ctr">
              <a:defRPr sz="3600" b="1">
                <a:latin typeface="Didot"/>
                <a:ea typeface="Didot"/>
                <a:cs typeface="Didot"/>
                <a:sym typeface="Didot"/>
              </a:defRPr>
            </a:pPr>
            <a:r>
              <a:rPr dirty="0"/>
              <a:t>Federally Authorized Dimensions</a:t>
            </a:r>
          </a:p>
        </p:txBody>
      </p:sp>
      <p:sp>
        <p:nvSpPr>
          <p:cNvPr id="149" name="TextBox 12"/>
          <p:cNvSpPr txBox="1"/>
          <p:nvPr/>
        </p:nvSpPr>
        <p:spPr>
          <a:xfrm>
            <a:off x="157954" y="1779588"/>
            <a:ext cx="4420796" cy="4595104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</a:t>
            </a:r>
            <a:r>
              <a:rPr sz="1900" b="1" dirty="0"/>
              <a:t>#1 Largest Port Complex in the United States (World?)</a:t>
            </a:r>
          </a:p>
          <a:p>
            <a:pPr>
              <a:lnSpc>
                <a:spcPct val="110000"/>
              </a:lnSpc>
              <a:buSzPct val="100000"/>
              <a:buChar char="•"/>
              <a:defRPr sz="1900" b="1">
                <a:latin typeface="Palatino"/>
                <a:ea typeface="Palatino"/>
                <a:cs typeface="Palatino"/>
                <a:sym typeface="Palatino"/>
              </a:defRPr>
            </a:pPr>
            <a:endParaRPr sz="1900" b="1" dirty="0"/>
          </a:p>
          <a:p>
            <a:pPr>
              <a:lnSpc>
                <a:spcPct val="110000"/>
              </a:lnSpc>
              <a:buSzPct val="100000"/>
              <a:buChar char="•"/>
              <a:defRPr sz="19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Largest Navigation Project in Corps </a:t>
            </a:r>
          </a:p>
          <a:p>
            <a:pPr>
              <a:lnSpc>
                <a:spcPct val="110000"/>
              </a:lnSpc>
              <a:defRPr sz="1900" b="1"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>
              <a:lnSpc>
                <a:spcPct val="110000"/>
              </a:lnSpc>
              <a:buSzPct val="100000"/>
              <a:buChar char="•"/>
              <a:defRPr sz="19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U.S. Tonnage Rankings:</a:t>
            </a:r>
          </a:p>
          <a:p>
            <a:pPr indent="355600">
              <a:lnSpc>
                <a:spcPct val="110000"/>
              </a:lnSpc>
              <a:defRPr sz="19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#1 - Port of South Louisiana		 308 million short tons</a:t>
            </a:r>
          </a:p>
          <a:p>
            <a:pPr indent="355600">
              <a:lnSpc>
                <a:spcPct val="110000"/>
              </a:lnSpc>
              <a:defRPr sz="19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#7 - Port of New Orleans</a:t>
            </a:r>
          </a:p>
          <a:p>
            <a:pPr indent="355600">
              <a:lnSpc>
                <a:spcPct val="110000"/>
              </a:lnSpc>
              <a:defRPr sz="19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#11 - Port of Plaquemines</a:t>
            </a:r>
          </a:p>
          <a:p>
            <a:pPr indent="355600">
              <a:lnSpc>
                <a:spcPct val="110000"/>
              </a:lnSpc>
              <a:defRPr sz="19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#13 - Port of Baton Rouge</a:t>
            </a:r>
          </a:p>
          <a:p>
            <a:pPr>
              <a:lnSpc>
                <a:spcPct val="110000"/>
              </a:lnSpc>
              <a:defRPr sz="1900" b="1"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>
              <a:lnSpc>
                <a:spcPct val="110000"/>
              </a:lnSpc>
              <a:buSzPct val="100000"/>
              <a:buFont typeface="Arial"/>
              <a:buChar char="•"/>
              <a:defRPr sz="19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Corps annually budget total average of approximately $1</a:t>
            </a:r>
            <a:r>
              <a:rPr lang="en-US" dirty="0"/>
              <a:t>55</a:t>
            </a:r>
            <a:r>
              <a:rPr dirty="0"/>
              <a:t> million</a:t>
            </a:r>
          </a:p>
        </p:txBody>
      </p:sp>
      <p:pic>
        <p:nvPicPr>
          <p:cNvPr id="150" name="Picture 42" descr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748" y="1552575"/>
            <a:ext cx="7234429" cy="5048283"/>
          </a:xfrm>
          <a:prstGeom prst="rect">
            <a:avLst/>
          </a:prstGeom>
          <a:ln w="34925">
            <a:solidFill>
              <a:srgbClr val="FFFF00"/>
            </a:solidFill>
            <a:miter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water and a mountain in the background&#13;&#10;&#13;&#10;Description automatically generated">
            <a:extLst>
              <a:ext uri="{FF2B5EF4-FFF2-40B4-BE49-F238E27FC236}">
                <a16:creationId xmlns:a16="http://schemas.microsoft.com/office/drawing/2014/main" id="{F6349544-8A7A-1A4D-B34F-A7768ABFD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315"/>
            <a:ext cx="12192000" cy="7364895"/>
          </a:xfrm>
          <a:prstGeom prst="rect">
            <a:avLst/>
          </a:prstGeom>
        </p:spPr>
      </p:pic>
      <p:pic>
        <p:nvPicPr>
          <p:cNvPr id="1025" name="Picture 1" descr="page1image13498048">
            <a:extLst>
              <a:ext uri="{FF2B5EF4-FFF2-40B4-BE49-F238E27FC236}">
                <a16:creationId xmlns:a16="http://schemas.microsoft.com/office/drawing/2014/main" id="{E2D4E8B4-DBAB-2E43-A462-F03862DBF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67904"/>
            <a:ext cx="127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13499584">
            <a:extLst>
              <a:ext uri="{FF2B5EF4-FFF2-40B4-BE49-F238E27FC236}">
                <a16:creationId xmlns:a16="http://schemas.microsoft.com/office/drawing/2014/main" id="{D69C1876-84B4-B444-A201-8B5F1DDD3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67904"/>
            <a:ext cx="127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image19650464">
            <a:extLst>
              <a:ext uri="{FF2B5EF4-FFF2-40B4-BE49-F238E27FC236}">
                <a16:creationId xmlns:a16="http://schemas.microsoft.com/office/drawing/2014/main" id="{2D9F467D-CEC0-C247-A247-1F464040E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67904"/>
            <a:ext cx="127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1image13455296">
            <a:extLst>
              <a:ext uri="{FF2B5EF4-FFF2-40B4-BE49-F238E27FC236}">
                <a16:creationId xmlns:a16="http://schemas.microsoft.com/office/drawing/2014/main" id="{651F4F1C-BD9D-2E4C-BCC0-323DBD20D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67904"/>
            <a:ext cx="127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1image13458752">
            <a:extLst>
              <a:ext uri="{FF2B5EF4-FFF2-40B4-BE49-F238E27FC236}">
                <a16:creationId xmlns:a16="http://schemas.microsoft.com/office/drawing/2014/main" id="{FD595E91-0682-BB40-AB77-FFFB860D1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67904"/>
            <a:ext cx="127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1image13466624">
            <a:extLst>
              <a:ext uri="{FF2B5EF4-FFF2-40B4-BE49-F238E27FC236}">
                <a16:creationId xmlns:a16="http://schemas.microsoft.com/office/drawing/2014/main" id="{0F17F048-72B6-7F41-A1C1-99AE8C302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67904"/>
            <a:ext cx="127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1image13460288">
            <a:extLst>
              <a:ext uri="{FF2B5EF4-FFF2-40B4-BE49-F238E27FC236}">
                <a16:creationId xmlns:a16="http://schemas.microsoft.com/office/drawing/2014/main" id="{61186944-99F4-724C-99AB-45BE27105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67904"/>
            <a:ext cx="127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C2138D-C897-0746-A073-4164C334D04E}"/>
              </a:ext>
            </a:extLst>
          </p:cNvPr>
          <p:cNvSpPr txBox="1"/>
          <p:nvPr/>
        </p:nvSpPr>
        <p:spPr>
          <a:xfrm>
            <a:off x="3756255" y="653761"/>
            <a:ext cx="46794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1)  $244,403,976 FY 2019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2) $179,080,500 FY 2009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3) $173,846,000 FY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43777-7BA0-8B4C-9414-23B69BB8AEB0}"/>
              </a:ext>
            </a:extLst>
          </p:cNvPr>
          <p:cNvSpPr txBox="1"/>
          <p:nvPr/>
        </p:nvSpPr>
        <p:spPr>
          <a:xfrm>
            <a:off x="-69696" y="194163"/>
            <a:ext cx="12331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AB7942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RECORD FLOOD, RECORD SHOALING, RECORD FUNDING</a:t>
            </a:r>
          </a:p>
        </p:txBody>
      </p:sp>
    </p:spTree>
    <p:extLst>
      <p:ext uri="{BB962C8B-B14F-4D97-AF65-F5344CB8AC3E}">
        <p14:creationId xmlns:p14="http://schemas.microsoft.com/office/powerpoint/2010/main" val="141251814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E8DC104B-6E56-5641-B646-BA3577D2D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497" y="-11488"/>
            <a:ext cx="1121100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b="1" dirty="0">
                <a:solidFill>
                  <a:srgbClr val="AB7942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MISSISSIPPI RIVER SHIP CHANNEL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AB7942"/>
                </a:solidFill>
                <a:effectLst/>
                <a:latin typeface="Didot" panose="02000503000000020003" pitchFamily="2" charset="-79"/>
                <a:cs typeface="Didot" panose="02000503000000020003" pitchFamily="2" charset="-79"/>
              </a:rPr>
              <a:t>DREDGED QUANTITIES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AB7942"/>
                </a:solidFill>
                <a:effectLst/>
                <a:latin typeface="Didot" panose="02000503000000020003" pitchFamily="2" charset="-79"/>
                <a:cs typeface="Didot" panose="02000503000000020003" pitchFamily="2" charset="-79"/>
              </a:rPr>
              <a:t>MILLION CUBIC YARDS (MCY)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D2BA0-5A7D-F546-AF18-BE345812ECC6}"/>
              </a:ext>
            </a:extLst>
          </p:cNvPr>
          <p:cNvSpPr txBox="1"/>
          <p:nvPr/>
        </p:nvSpPr>
        <p:spPr>
          <a:xfrm>
            <a:off x="10963373" y="30637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6B34013-FFB5-514D-A7E9-91977F49B3E4}"/>
              </a:ext>
            </a:extLst>
          </p:cNvPr>
          <p:cNvGraphicFramePr>
            <a:graphicFrameLocks noGrp="1"/>
          </p:cNvGraphicFramePr>
          <p:nvPr/>
        </p:nvGraphicFramePr>
        <p:xfrm>
          <a:off x="242887" y="2255943"/>
          <a:ext cx="11684069" cy="2264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4191">
                  <a:extLst>
                    <a:ext uri="{9D8B030D-6E8A-4147-A177-3AD203B41FA5}">
                      <a16:colId xmlns:a16="http://schemas.microsoft.com/office/drawing/2014/main" val="3868651154"/>
                    </a:ext>
                  </a:extLst>
                </a:gridCol>
                <a:gridCol w="3353145">
                  <a:extLst>
                    <a:ext uri="{9D8B030D-6E8A-4147-A177-3AD203B41FA5}">
                      <a16:colId xmlns:a16="http://schemas.microsoft.com/office/drawing/2014/main" val="1582618948"/>
                    </a:ext>
                  </a:extLst>
                </a:gridCol>
                <a:gridCol w="3406733">
                  <a:extLst>
                    <a:ext uri="{9D8B030D-6E8A-4147-A177-3AD203B41FA5}">
                      <a16:colId xmlns:a16="http://schemas.microsoft.com/office/drawing/2014/main" val="358365551"/>
                    </a:ext>
                  </a:extLst>
                </a:gridCol>
              </a:tblGrid>
              <a:tr h="9612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Didot" panose="02000503000000020003" pitchFamily="2" charset="-79"/>
                        <a:ea typeface="Calibri" panose="020F0502020204030204" pitchFamily="34" charset="0"/>
                        <a:cs typeface="Didot" panose="02000503000000020003" pitchFamily="2" charset="-79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Didot" panose="02000503000000020003" pitchFamily="2" charset="-79"/>
                          <a:ea typeface="Calibri" panose="020F0502020204030204" pitchFamily="34" charset="0"/>
                          <a:cs typeface="Didot" panose="02000503000000020003" pitchFamily="2" charset="-79"/>
                        </a:rPr>
                        <a:t>LOCATIONS DREDGED</a:t>
                      </a:r>
                      <a:endParaRPr lang="en-US" sz="2000" dirty="0">
                        <a:effectLst/>
                        <a:latin typeface="Didot" panose="02000503000000020003" pitchFamily="2" charset="-79"/>
                        <a:ea typeface="Calibri" panose="020F0502020204030204" pitchFamily="34" charset="0"/>
                        <a:cs typeface="Didot" panose="020005030000000200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Didot" panose="02000503000000020003" pitchFamily="2" charset="-79"/>
                        <a:ea typeface="Calibri" panose="020F0502020204030204" pitchFamily="34" charset="0"/>
                        <a:cs typeface="Didot" panose="02000503000000020003" pitchFamily="2" charset="-79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Didot" panose="02000503000000020003" pitchFamily="2" charset="-79"/>
                          <a:ea typeface="Calibri" panose="020F0502020204030204" pitchFamily="34" charset="0"/>
                          <a:cs typeface="Didot" panose="02000503000000020003" pitchFamily="2" charset="-79"/>
                        </a:rPr>
                        <a:t>FISCAL YEAR 2019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Didot" panose="02000503000000020003" pitchFamily="2" charset="-79"/>
                        <a:ea typeface="Calibri" panose="020F0502020204030204" pitchFamily="34" charset="0"/>
                        <a:cs typeface="Didot" panose="02000503000000020003" pitchFamily="2" charset="-79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Didot" panose="02000503000000020003" pitchFamily="2" charset="-79"/>
                          <a:ea typeface="Calibri" panose="020F0502020204030204" pitchFamily="34" charset="0"/>
                          <a:cs typeface="Didot" panose="02000503000000020003" pitchFamily="2" charset="-79"/>
                        </a:rPr>
                        <a:t>5 YEAR AVERAGE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8719380"/>
                  </a:ext>
                </a:extLst>
              </a:tr>
              <a:tr h="32592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Didot" panose="02000503000000020003" pitchFamily="2" charset="-79"/>
                          <a:ea typeface="Calibri" panose="020F0502020204030204" pitchFamily="34" charset="0"/>
                          <a:cs typeface="Didot" panose="02000503000000020003" pitchFamily="2" charset="-79"/>
                        </a:rPr>
                        <a:t>VENICE TO THE GULF OF MEXICO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Didot" panose="02000503000000020003" pitchFamily="2" charset="-79"/>
                          <a:ea typeface="Calibri" panose="020F0502020204030204" pitchFamily="34" charset="0"/>
                          <a:cs typeface="Didot" panose="02000503000000020003" pitchFamily="2" charset="-79"/>
                        </a:rPr>
                        <a:t>42 MCY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Didot" panose="02000503000000020003" pitchFamily="2" charset="-79"/>
                          <a:ea typeface="Calibri" panose="020F0502020204030204" pitchFamily="34" charset="0"/>
                          <a:cs typeface="Didot" panose="02000503000000020003" pitchFamily="2" charset="-79"/>
                        </a:rPr>
                        <a:t>19 </a:t>
                      </a:r>
                      <a:r>
                        <a:rPr lang="en-US" sz="2000" dirty="0">
                          <a:effectLst/>
                          <a:latin typeface="Didot" panose="02000503000000020003" pitchFamily="2" charset="-79"/>
                          <a:ea typeface="Calibri" panose="020F0502020204030204" pitchFamily="34" charset="0"/>
                          <a:cs typeface="Didot" panose="02000503000000020003" pitchFamily="2" charset="-79"/>
                        </a:rPr>
                        <a:t>MCY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3176804"/>
                  </a:ext>
                </a:extLst>
              </a:tr>
              <a:tr h="32592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Didot" panose="02000503000000020003" pitchFamily="2" charset="-79"/>
                          <a:ea typeface="Calibri" panose="020F0502020204030204" pitchFamily="34" charset="0"/>
                          <a:cs typeface="Didot" panose="02000503000000020003" pitchFamily="2" charset="-79"/>
                        </a:rPr>
                        <a:t>CROSSINGS ABOVE NEW ORLEANS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Didot" panose="02000503000000020003" pitchFamily="2" charset="-79"/>
                          <a:ea typeface="Calibri" panose="020F0502020204030204" pitchFamily="34" charset="0"/>
                          <a:cs typeface="Didot" panose="02000503000000020003" pitchFamily="2" charset="-79"/>
                        </a:rPr>
                        <a:t>17.5 MCY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Didot" panose="02000503000000020003" pitchFamily="2" charset="-79"/>
                          <a:ea typeface="Calibri" panose="020F0502020204030204" pitchFamily="34" charset="0"/>
                          <a:cs typeface="Didot" panose="02000503000000020003" pitchFamily="2" charset="-79"/>
                        </a:rPr>
                        <a:t>26 MCY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9924568"/>
                  </a:ext>
                </a:extLst>
              </a:tr>
              <a:tr h="3259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Didot" panose="02000503000000020003" pitchFamily="2" charset="-79"/>
                          <a:ea typeface="Calibri" panose="020F0502020204030204" pitchFamily="34" charset="0"/>
                          <a:cs typeface="Didot" panose="02000503000000020003" pitchFamily="2" charset="-79"/>
                        </a:rPr>
                        <a:t>HOPPER DREDGE DISPOSAL AREA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Didot" panose="02000503000000020003" pitchFamily="2" charset="-79"/>
                          <a:ea typeface="Calibri" panose="020F0502020204030204" pitchFamily="34" charset="0"/>
                          <a:cs typeface="Didot" panose="02000503000000020003" pitchFamily="2" charset="-79"/>
                        </a:rPr>
                        <a:t>7.5 MCY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Didot" panose="02000503000000020003" pitchFamily="2" charset="-79"/>
                          <a:ea typeface="Calibri" panose="020F0502020204030204" pitchFamily="34" charset="0"/>
                          <a:cs typeface="Didot" panose="02000503000000020003" pitchFamily="2" charset="-79"/>
                        </a:rPr>
                        <a:t>4 MCY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0449161"/>
                  </a:ext>
                </a:extLst>
              </a:tr>
              <a:tr h="32592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Didot" panose="02000503000000020003" pitchFamily="2" charset="-79"/>
                          <a:ea typeface="Calibri" panose="020F0502020204030204" pitchFamily="34" charset="0"/>
                          <a:cs typeface="Didot" panose="02000503000000020003" pitchFamily="2" charset="-79"/>
                        </a:rPr>
                        <a:t>TOTAL DREDGED: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Didot" panose="02000503000000020003" pitchFamily="2" charset="-79"/>
                          <a:ea typeface="Calibri" panose="020F0502020204030204" pitchFamily="34" charset="0"/>
                          <a:cs typeface="Didot" panose="02000503000000020003" pitchFamily="2" charset="-79"/>
                        </a:rPr>
                        <a:t>67 MCY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Didot" panose="02000503000000020003" pitchFamily="2" charset="-79"/>
                          <a:ea typeface="Calibri" panose="020F0502020204030204" pitchFamily="34" charset="0"/>
                          <a:cs typeface="Didot" panose="02000503000000020003" pitchFamily="2" charset="-79"/>
                        </a:rPr>
                        <a:t>50 MCY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98514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D4C1240-025E-1F4E-AE85-8AF02EF3BD9D}"/>
              </a:ext>
            </a:extLst>
          </p:cNvPr>
          <p:cNvSpPr txBox="1"/>
          <p:nvPr/>
        </p:nvSpPr>
        <p:spPr>
          <a:xfrm>
            <a:off x="1836950" y="4885083"/>
            <a:ext cx="8907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Didot" panose="02000503000000020003" pitchFamily="2" charset="-79"/>
                <a:cs typeface="Didot" panose="02000503000000020003" pitchFamily="2" charset="-79"/>
              </a:rPr>
              <a:t>IN AN AVERAGE FISCAL YEAR the USACE DREDGES A TOTAL OF 214 MILLION CUBIC YARDS</a:t>
            </a:r>
          </a:p>
          <a:p>
            <a:pPr algn="ctr"/>
            <a:r>
              <a:rPr lang="en-US" sz="2000" b="1" dirty="0">
                <a:latin typeface="Didot" panose="02000503000000020003" pitchFamily="2" charset="-79"/>
                <a:cs typeface="Didot" panose="02000503000000020003" pitchFamily="2" charset="-79"/>
              </a:rPr>
              <a:t>ON ALL DEEP-DRAFT NAVIGAITON CHANNELS (NATIOANLLY)</a:t>
            </a:r>
          </a:p>
        </p:txBody>
      </p:sp>
    </p:spTree>
    <p:extLst>
      <p:ext uri="{BB962C8B-B14F-4D97-AF65-F5344CB8AC3E}">
        <p14:creationId xmlns:p14="http://schemas.microsoft.com/office/powerpoint/2010/main" val="3575633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1"/>
          <p:cNvSpPr txBox="1">
            <a:spLocks noGrp="1"/>
          </p:cNvSpPr>
          <p:nvPr>
            <p:ph type="title"/>
          </p:nvPr>
        </p:nvSpPr>
        <p:spPr>
          <a:xfrm>
            <a:off x="1170873" y="267471"/>
            <a:ext cx="11082881" cy="1143001"/>
          </a:xfrm>
          <a:prstGeom prst="rect">
            <a:avLst/>
          </a:prstGeom>
          <a:solidFill>
            <a:srgbClr val="00B0F0"/>
          </a:solidFill>
        </p:spPr>
        <p:txBody>
          <a:bodyPr anchor="t"/>
          <a:lstStyle/>
          <a:p>
            <a:pPr defTabSz="786384">
              <a:defRPr sz="3440" b="1">
                <a:latin typeface="Didot"/>
                <a:ea typeface="Didot"/>
                <a:cs typeface="Didot"/>
                <a:sym typeface="Didot"/>
              </a:defRPr>
            </a:pPr>
            <a:r>
              <a:rPr dirty="0"/>
              <a:t>MISSISSIPPI RIVER SHIP CHANNEL </a:t>
            </a:r>
            <a:br>
              <a:rPr dirty="0"/>
            </a:br>
            <a:r>
              <a:rPr dirty="0"/>
              <a:t>7,500 DEEP-DRAFT VESSEL ARRIVALS </a:t>
            </a:r>
          </a:p>
        </p:txBody>
      </p:sp>
      <p:pic>
        <p:nvPicPr>
          <p:cNvPr id="15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4163"/>
            <a:ext cx="12192000" cy="4876896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extBox 2"/>
          <p:cNvSpPr txBox="1"/>
          <p:nvPr/>
        </p:nvSpPr>
        <p:spPr>
          <a:xfrm>
            <a:off x="4067071" y="6365037"/>
            <a:ext cx="557583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500 MILLION TONS OF CARGO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174</Words>
  <Application>Microsoft Macintosh PowerPoint</Application>
  <PresentationFormat>Widescreen</PresentationFormat>
  <Paragraphs>48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Didot</vt:lpstr>
      <vt:lpstr>Palatino</vt:lpstr>
      <vt:lpstr>Office Theme</vt:lpstr>
      <vt:lpstr>National Oceanic and Atmospheric Administration’s Hydrographic Services Review Panel</vt:lpstr>
      <vt:lpstr>SHIP TYPES</vt:lpstr>
      <vt:lpstr>PowerPoint Presentation</vt:lpstr>
      <vt:lpstr>PowerPoint Presentation</vt:lpstr>
      <vt:lpstr>PowerPoint Presentation</vt:lpstr>
      <vt:lpstr>MISSISSIPPI RIVER SHIP CHANNEL  7,500 DEEP-DRAFT VESSEL ARRIVALS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Adjusted Datum Surveys</dc:title>
  <dc:creator>Sean Duffy</dc:creator>
  <cp:lastModifiedBy>Sean Duffy</cp:lastModifiedBy>
  <cp:revision>9</cp:revision>
  <dcterms:created xsi:type="dcterms:W3CDTF">2018-11-29T00:07:05Z</dcterms:created>
  <dcterms:modified xsi:type="dcterms:W3CDTF">2019-08-26T15:29:51Z</dcterms:modified>
</cp:coreProperties>
</file>