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77" r:id="rId3"/>
  </p:sldMasterIdLst>
  <p:notesMasterIdLst>
    <p:notesMasterId r:id="rId16"/>
  </p:notesMasterIdLst>
  <p:sldIdLst>
    <p:sldId id="256" r:id="rId4"/>
    <p:sldId id="257" r:id="rId5"/>
    <p:sldId id="26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5143500" type="screen16x9"/>
  <p:notesSz cx="7010400" cy="9296400"/>
  <p:embeddedFontLst>
    <p:embeddedFont>
      <p:font typeface="Trebuchet MS" panose="020B0603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Narrow" panose="020B0606020202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16D96D-0BF3-4A10-8304-3A5AC8505BC7}">
  <a:tblStyle styleId="{3B16D96D-0BF3-4A10-8304-3A5AC8505B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32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04" name="Google Shape;3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f6485242c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g5f6485242c_0_466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 or about December 3rd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5f6485242c_0_46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e967c47b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5e967c47b5_0_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On or about September 17th.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5e967c47b5_0_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f6485242c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g5f6485242c_0_31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5f6485242c_0_3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f6485242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5f6485242c_0_2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The NWS has 11 Service Programs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I am responsible for the marine and coastal program</a:t>
            </a:r>
            <a:endParaRPr/>
          </a:p>
        </p:txBody>
      </p:sp>
      <p:sp>
        <p:nvSpPr>
          <p:cNvPr id="315" name="Google Shape;315;g5f6485242c_0_2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f6485242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g5f6485242c_0_2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The NWS has 11 Service Programs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I am responsible for the marine and coastal program</a:t>
            </a:r>
            <a:endParaRPr/>
          </a:p>
        </p:txBody>
      </p:sp>
      <p:sp>
        <p:nvSpPr>
          <p:cNvPr id="315" name="Google Shape;315;g5f6485242c_0_2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04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f32f64b5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g5f32f64b53_0_1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</a:rPr>
              <a:t>122 Total WFOs, 53 are Marine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5f32f64b53_0_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f32f64b53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5f32f64b53_0_241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5f32f64b53_0_24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f32f64b53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5f32f64b53_0_257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>
                <a:solidFill>
                  <a:srgbClr val="000000"/>
                </a:solidFill>
              </a:rPr>
              <a:t>Ocean Prediction Center (OPC)</a:t>
            </a:r>
            <a:endParaRPr sz="1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>
                <a:solidFill>
                  <a:srgbClr val="000000"/>
                </a:solidFill>
              </a:rPr>
              <a:t>Tropical Analysis &amp; Forecast Branch (TAFB)</a:t>
            </a:r>
            <a:endParaRPr sz="1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400">
                <a:solidFill>
                  <a:srgbClr val="000000"/>
                </a:solidFill>
              </a:rPr>
              <a:t>Honolulu Weather Horecast Office (WFO)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346" name="Google Shape;346;g5f32f64b53_0_25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f32f64b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5f32f64b53_0_0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Likelihood of visibility being 1NM or less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I’m working with our National Blended Modelling team to incorporate Probability of Visibility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71" name="Google Shape;371;g5f32f64b53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f6485242c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5f6485242c_0_322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5f6485242c_0_32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5f6485242c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27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5f6485242c_0_386:notes"/>
          <p:cNvSpPr txBox="1">
            <a:spLocks noGrp="1"/>
          </p:cNvSpPr>
          <p:nvPr>
            <p:ph type="body" idx="1"/>
          </p:nvPr>
        </p:nvSpPr>
        <p:spPr>
          <a:xfrm>
            <a:off x="701040" y="4725670"/>
            <a:ext cx="56082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93275" rIns="93275" bIns="93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On or about December 3rd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5f6485242c_0_38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10.png"/><Relationship Id="rId14" Type="http://schemas.openxmlformats.org/officeDocument/2006/relationships/hyperlink" Target="http://www.noaa.gov/weathe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21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20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Relationship Id="rId14" Type="http://schemas.openxmlformats.org/officeDocument/2006/relationships/hyperlink" Target="https://www.commerce.gov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://www.noaa.gov/weather" TargetMode="External"/><Relationship Id="rId17" Type="http://schemas.openxmlformats.org/officeDocument/2006/relationships/image" Target="../media/image15.png"/><Relationship Id="rId2" Type="http://schemas.openxmlformats.org/officeDocument/2006/relationships/hyperlink" Target="http://www.noaa.gov/marine-aviation" TargetMode="External"/><Relationship Id="rId16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11.png"/><Relationship Id="rId14" Type="http://schemas.openxmlformats.org/officeDocument/2006/relationships/hyperlink" Target="https://www.commerce.gov/" TargetMode="Externa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10.png"/><Relationship Id="rId14" Type="http://schemas.openxmlformats.org/officeDocument/2006/relationships/hyperlink" Target="http://www.noaa.gov/weather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10.png"/><Relationship Id="rId14" Type="http://schemas.openxmlformats.org/officeDocument/2006/relationships/hyperlink" Target="http://www.noaa.gov/weathe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8" name="Google Shape;18;p2"/>
          <p:cNvCxnSpPr/>
          <p:nvPr/>
        </p:nvCxnSpPr>
        <p:spPr>
          <a:xfrm>
            <a:off x="228599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Google Shape;19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2"/>
          <p:cNvGrpSpPr/>
          <p:nvPr/>
        </p:nvGrpSpPr>
        <p:grpSpPr>
          <a:xfrm>
            <a:off x="-30388" y="-2286"/>
            <a:ext cx="472440" cy="5145786"/>
            <a:chOff x="-15240" y="-3048"/>
            <a:chExt cx="472440" cy="6861048"/>
          </a:xfrm>
        </p:grpSpPr>
        <p:sp>
          <p:nvSpPr>
            <p:cNvPr id="21" name="Google Shape;21;p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" name="Google Shape;29;p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30" name="Google Shape;30;p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31" name="Google Shape;31;p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" name="Google Shape;36;p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7" name="Google Shape;37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>
  <p:cSld name="Whit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"/>
          <p:cNvSpPr>
            <a:spLocks noGrp="1"/>
          </p:cNvSpPr>
          <p:nvPr>
            <p:ph type="pic" idx="2"/>
          </p:nvPr>
        </p:nvSpPr>
        <p:spPr>
          <a:xfrm>
            <a:off x="410810" y="3200400"/>
            <a:ext cx="87309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9" name="Google Shape;149;p12"/>
          <p:cNvCxnSpPr/>
          <p:nvPr/>
        </p:nvCxnSpPr>
        <p:spPr>
          <a:xfrm>
            <a:off x="2286000" y="457435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2514600" y="571735"/>
            <a:ext cx="60960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12"/>
          <p:cNvSpPr txBox="1">
            <a:spLocks noGrp="1"/>
          </p:cNvSpPr>
          <p:nvPr>
            <p:ph type="body" idx="3"/>
          </p:nvPr>
        </p:nvSpPr>
        <p:spPr>
          <a:xfrm>
            <a:off x="762000" y="1952015"/>
            <a:ext cx="13716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body" idx="4"/>
          </p:nvPr>
        </p:nvSpPr>
        <p:spPr>
          <a:xfrm>
            <a:off x="775275" y="2800585"/>
            <a:ext cx="12954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99D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3" name="Google Shape;153;p1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4" cy="160043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2"/>
          <p:cNvSpPr txBox="1">
            <a:spLocks noGrp="1"/>
          </p:cNvSpPr>
          <p:nvPr>
            <p:ph type="body" idx="5"/>
          </p:nvPr>
        </p:nvSpPr>
        <p:spPr>
          <a:xfrm>
            <a:off x="2515037" y="2487216"/>
            <a:ext cx="6092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12"/>
          <p:cNvSpPr txBox="1">
            <a:spLocks noGrp="1"/>
          </p:cNvSpPr>
          <p:nvPr>
            <p:ph type="body" idx="6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6" name="Google Shape;156;p12"/>
          <p:cNvGrpSpPr/>
          <p:nvPr/>
        </p:nvGrpSpPr>
        <p:grpSpPr>
          <a:xfrm>
            <a:off x="-30388" y="-2286"/>
            <a:ext cx="472440" cy="5145786"/>
            <a:chOff x="-15240" y="-3048"/>
            <a:chExt cx="472440" cy="6861048"/>
          </a:xfrm>
        </p:grpSpPr>
        <p:sp>
          <p:nvSpPr>
            <p:cNvPr id="157" name="Google Shape;157;p1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1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1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1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1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5" name="Google Shape;165;p1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66" name="Google Shape;166;p1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67" name="Google Shape;167;p1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8" name="Google Shape;168;p1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9" name="Google Shape;169;p1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0" name="Google Shape;170;p1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1" name="Google Shape;171;p1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2" name="Google Shape;172;p1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73" name="Google Shape;173;p1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228600" y="204434"/>
            <a:ext cx="86106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dt" idx="10"/>
          </p:nvPr>
        </p:nvSpPr>
        <p:spPr>
          <a:xfrm>
            <a:off x="4" y="485775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ftr" idx="11"/>
          </p:nvPr>
        </p:nvSpPr>
        <p:spPr>
          <a:xfrm>
            <a:off x="3124202" y="4869660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sldNum" idx="12"/>
          </p:nvPr>
        </p:nvSpPr>
        <p:spPr>
          <a:xfrm>
            <a:off x="7010402" y="486966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50" tIns="45550" rIns="91150" bIns="45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body" idx="1"/>
          </p:nvPr>
        </p:nvSpPr>
        <p:spPr>
          <a:xfrm>
            <a:off x="228600" y="846492"/>
            <a:ext cx="86106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sion/Vision">
  <p:cSld name="Mission/Vis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7620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17"/>
          <p:cNvSpPr>
            <a:spLocks noGrp="1"/>
          </p:cNvSpPr>
          <p:nvPr>
            <p:ph type="pic" idx="2"/>
          </p:nvPr>
        </p:nvSpPr>
        <p:spPr>
          <a:xfrm>
            <a:off x="965200" y="154305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17"/>
          <p:cNvSpPr>
            <a:spLocks noGrp="1"/>
          </p:cNvSpPr>
          <p:nvPr>
            <p:ph type="pic" idx="3"/>
          </p:nvPr>
        </p:nvSpPr>
        <p:spPr>
          <a:xfrm>
            <a:off x="4648200" y="1543050"/>
            <a:ext cx="3352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17"/>
          <p:cNvSpPr txBox="1">
            <a:spLocks noGrp="1"/>
          </p:cNvSpPr>
          <p:nvPr>
            <p:ph type="sldNum" idx="12"/>
          </p:nvPr>
        </p:nvSpPr>
        <p:spPr>
          <a:xfrm>
            <a:off x="7010400" y="49149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371600" y="400050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76200" y="1085850"/>
            <a:ext cx="8991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19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b="0"/>
              <a:t> of </a:t>
            </a:r>
            <a:r>
              <a:rPr lang="en-US"/>
              <a:t>30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>
            <a:spLocks noGrp="1"/>
          </p:cNvSpPr>
          <p:nvPr>
            <p:ph type="title"/>
          </p:nvPr>
        </p:nvSpPr>
        <p:spPr>
          <a:xfrm>
            <a:off x="1371600" y="400050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/>
          <p:nvPr/>
        </p:nvSpPr>
        <p:spPr>
          <a:xfrm>
            <a:off x="410810" y="0"/>
            <a:ext cx="8733300" cy="4836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" name="Google Shape;223;p21"/>
          <p:cNvGrpSpPr/>
          <p:nvPr/>
        </p:nvGrpSpPr>
        <p:grpSpPr>
          <a:xfrm>
            <a:off x="-30388" y="-2286"/>
            <a:ext cx="472440" cy="5145786"/>
            <a:chOff x="-15240" y="-3048"/>
            <a:chExt cx="472440" cy="6861048"/>
          </a:xfrm>
        </p:grpSpPr>
        <p:sp>
          <p:nvSpPr>
            <p:cNvPr id="224" name="Google Shape;224;p21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6" name="Google Shape;226;p21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21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21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21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21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21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2" name="Google Shape;232;p21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33" name="Google Shape;233;p21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34" name="Google Shape;234;p21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5" name="Google Shape;235;p21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6" name="Google Shape;236;p21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7" name="Google Shape;237;p21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8" name="Google Shape;238;p21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9" name="Google Shape;239;p21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40" name="Google Shape;240;p2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41" name="Google Shape;241;p21"/>
          <p:cNvSpPr txBox="1">
            <a:spLocks noGrp="1"/>
          </p:cNvSpPr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2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1"/>
          <p:cNvSpPr txBox="1"/>
          <p:nvPr/>
        </p:nvSpPr>
        <p:spPr>
          <a:xfrm>
            <a:off x="1447800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4" name="Google Shape;244;p21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7" y="4836939"/>
            <a:ext cx="270224" cy="27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ldNum" idx="12"/>
          </p:nvPr>
        </p:nvSpPr>
        <p:spPr>
          <a:xfrm>
            <a:off x="6553201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 txBox="1">
            <a:spLocks noGrp="1"/>
          </p:cNvSpPr>
          <p:nvPr>
            <p:ph type="title"/>
          </p:nvPr>
        </p:nvSpPr>
        <p:spPr>
          <a:xfrm>
            <a:off x="1371600" y="400050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body" idx="1"/>
          </p:nvPr>
        </p:nvSpPr>
        <p:spPr>
          <a:xfrm>
            <a:off x="76200" y="1085850"/>
            <a:ext cx="4419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body" idx="2"/>
          </p:nvPr>
        </p:nvSpPr>
        <p:spPr>
          <a:xfrm>
            <a:off x="4648200" y="1085850"/>
            <a:ext cx="4419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/>
          <p:nvPr/>
        </p:nvSpPr>
        <p:spPr>
          <a:xfrm>
            <a:off x="1676400" y="4331494"/>
            <a:ext cx="5867400" cy="5835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36575" tIns="73150" rIns="36575" bIns="36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990600" y="1050131"/>
            <a:ext cx="7162800" cy="21456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36575" tIns="73150" rIns="36575" bIns="36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762000" y="71438"/>
            <a:ext cx="7696200" cy="924000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50"/>
              <a:buFont typeface="Trebuchet MS"/>
              <a:buNone/>
            </a:pPr>
            <a:r>
              <a:rPr lang="en-US" sz="14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U N I T E D   S T A T E S    D E P A R T M E N T   O F   C O M M E R C 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420"/>
              </a:spcBef>
              <a:spcAft>
                <a:spcPts val="0"/>
              </a:spcAft>
              <a:buClr>
                <a:srgbClr val="003366"/>
              </a:buClr>
              <a:buSzPts val="450"/>
              <a:buFont typeface="Trebuchet MS"/>
              <a:buNone/>
            </a:pPr>
            <a:r>
              <a:rPr lang="en-US" sz="18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450"/>
              <a:buFont typeface="Trebuchet MS"/>
              <a:buNone/>
            </a:pPr>
            <a:r>
              <a:rPr lang="en-US" sz="1800" b="1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A T M O S P H E R I C   A D M I N I S T R A T I O 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9" name="Google Shape;259;p24"/>
          <p:cNvGrpSpPr/>
          <p:nvPr/>
        </p:nvGrpSpPr>
        <p:grpSpPr>
          <a:xfrm>
            <a:off x="76200" y="57149"/>
            <a:ext cx="1428750" cy="1071563"/>
            <a:chOff x="72" y="814"/>
            <a:chExt cx="900" cy="900"/>
          </a:xfrm>
        </p:grpSpPr>
        <p:sp>
          <p:nvSpPr>
            <p:cNvPr id="260" name="Google Shape;260;p24"/>
            <p:cNvSpPr/>
            <p:nvPr/>
          </p:nvSpPr>
          <p:spPr>
            <a:xfrm>
              <a:off x="72" y="814"/>
              <a:ext cx="900" cy="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575" tIns="36575" rIns="36575" bIns="36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1" name="Google Shape;261;p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2" y="814"/>
              <a:ext cx="827" cy="8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24"/>
          <p:cNvGrpSpPr/>
          <p:nvPr/>
        </p:nvGrpSpPr>
        <p:grpSpPr>
          <a:xfrm>
            <a:off x="7772400" y="61913"/>
            <a:ext cx="1439333" cy="1090222"/>
            <a:chOff x="4559" y="3447"/>
            <a:chExt cx="600" cy="600"/>
          </a:xfrm>
        </p:grpSpPr>
        <p:sp>
          <p:nvSpPr>
            <p:cNvPr id="263" name="Google Shape;263;p24"/>
            <p:cNvSpPr/>
            <p:nvPr/>
          </p:nvSpPr>
          <p:spPr>
            <a:xfrm>
              <a:off x="4559" y="3447"/>
              <a:ext cx="600" cy="6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4" name="Google Shape;264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68" y="3459"/>
              <a:ext cx="520" cy="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5" name="Google Shape;265;p24"/>
          <p:cNvSpPr/>
          <p:nvPr/>
        </p:nvSpPr>
        <p:spPr>
          <a:xfrm>
            <a:off x="990600" y="3943350"/>
            <a:ext cx="1295400" cy="971700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4"/>
          <p:cNvSpPr/>
          <p:nvPr/>
        </p:nvSpPr>
        <p:spPr>
          <a:xfrm>
            <a:off x="6858000" y="3943350"/>
            <a:ext cx="1295400" cy="971700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4"/>
          <p:cNvSpPr txBox="1">
            <a:spLocks noGrp="1"/>
          </p:cNvSpPr>
          <p:nvPr>
            <p:ph type="ctrTitle"/>
          </p:nvPr>
        </p:nvSpPr>
        <p:spPr>
          <a:xfrm>
            <a:off x="1066800" y="1107281"/>
            <a:ext cx="7010400" cy="20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8" name="Google Shape;268;p24"/>
          <p:cNvSpPr txBox="1">
            <a:spLocks noGrp="1"/>
          </p:cNvSpPr>
          <p:nvPr>
            <p:ph type="subTitle" idx="1"/>
          </p:nvPr>
        </p:nvSpPr>
        <p:spPr>
          <a:xfrm>
            <a:off x="1066800" y="3314700"/>
            <a:ext cx="7010400" cy="15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C9BC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p24"/>
          <p:cNvSpPr txBox="1">
            <a:spLocks noGrp="1"/>
          </p:cNvSpPr>
          <p:nvPr>
            <p:ph type="ftr" idx="11"/>
          </p:nvPr>
        </p:nvSpPr>
        <p:spPr>
          <a:xfrm>
            <a:off x="990600" y="3257550"/>
            <a:ext cx="7162800" cy="12003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"/>
          <p:cNvSpPr txBox="1">
            <a:spLocks noGrp="1"/>
          </p:cNvSpPr>
          <p:nvPr>
            <p:ph type="title"/>
          </p:nvPr>
        </p:nvSpPr>
        <p:spPr>
          <a:xfrm>
            <a:off x="533400" y="18288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3" name="Google Shape;273;p25" descr="Backgroun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5"/>
          <p:cNvSpPr/>
          <p:nvPr/>
        </p:nvSpPr>
        <p:spPr>
          <a:xfrm>
            <a:off x="0" y="0"/>
            <a:ext cx="9144000" cy="549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26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26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26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 b="0"/>
              <a:t> of </a:t>
            </a:r>
            <a:r>
              <a:rPr lang="en-US"/>
              <a:t>30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2" name="Google Shape;282;p2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27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27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27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8" name="Google Shape;288;p2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2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28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28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>
            <a:spLocks noGrp="1"/>
          </p:cNvSpPr>
          <p:nvPr>
            <p:ph type="title"/>
          </p:nvPr>
        </p:nvSpPr>
        <p:spPr>
          <a:xfrm>
            <a:off x="1371600" y="400050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body" idx="1"/>
          </p:nvPr>
        </p:nvSpPr>
        <p:spPr>
          <a:xfrm rot="5400000">
            <a:off x="2771699" y="-1609649"/>
            <a:ext cx="3600600" cy="8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29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 txBox="1">
            <a:spLocks noGrp="1"/>
          </p:cNvSpPr>
          <p:nvPr>
            <p:ph type="title"/>
          </p:nvPr>
        </p:nvSpPr>
        <p:spPr>
          <a:xfrm rot="5400000">
            <a:off x="5800798" y="1419149"/>
            <a:ext cx="4286100" cy="22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body" idx="1"/>
          </p:nvPr>
        </p:nvSpPr>
        <p:spPr>
          <a:xfrm rot="5400000">
            <a:off x="1228798" y="-752550"/>
            <a:ext cx="4286100" cy="6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30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Trebuchet MS"/>
              <a:buNone/>
              <a:defRPr sz="16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6553201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2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ldNum" idx="12"/>
          </p:nvPr>
        </p:nvSpPr>
        <p:spPr>
          <a:xfrm>
            <a:off x="6553201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228600" y="204434"/>
            <a:ext cx="86106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dt" idx="10"/>
          </p:nvPr>
        </p:nvSpPr>
        <p:spPr>
          <a:xfrm>
            <a:off x="4" y="485775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ftr" idx="11"/>
          </p:nvPr>
        </p:nvSpPr>
        <p:spPr>
          <a:xfrm>
            <a:off x="3124203" y="4869660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7010403" y="4869660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25" tIns="45525" rIns="91125" bIns="455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228600" y="846492"/>
            <a:ext cx="86106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>
            <a:off x="410810" y="0"/>
            <a:ext cx="8733300" cy="4836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" name="Google Shape;68;p9"/>
          <p:cNvGrpSpPr/>
          <p:nvPr/>
        </p:nvGrpSpPr>
        <p:grpSpPr>
          <a:xfrm>
            <a:off x="-30388" y="-2286"/>
            <a:ext cx="472440" cy="5145786"/>
            <a:chOff x="-15240" y="-3048"/>
            <a:chExt cx="472440" cy="6861048"/>
          </a:xfrm>
        </p:grpSpPr>
        <p:sp>
          <p:nvSpPr>
            <p:cNvPr id="69" name="Google Shape;69;p9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" name="Google Shape;71;p9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9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9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9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9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9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" name="Google Shape;77;p9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78" name="Google Shape;78;p9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79" name="Google Shape;79;p9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0" name="Google Shape;80;p9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1" name="Google Shape;81;p9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2" name="Google Shape;82;p9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" name="Google Shape;83;p9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4" name="Google Shape;84;p9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85" name="Google Shape;85;p9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9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9"/>
          <p:cNvSpPr txBox="1"/>
          <p:nvPr/>
        </p:nvSpPr>
        <p:spPr>
          <a:xfrm>
            <a:off x="1447800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0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0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9" name="Google Shape;89;p9" descr="G:\STALL\ST Comms\Templates &amp; Resources\Logos\Other Emblems\DOC Logo\DOC Color.png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9827" y="4836939"/>
            <a:ext cx="270223" cy="27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0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0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0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9" name="Google Shape;99;p10"/>
          <p:cNvCxnSpPr/>
          <p:nvPr/>
        </p:nvCxnSpPr>
        <p:spPr>
          <a:xfrm>
            <a:off x="228599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0" name="Google Shape;100;p1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10"/>
          <p:cNvGrpSpPr/>
          <p:nvPr/>
        </p:nvGrpSpPr>
        <p:grpSpPr>
          <a:xfrm>
            <a:off x="-30388" y="-2286"/>
            <a:ext cx="472440" cy="5145786"/>
            <a:chOff x="-15240" y="-3048"/>
            <a:chExt cx="472440" cy="6861048"/>
          </a:xfrm>
        </p:grpSpPr>
        <p:sp>
          <p:nvSpPr>
            <p:cNvPr id="102" name="Google Shape;102;p10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" name="Google Shape;104;p10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0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0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0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0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0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" name="Google Shape;110;p10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11" name="Google Shape;111;p10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12" name="Google Shape;112;p10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10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" name="Google Shape;114;p10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" name="Google Shape;115;p10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" name="Google Shape;116;p10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" name="Google Shape;117;p10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18" name="Google Shape;118;p10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t Blue">
  <p:cSld name="Lt Blu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/>
          <p:nvPr/>
        </p:nvSpPr>
        <p:spPr>
          <a:xfrm>
            <a:off x="410810" y="0"/>
            <a:ext cx="8733300" cy="32004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1"/>
          <p:cNvSpPr>
            <a:spLocks noGrp="1"/>
          </p:cNvSpPr>
          <p:nvPr>
            <p:ph type="pic" idx="2"/>
          </p:nvPr>
        </p:nvSpPr>
        <p:spPr>
          <a:xfrm>
            <a:off x="410810" y="3200400"/>
            <a:ext cx="87309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body" idx="1"/>
          </p:nvPr>
        </p:nvSpPr>
        <p:spPr>
          <a:xfrm>
            <a:off x="2514600" y="571735"/>
            <a:ext cx="60960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0B4596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B459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body" idx="3"/>
          </p:nvPr>
        </p:nvSpPr>
        <p:spPr>
          <a:xfrm>
            <a:off x="761999" y="1952015"/>
            <a:ext cx="13716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B4596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body" idx="4"/>
          </p:nvPr>
        </p:nvSpPr>
        <p:spPr>
          <a:xfrm>
            <a:off x="775274" y="2800585"/>
            <a:ext cx="12954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99D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5" name="Google Shape;125;p1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1"/>
          <p:cNvSpPr txBox="1">
            <a:spLocks noGrp="1"/>
          </p:cNvSpPr>
          <p:nvPr>
            <p:ph type="body" idx="5"/>
          </p:nvPr>
        </p:nvSpPr>
        <p:spPr>
          <a:xfrm>
            <a:off x="2515037" y="2487216"/>
            <a:ext cx="60924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7" name="Google Shape;127;p11"/>
          <p:cNvCxnSpPr/>
          <p:nvPr/>
        </p:nvCxnSpPr>
        <p:spPr>
          <a:xfrm>
            <a:off x="2285999" y="457435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8" name="Google Shape;128;p11"/>
          <p:cNvGrpSpPr/>
          <p:nvPr/>
        </p:nvGrpSpPr>
        <p:grpSpPr>
          <a:xfrm>
            <a:off x="-30388" y="-2286"/>
            <a:ext cx="472440" cy="5145786"/>
            <a:chOff x="-15240" y="-3048"/>
            <a:chExt cx="472440" cy="6861048"/>
          </a:xfrm>
        </p:grpSpPr>
        <p:sp>
          <p:nvSpPr>
            <p:cNvPr id="129" name="Google Shape;129;p11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oogle Shape;131;p11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1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1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1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1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1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" name="Google Shape;137;p11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38" name="Google Shape;138;p11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39" name="Google Shape;139;p11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0" name="Google Shape;140;p11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1" name="Google Shape;141;p11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2" name="Google Shape;142;p11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3" name="Google Shape;143;p11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4" name="Google Shape;144;p11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45" name="Google Shape;145;p1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46" name="Google Shape;146;p11"/>
          <p:cNvSpPr txBox="1">
            <a:spLocks noGrp="1"/>
          </p:cNvSpPr>
          <p:nvPr>
            <p:ph type="body" idx="6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B0F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/>
          <p:nvPr/>
        </p:nvSpPr>
        <p:spPr>
          <a:xfrm>
            <a:off x="771525" y="57150"/>
            <a:ext cx="7610400" cy="260700"/>
          </a:xfrm>
          <a:prstGeom prst="rect">
            <a:avLst/>
          </a:prstGeom>
          <a:solidFill>
            <a:srgbClr val="6C9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00"/>
              <a:buFont typeface="Trebuchet MS"/>
              <a:buNone/>
            </a:pPr>
            <a:r>
              <a:rPr lang="en-US" sz="1200" b="0" i="0" u="none" strike="noStrike" cap="none">
                <a:solidFill>
                  <a:srgbClr val="003366"/>
                </a:solidFill>
                <a:latin typeface="Trebuchet MS"/>
                <a:ea typeface="Trebuchet MS"/>
                <a:cs typeface="Trebuchet MS"/>
                <a:sym typeface="Trebuchet MS"/>
              </a:rPr>
              <a:t>N A T I O N A L   O C E A N I C   A N D   A T M O S P H E R I C   A D M I N I S T R A T I O 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8"/>
          <p:cNvSpPr txBox="1"/>
          <p:nvPr/>
        </p:nvSpPr>
        <p:spPr>
          <a:xfrm>
            <a:off x="771525" y="342900"/>
            <a:ext cx="7686600" cy="685800"/>
          </a:xfrm>
          <a:prstGeom prst="rect">
            <a:avLst/>
          </a:prstGeom>
          <a:solidFill>
            <a:srgbClr val="215A9F"/>
          </a:solidFill>
          <a:ln>
            <a:noFill/>
          </a:ln>
        </p:spPr>
        <p:txBody>
          <a:bodyPr spcFirstLastPara="1" wrap="square" lIns="36575" tIns="73150" rIns="36575" bIns="36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" name="Google Shape;201;p18"/>
          <p:cNvGrpSpPr/>
          <p:nvPr/>
        </p:nvGrpSpPr>
        <p:grpSpPr>
          <a:xfrm>
            <a:off x="76200" y="57148"/>
            <a:ext cx="1428750" cy="1071563"/>
            <a:chOff x="72" y="82"/>
            <a:chExt cx="900" cy="900"/>
          </a:xfrm>
        </p:grpSpPr>
        <p:sp>
          <p:nvSpPr>
            <p:cNvPr id="202" name="Google Shape;202;p18"/>
            <p:cNvSpPr/>
            <p:nvPr/>
          </p:nvSpPr>
          <p:spPr>
            <a:xfrm>
              <a:off x="72" y="82"/>
              <a:ext cx="900" cy="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6575" tIns="36575" rIns="36575" bIns="36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3" name="Google Shape;203;p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2" y="82"/>
              <a:ext cx="827" cy="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18"/>
          <p:cNvSpPr txBox="1">
            <a:spLocks noGrp="1"/>
          </p:cNvSpPr>
          <p:nvPr>
            <p:ph type="title"/>
          </p:nvPr>
        </p:nvSpPr>
        <p:spPr>
          <a:xfrm>
            <a:off x="1371600" y="400050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body" idx="1"/>
          </p:nvPr>
        </p:nvSpPr>
        <p:spPr>
          <a:xfrm>
            <a:off x="76200" y="1085850"/>
            <a:ext cx="8991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Trebuchet MS"/>
              <a:buChar char="◦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۔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·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06" name="Google Shape;206;p18"/>
          <p:cNvGrpSpPr/>
          <p:nvPr/>
        </p:nvGrpSpPr>
        <p:grpSpPr>
          <a:xfrm>
            <a:off x="7772401" y="57150"/>
            <a:ext cx="1472046" cy="1098218"/>
            <a:chOff x="5184" y="3736"/>
            <a:chExt cx="600" cy="600"/>
          </a:xfrm>
        </p:grpSpPr>
        <p:sp>
          <p:nvSpPr>
            <p:cNvPr id="207" name="Google Shape;207;p18"/>
            <p:cNvSpPr/>
            <p:nvPr/>
          </p:nvSpPr>
          <p:spPr>
            <a:xfrm>
              <a:off x="5184" y="3736"/>
              <a:ext cx="600" cy="6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8" name="Google Shape;208;p1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190" y="3747"/>
              <a:ext cx="520" cy="5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18"/>
          <p:cNvSpPr txBox="1">
            <a:spLocks noGrp="1"/>
          </p:cNvSpPr>
          <p:nvPr>
            <p:ph type="ftr" idx="11"/>
          </p:nvPr>
        </p:nvSpPr>
        <p:spPr>
          <a:xfrm>
            <a:off x="233362" y="4800600"/>
            <a:ext cx="8686800" cy="243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18"/>
          <p:cNvSpPr txBox="1">
            <a:spLocks noGrp="1"/>
          </p:cNvSpPr>
          <p:nvPr>
            <p:ph type="sldNum" idx="12"/>
          </p:nvPr>
        </p:nvSpPr>
        <p:spPr>
          <a:xfrm>
            <a:off x="7848600" y="4850606"/>
            <a:ext cx="1066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BC6"/>
              </a:buClr>
              <a:buSzPts val="400"/>
              <a:buFont typeface="Trebuchet MS"/>
              <a:buNone/>
              <a:defRPr sz="1600" b="1" i="0" u="none" strike="noStrike" cap="none">
                <a:solidFill>
                  <a:srgbClr val="6C9BC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darren.wright@noaa.gov" TargetMode="Externa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Weather Service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" name="Google Shape;307;p31"/>
          <p:cNvSpPr txBox="1">
            <a:spLocks noGrp="1"/>
          </p:cNvSpPr>
          <p:nvPr>
            <p:ph type="body" idx="4"/>
          </p:nvPr>
        </p:nvSpPr>
        <p:spPr>
          <a:xfrm>
            <a:off x="2514600" y="424150"/>
            <a:ext cx="6477000" cy="101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Weather Service</a:t>
            </a:r>
            <a:endParaRPr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Update</a:t>
            </a:r>
            <a:endParaRPr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" name="Google Shape;308;p31"/>
          <p:cNvSpPr txBox="1">
            <a:spLocks noGrp="1"/>
          </p:cNvSpPr>
          <p:nvPr>
            <p:ph type="body" idx="5"/>
          </p:nvPr>
        </p:nvSpPr>
        <p:spPr>
          <a:xfrm>
            <a:off x="2514601" y="2209800"/>
            <a:ext cx="6092400" cy="70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Darren Wright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Marine Program Leader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9" name="Google Shape;309;p31" descr="https://lh4.googleusercontent.com/cRcAmvdtIuDAGzAodxTWLTVnk5Oj5Z5MQNeEGXqKedj1uZmYFpRiHl38LuApdl-RXGX9y9FkvafmEjp78ePMRuDhG02gvYBIpfqIL3S7UD-9sc2irwHUiixv2hE_Hk33E8wR4zelwLI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56" t="6895" r="2563" b="6904"/>
          <a:stretch/>
        </p:blipFill>
        <p:spPr>
          <a:xfrm>
            <a:off x="415637" y="3086100"/>
            <a:ext cx="87420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 descr="https://lh5.googleusercontent.com/s1M3veSPTuTfFllFtqs54jE5s7KChj_y2MWpKRH6ZSdUGkwUG-gdH2usZopHqBUSAhyPaZgB2eHmRmfm-OcayBi7yxhtAjCcudu5b8VpCMX3tIa2PlgCD2h37WvXmiW2AaKZXCj8sq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625" y="3073400"/>
            <a:ext cx="1647874" cy="10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175" y="3087875"/>
            <a:ext cx="1647874" cy="1019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" name="Google Shape;409;p39"/>
          <p:cNvGraphicFramePr/>
          <p:nvPr/>
        </p:nvGraphicFramePr>
        <p:xfrm>
          <a:off x="515681" y="1344928"/>
          <a:ext cx="3856450" cy="2962800"/>
        </p:xfrm>
        <a:graphic>
          <a:graphicData uri="http://schemas.openxmlformats.org/drawingml/2006/table">
            <a:tbl>
              <a:tblPr>
                <a:noFill/>
                <a:tableStyleId>{3B16D96D-0BF3-4A10-8304-3A5AC8505BC7}</a:tableStyleId>
              </a:tblPr>
              <a:tblGrid>
                <a:gridCol w="385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2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Small Craft Advisory</a:t>
                      </a:r>
                      <a:endParaRPr sz="1500" b="1"/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Small Craft Advisory for Hazardous Seas</a:t>
                      </a:r>
                      <a:endParaRPr sz="1500" b="1"/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Small Craft Advisory for Rough Bar</a:t>
                      </a:r>
                      <a:endParaRPr sz="1500" b="1"/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Small Craft Advisory for Winds</a:t>
                      </a:r>
                      <a:endParaRPr sz="1500" b="1"/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10" name="Google Shape;410;p39"/>
          <p:cNvGraphicFramePr/>
          <p:nvPr/>
        </p:nvGraphicFramePr>
        <p:xfrm>
          <a:off x="6423356" y="2519866"/>
          <a:ext cx="2638725" cy="452618"/>
        </p:xfrm>
        <a:graphic>
          <a:graphicData uri="http://schemas.openxmlformats.org/drawingml/2006/table">
            <a:tbl>
              <a:tblPr>
                <a:noFill/>
                <a:tableStyleId>{3B16D96D-0BF3-4A10-8304-3A5AC8505BC7}</a:tableStyleId>
              </a:tblPr>
              <a:tblGrid>
                <a:gridCol w="263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2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Small Craft Advisory</a:t>
                      </a:r>
                      <a:endParaRPr sz="1800" b="1"/>
                    </a:p>
                  </a:txBody>
                  <a:tcPr marL="68575" marR="68575" marT="68575" marB="6857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1" name="Google Shape;411;p39"/>
          <p:cNvSpPr txBox="1"/>
          <p:nvPr/>
        </p:nvSpPr>
        <p:spPr>
          <a:xfrm>
            <a:off x="4448325" y="2547131"/>
            <a:ext cx="1665900" cy="37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FFFFFF"/>
                </a:solidFill>
              </a:rPr>
              <a:t>Consolidated to  </a:t>
            </a:r>
            <a:endParaRPr sz="1500" b="1">
              <a:solidFill>
                <a:srgbClr val="FFFFFF"/>
              </a:solidFill>
            </a:endParaRPr>
          </a:p>
        </p:txBody>
      </p:sp>
      <p:cxnSp>
        <p:nvCxnSpPr>
          <p:cNvPr id="412" name="Google Shape;412;p39"/>
          <p:cNvCxnSpPr/>
          <p:nvPr/>
        </p:nvCxnSpPr>
        <p:spPr>
          <a:xfrm>
            <a:off x="6032100" y="2735344"/>
            <a:ext cx="368700" cy="87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413" name="Google Shape;413;p39"/>
          <p:cNvSpPr txBox="1"/>
          <p:nvPr/>
        </p:nvSpPr>
        <p:spPr>
          <a:xfrm>
            <a:off x="704513" y="816788"/>
            <a:ext cx="2638800" cy="37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Products</a:t>
            </a:r>
            <a:endParaRPr sz="23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4" name="Google Shape;414;p39"/>
          <p:cNvSpPr txBox="1"/>
          <p:nvPr/>
        </p:nvSpPr>
        <p:spPr>
          <a:xfrm>
            <a:off x="6613913" y="816788"/>
            <a:ext cx="2290500" cy="37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Product</a:t>
            </a:r>
            <a:endParaRPr sz="23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Dec. 2019</a:t>
            </a:r>
            <a:endParaRPr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5" name="Google Shape;415;p39"/>
          <p:cNvSpPr txBox="1">
            <a:spLocks noGrp="1"/>
          </p:cNvSpPr>
          <p:nvPr>
            <p:ph type="ctrTitle"/>
          </p:nvPr>
        </p:nvSpPr>
        <p:spPr>
          <a:xfrm>
            <a:off x="515675" y="-126850"/>
            <a:ext cx="8628300" cy="10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1000" tIns="51000" rIns="51000" bIns="51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 Product Consolidation - Small Craft Advisory</a:t>
            </a:r>
            <a:endParaRPr sz="2700" b="1" i="0" strike="noStrike" cap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"/>
          <p:cNvSpPr txBox="1">
            <a:spLocks noGrp="1"/>
          </p:cNvSpPr>
          <p:nvPr>
            <p:ph type="ctrTitle"/>
          </p:nvPr>
        </p:nvSpPr>
        <p:spPr>
          <a:xfrm>
            <a:off x="515675" y="406550"/>
            <a:ext cx="8628300" cy="63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51000" tIns="51000" rIns="51000" bIns="51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Marine Website</a:t>
            </a:r>
            <a:endParaRPr sz="2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http://weather.gov/marine</a:t>
            </a:r>
            <a:endParaRPr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2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2" name="Google Shape;422;p40"/>
          <p:cNvSpPr txBox="1"/>
          <p:nvPr/>
        </p:nvSpPr>
        <p:spPr>
          <a:xfrm>
            <a:off x="752650" y="931250"/>
            <a:ext cx="7118100" cy="44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C4EDFF"/>
                </a:solidFill>
              </a:rPr>
              <a:t>                 </a:t>
            </a:r>
            <a:r>
              <a:rPr lang="en-US" sz="1800" u="sng" dirty="0">
                <a:solidFill>
                  <a:srgbClr val="C4EDFF"/>
                </a:solidFill>
              </a:rPr>
              <a:t>Current Website</a:t>
            </a:r>
            <a:r>
              <a:rPr lang="en-US" sz="1800" dirty="0">
                <a:solidFill>
                  <a:srgbClr val="C4EDFF"/>
                </a:solidFill>
              </a:rPr>
              <a:t>			               </a:t>
            </a:r>
            <a:r>
              <a:rPr lang="en-US" sz="1800" u="sng" dirty="0">
                <a:solidFill>
                  <a:srgbClr val="C4EDFF"/>
                </a:solidFill>
              </a:rPr>
              <a:t>New Website </a:t>
            </a:r>
            <a:endParaRPr sz="1800" dirty="0">
              <a:solidFill>
                <a:srgbClr val="C4EDFF"/>
              </a:solidFill>
            </a:endParaRPr>
          </a:p>
        </p:txBody>
      </p:sp>
      <p:pic>
        <p:nvPicPr>
          <p:cNvPr id="423" name="Google Shape;42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850" y="1324737"/>
            <a:ext cx="3565864" cy="34163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185738" dist="114300" dir="2940000" algn="bl" rotWithShape="0">
              <a:srgbClr val="000000">
                <a:alpha val="82000"/>
              </a:srgbClr>
            </a:outerShdw>
          </a:effectLst>
        </p:spPr>
      </p:pic>
      <p:pic>
        <p:nvPicPr>
          <p:cNvPr id="424" name="Google Shape;42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5899" y="1304802"/>
            <a:ext cx="3429602" cy="345616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114300" dir="2760000" algn="bl" rotWithShape="0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>
            <a:spLocks noGrp="1"/>
          </p:cNvSpPr>
          <p:nvPr>
            <p:ph type="title"/>
          </p:nvPr>
        </p:nvSpPr>
        <p:spPr>
          <a:xfrm>
            <a:off x="431025" y="228595"/>
            <a:ext cx="8412600" cy="4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  Questions?</a:t>
            </a:r>
            <a:r>
              <a:rPr lang="en-US" sz="4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8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endParaRPr sz="48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325" y="2909194"/>
            <a:ext cx="4621044" cy="223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1" descr="Rotating NOAA-NWS symbo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77" y="1350823"/>
            <a:ext cx="4552026" cy="25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1"/>
          <p:cNvSpPr txBox="1"/>
          <p:nvPr/>
        </p:nvSpPr>
        <p:spPr>
          <a:xfrm>
            <a:off x="4641275" y="1385450"/>
            <a:ext cx="4398900" cy="258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Darren Wright</a:t>
            </a:r>
            <a:endParaRPr sz="3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Program Leader</a:t>
            </a:r>
            <a:endParaRPr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darren.wright@noaa.gov</a:t>
            </a:r>
            <a:endParaRPr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301-427-9283</a:t>
            </a:r>
            <a:endParaRPr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 txBox="1">
            <a:spLocks noGrp="1"/>
          </p:cNvSpPr>
          <p:nvPr>
            <p:ph type="title"/>
          </p:nvPr>
        </p:nvSpPr>
        <p:spPr>
          <a:xfrm>
            <a:off x="685800" y="135520"/>
            <a:ext cx="8412600" cy="4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PORTS</a:t>
            </a:r>
            <a:r>
              <a:rPr lang="en-US" sz="3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Manager</a:t>
            </a:r>
            <a:endParaRPr sz="3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318" name="Google Shape;31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325" y="2909194"/>
            <a:ext cx="4621044" cy="223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30246" y="727363"/>
            <a:ext cx="5255650" cy="394854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dist="139700" dir="2700000" algn="tl" rotWithShape="0">
              <a:prstClr val="black">
                <a:alpha val="54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45910" y="2478881"/>
            <a:ext cx="2000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</a:t>
            </a:r>
          </a:p>
          <a:p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DiVeglio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 txBox="1">
            <a:spLocks noGrp="1"/>
          </p:cNvSpPr>
          <p:nvPr>
            <p:ph type="title"/>
          </p:nvPr>
        </p:nvSpPr>
        <p:spPr>
          <a:xfrm>
            <a:off x="685800" y="135520"/>
            <a:ext cx="8412600" cy="4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National Service Programs</a:t>
            </a:r>
            <a:endParaRPr sz="3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318" name="Google Shape;31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325" y="2909194"/>
            <a:ext cx="4621044" cy="223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4">
            <a:alphaModFix/>
          </a:blip>
          <a:srcRect l="-5245" t="1053" r="-4717" b="-5350"/>
          <a:stretch/>
        </p:blipFill>
        <p:spPr>
          <a:xfrm>
            <a:off x="809925" y="776562"/>
            <a:ext cx="7498175" cy="405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2"/>
          <p:cNvSpPr/>
          <p:nvPr/>
        </p:nvSpPr>
        <p:spPr>
          <a:xfrm>
            <a:off x="1174450" y="2481850"/>
            <a:ext cx="2850300" cy="32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60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>
            <a:spLocks noGrp="1"/>
          </p:cNvSpPr>
          <p:nvPr>
            <p:ph type="title"/>
          </p:nvPr>
        </p:nvSpPr>
        <p:spPr>
          <a:xfrm>
            <a:off x="685800" y="59320"/>
            <a:ext cx="8412600" cy="4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Weather Forecast Offices</a:t>
            </a:r>
            <a:endParaRPr sz="3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327" name="Google Shape;32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3896" y="752026"/>
            <a:ext cx="142875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/>
          <p:nvPr/>
        </p:nvSpPr>
        <p:spPr>
          <a:xfrm>
            <a:off x="3944396" y="694876"/>
            <a:ext cx="3360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Marine &amp; Land Forecasts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896" y="974717"/>
            <a:ext cx="150019" cy="164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3"/>
          <p:cNvSpPr txBox="1"/>
          <p:nvPr/>
        </p:nvSpPr>
        <p:spPr>
          <a:xfrm>
            <a:off x="3944396" y="923476"/>
            <a:ext cx="2472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Land Forecasts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1" name="Google Shape;331;p33"/>
          <p:cNvGrpSpPr/>
          <p:nvPr/>
        </p:nvGrpSpPr>
        <p:grpSpPr>
          <a:xfrm>
            <a:off x="1436154" y="752032"/>
            <a:ext cx="6429443" cy="4000500"/>
            <a:chOff x="762000" y="1295400"/>
            <a:chExt cx="7856113" cy="5334000"/>
          </a:xfrm>
        </p:grpSpPr>
        <p:pic>
          <p:nvPicPr>
            <p:cNvPr id="332" name="Google Shape;332;p33" descr="http://www.nws.noaa.gov/om/marine/marine_offices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2000" y="1295400"/>
              <a:ext cx="7856113" cy="533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92100" dist="139700" dir="2700000" algn="tl" rotWithShape="0">
                <a:srgbClr val="333333">
                  <a:alpha val="64310"/>
                </a:srgbClr>
              </a:outerShdw>
            </a:effectLst>
          </p:spPr>
        </p:pic>
        <p:pic>
          <p:nvPicPr>
            <p:cNvPr id="333" name="Google Shape;333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77200" y="5257800"/>
              <a:ext cx="514350" cy="5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103763" y="3581400"/>
              <a:ext cx="514350" cy="5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6817" y="4876800"/>
              <a:ext cx="514350" cy="6074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>
            <a:spLocks noGrp="1"/>
          </p:cNvSpPr>
          <p:nvPr>
            <p:ph type="title"/>
          </p:nvPr>
        </p:nvSpPr>
        <p:spPr>
          <a:xfrm>
            <a:off x="685800" y="111270"/>
            <a:ext cx="8412600" cy="4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 and Offshore areas</a:t>
            </a:r>
            <a:endParaRPr sz="30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342" name="Google Shape;3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700" y="765180"/>
            <a:ext cx="6182576" cy="3954675"/>
          </a:xfrm>
          <a:prstGeom prst="rect">
            <a:avLst/>
          </a:prstGeom>
          <a:noFill/>
          <a:ln>
            <a:noFill/>
          </a:ln>
          <a:effectLst>
            <a:outerShdw blurRad="271463" dist="114300" dir="3600000" algn="bl" rotWithShape="0">
              <a:srgbClr val="000000">
                <a:alpha val="82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"/>
          <p:cNvSpPr txBox="1"/>
          <p:nvPr/>
        </p:nvSpPr>
        <p:spPr>
          <a:xfrm>
            <a:off x="722176" y="135100"/>
            <a:ext cx="6930000" cy="573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Global Ship Tracks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(NWS High Seas Marine Zones)</a:t>
            </a:r>
            <a:endParaRPr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9" name="Google Shape;34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008" y="1210341"/>
            <a:ext cx="7485859" cy="3434782"/>
          </a:xfrm>
          <a:prstGeom prst="rect">
            <a:avLst/>
          </a:prstGeom>
          <a:noFill/>
          <a:ln>
            <a:noFill/>
          </a:ln>
          <a:effectLst>
            <a:outerShdw blurRad="314325" dist="114300" dir="2820000" algn="bl" rotWithShape="0">
              <a:srgbClr val="000000">
                <a:alpha val="88000"/>
              </a:srgbClr>
            </a:outerShdw>
          </a:effectLst>
        </p:spPr>
      </p:pic>
      <p:sp>
        <p:nvSpPr>
          <p:cNvPr id="350" name="Google Shape;350;p35"/>
          <p:cNvSpPr txBox="1"/>
          <p:nvPr/>
        </p:nvSpPr>
        <p:spPr>
          <a:xfrm>
            <a:off x="595650" y="853800"/>
            <a:ext cx="46344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Shipping lanes in green:</a:t>
            </a:r>
            <a:endParaRPr sz="1800" b="0" i="0" u="none" strike="noStrike" cap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5"/>
          <p:cNvSpPr txBox="1"/>
          <p:nvPr/>
        </p:nvSpPr>
        <p:spPr>
          <a:xfrm>
            <a:off x="674008" y="4623551"/>
            <a:ext cx="2824500" cy="1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of 2013 total ship tracks and background: marinetraffic.com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2" name="Google Shape;352;p35"/>
          <p:cNvCxnSpPr/>
          <p:nvPr/>
        </p:nvCxnSpPr>
        <p:spPr>
          <a:xfrm>
            <a:off x="5985170" y="1790876"/>
            <a:ext cx="233700" cy="0"/>
          </a:xfrm>
          <a:prstGeom prst="straightConnector1">
            <a:avLst/>
          </a:prstGeom>
          <a:noFill/>
          <a:ln w="444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3" name="Google Shape;353;p35"/>
          <p:cNvSpPr/>
          <p:nvPr/>
        </p:nvSpPr>
        <p:spPr>
          <a:xfrm>
            <a:off x="6101869" y="1775803"/>
            <a:ext cx="651000" cy="208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0"/>
                </a:moveTo>
                <a:cubicBezTo>
                  <a:pt x="119643" y="39232"/>
                  <a:pt x="119286" y="75582"/>
                  <a:pt x="118930" y="114814"/>
                </a:cubicBezTo>
                <a:lnTo>
                  <a:pt x="19564" y="114993"/>
                </a:lnTo>
                <a:lnTo>
                  <a:pt x="0" y="120000"/>
                </a:lnTo>
              </a:path>
            </a:pathLst>
          </a:custGeom>
          <a:noFill/>
          <a:ln w="444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4" name="Google Shape;354;p35"/>
          <p:cNvCxnSpPr/>
          <p:nvPr/>
        </p:nvCxnSpPr>
        <p:spPr>
          <a:xfrm rot="10800000" flipH="1">
            <a:off x="4382914" y="4093697"/>
            <a:ext cx="1083000" cy="8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5" name="Google Shape;355;p35"/>
          <p:cNvCxnSpPr/>
          <p:nvPr/>
        </p:nvCxnSpPr>
        <p:spPr>
          <a:xfrm rot="10800000">
            <a:off x="1998514" y="3976218"/>
            <a:ext cx="2384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35"/>
          <p:cNvCxnSpPr/>
          <p:nvPr/>
        </p:nvCxnSpPr>
        <p:spPr>
          <a:xfrm>
            <a:off x="1998617" y="3211188"/>
            <a:ext cx="2384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7" name="Google Shape;357;p35"/>
          <p:cNvCxnSpPr/>
          <p:nvPr/>
        </p:nvCxnSpPr>
        <p:spPr>
          <a:xfrm flipH="1">
            <a:off x="1998914" y="1775803"/>
            <a:ext cx="860700" cy="846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8" name="Google Shape;358;p35"/>
          <p:cNvCxnSpPr/>
          <p:nvPr/>
        </p:nvCxnSpPr>
        <p:spPr>
          <a:xfrm>
            <a:off x="1998617" y="2622703"/>
            <a:ext cx="0" cy="2025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9" name="Google Shape;359;p35"/>
          <p:cNvCxnSpPr/>
          <p:nvPr/>
        </p:nvCxnSpPr>
        <p:spPr>
          <a:xfrm>
            <a:off x="5508832" y="3152339"/>
            <a:ext cx="12438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0" name="Google Shape;360;p35"/>
          <p:cNvCxnSpPr/>
          <p:nvPr/>
        </p:nvCxnSpPr>
        <p:spPr>
          <a:xfrm>
            <a:off x="4382914" y="4505854"/>
            <a:ext cx="9936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1" name="Google Shape;361;p35"/>
          <p:cNvCxnSpPr/>
          <p:nvPr/>
        </p:nvCxnSpPr>
        <p:spPr>
          <a:xfrm>
            <a:off x="4382914" y="3976218"/>
            <a:ext cx="0" cy="672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2" name="Google Shape;362;p35"/>
          <p:cNvCxnSpPr/>
          <p:nvPr/>
        </p:nvCxnSpPr>
        <p:spPr>
          <a:xfrm>
            <a:off x="3720610" y="3231474"/>
            <a:ext cx="0" cy="744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3" name="Google Shape;363;p35"/>
          <p:cNvSpPr txBox="1"/>
          <p:nvPr/>
        </p:nvSpPr>
        <p:spPr>
          <a:xfrm>
            <a:off x="2575349" y="2679250"/>
            <a:ext cx="651000" cy="2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OPC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5"/>
          <p:cNvSpPr txBox="1"/>
          <p:nvPr/>
        </p:nvSpPr>
        <p:spPr>
          <a:xfrm>
            <a:off x="2169850" y="3858525"/>
            <a:ext cx="1510200" cy="2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BB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E0E3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WFO Honolulu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5"/>
          <p:cNvSpPr txBox="1"/>
          <p:nvPr/>
        </p:nvSpPr>
        <p:spPr>
          <a:xfrm>
            <a:off x="4581600" y="3976225"/>
            <a:ext cx="1194000" cy="2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72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NHC TAFB</a:t>
            </a:r>
            <a:endParaRPr sz="1400" b="1" i="0" u="none" strike="noStrike" cap="none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5"/>
          <p:cNvSpPr txBox="1"/>
          <p:nvPr/>
        </p:nvSpPr>
        <p:spPr>
          <a:xfrm>
            <a:off x="5465926" y="3620825"/>
            <a:ext cx="1121400" cy="2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26267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72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NHC TAFB</a:t>
            </a:r>
            <a:endParaRPr sz="1400" b="1" i="0" u="none" strike="noStrike" cap="none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5985175" y="2681550"/>
            <a:ext cx="583500" cy="2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OPC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"/>
          <p:cNvSpPr txBox="1">
            <a:spLocks noGrp="1"/>
          </p:cNvSpPr>
          <p:nvPr>
            <p:ph type="title"/>
          </p:nvPr>
        </p:nvSpPr>
        <p:spPr>
          <a:xfrm>
            <a:off x="685800" y="135520"/>
            <a:ext cx="8412600" cy="4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Probability of Visibility </a:t>
            </a:r>
            <a:endParaRPr sz="32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374" name="Google Shape;37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325" y="2909194"/>
            <a:ext cx="4621044" cy="223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0475" y="824650"/>
            <a:ext cx="3844924" cy="363864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95250" dir="2820000" algn="bl" rotWithShape="0">
              <a:srgbClr val="000000">
                <a:alpha val="90000"/>
              </a:srgbClr>
            </a:outerShdw>
          </a:effectLst>
        </p:spPr>
      </p:pic>
      <p:sp>
        <p:nvSpPr>
          <p:cNvPr id="376" name="Google Shape;376;p36"/>
          <p:cNvSpPr txBox="1"/>
          <p:nvPr/>
        </p:nvSpPr>
        <p:spPr>
          <a:xfrm>
            <a:off x="766650" y="4167575"/>
            <a:ext cx="4347300" cy="366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Tampa Bay Marine Channel Forecast</a:t>
            </a:r>
            <a:endParaRPr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7" name="Google Shape;37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27" y="1124020"/>
            <a:ext cx="4457525" cy="2825038"/>
          </a:xfrm>
          <a:prstGeom prst="rect">
            <a:avLst/>
          </a:prstGeom>
          <a:noFill/>
          <a:ln>
            <a:noFill/>
          </a:ln>
          <a:effectLst>
            <a:outerShdw blurRad="257175" dist="85725" dir="3300000" algn="bl" rotWithShape="0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685800" y="135520"/>
            <a:ext cx="8412600" cy="4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 and Wind Forecast Along Transect </a:t>
            </a:r>
            <a:endParaRPr sz="3200" b="1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pic>
        <p:nvPicPr>
          <p:cNvPr id="384" name="Google Shape;38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325" y="2909194"/>
            <a:ext cx="4621044" cy="223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8575" y="2309000"/>
            <a:ext cx="3532049" cy="23965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6" name="Google Shape;38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425" y="923600"/>
            <a:ext cx="5797176" cy="3447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87" name="Google Shape;387;p37"/>
          <p:cNvCxnSpPr/>
          <p:nvPr/>
        </p:nvCxnSpPr>
        <p:spPr>
          <a:xfrm>
            <a:off x="1353550" y="2094025"/>
            <a:ext cx="87600" cy="525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8" name="Google Shape;388;p37"/>
          <p:cNvSpPr/>
          <p:nvPr/>
        </p:nvSpPr>
        <p:spPr>
          <a:xfrm>
            <a:off x="895750" y="1751650"/>
            <a:ext cx="1003200" cy="1093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7"/>
          <p:cNvSpPr txBox="1"/>
          <p:nvPr/>
        </p:nvSpPr>
        <p:spPr>
          <a:xfrm>
            <a:off x="3280375" y="1751650"/>
            <a:ext cx="1482000" cy="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FF0000"/>
                </a:solidFill>
              </a:rPr>
              <a:t>Small Craft Advisory Line</a:t>
            </a:r>
            <a:endParaRPr sz="800" b="1">
              <a:solidFill>
                <a:srgbClr val="FF0000"/>
              </a:solidFill>
            </a:endParaRPr>
          </a:p>
        </p:txBody>
      </p:sp>
      <p:sp>
        <p:nvSpPr>
          <p:cNvPr id="390" name="Google Shape;390;p37"/>
          <p:cNvSpPr txBox="1"/>
          <p:nvPr/>
        </p:nvSpPr>
        <p:spPr>
          <a:xfrm>
            <a:off x="6363600" y="1264850"/>
            <a:ext cx="2687100" cy="812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Nearshore Wave Prediction System (NWPS)</a:t>
            </a:r>
            <a:endParaRPr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1" name="Google Shape;391;p37"/>
          <p:cNvSpPr txBox="1"/>
          <p:nvPr/>
        </p:nvSpPr>
        <p:spPr>
          <a:xfrm>
            <a:off x="1114066" y="4380046"/>
            <a:ext cx="4297200" cy="25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https://polar.ncep.noaa.gov/nwps/viewer.shtml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125" y="860275"/>
            <a:ext cx="4190451" cy="3906600"/>
          </a:xfrm>
          <a:prstGeom prst="rect">
            <a:avLst/>
          </a:prstGeom>
          <a:noFill/>
          <a:ln>
            <a:noFill/>
          </a:ln>
          <a:effectLst>
            <a:outerShdw blurRad="185738" dist="114300" dir="2940000" algn="bl" rotWithShape="0">
              <a:srgbClr val="000000">
                <a:alpha val="89000"/>
              </a:srgbClr>
            </a:outerShdw>
          </a:effectLst>
        </p:spPr>
      </p:pic>
      <p:sp>
        <p:nvSpPr>
          <p:cNvPr id="398" name="Google Shape;398;p38"/>
          <p:cNvSpPr txBox="1">
            <a:spLocks noGrp="1"/>
          </p:cNvSpPr>
          <p:nvPr>
            <p:ph type="title"/>
          </p:nvPr>
        </p:nvSpPr>
        <p:spPr>
          <a:xfrm>
            <a:off x="304800" y="-93080"/>
            <a:ext cx="8412600" cy="4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Reformatted Example - MWW</a:t>
            </a:r>
            <a:endParaRPr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(changes shown in red)</a:t>
            </a:r>
            <a:endParaRPr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" name="Google Shape;39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325" y="2909194"/>
            <a:ext cx="4621044" cy="223430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8"/>
          <p:cNvSpPr txBox="1"/>
          <p:nvPr/>
        </p:nvSpPr>
        <p:spPr>
          <a:xfrm>
            <a:off x="1145450" y="485873"/>
            <a:ext cx="2026500" cy="37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</a:rPr>
              <a:t>Current Product</a:t>
            </a:r>
            <a:endParaRPr sz="1400" b="1">
              <a:solidFill>
                <a:srgbClr val="FFFFFF"/>
              </a:solidFill>
            </a:endParaRPr>
          </a:p>
        </p:txBody>
      </p:sp>
      <p:sp>
        <p:nvSpPr>
          <p:cNvPr id="401" name="Google Shape;401;p38"/>
          <p:cNvSpPr/>
          <p:nvPr/>
        </p:nvSpPr>
        <p:spPr>
          <a:xfrm>
            <a:off x="423125" y="1601525"/>
            <a:ext cx="4148700" cy="890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8"/>
          <p:cNvSpPr txBox="1"/>
          <p:nvPr/>
        </p:nvSpPr>
        <p:spPr>
          <a:xfrm>
            <a:off x="5793650" y="485873"/>
            <a:ext cx="2026500" cy="37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</a:rPr>
              <a:t>Reformatted Product</a:t>
            </a:r>
            <a:endParaRPr sz="1400" b="1">
              <a:solidFill>
                <a:srgbClr val="FFFFFF"/>
              </a:solidFill>
            </a:endParaRPr>
          </a:p>
        </p:txBody>
      </p:sp>
      <p:pic>
        <p:nvPicPr>
          <p:cNvPr id="403" name="Google Shape;40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0075" y="876861"/>
            <a:ext cx="4371491" cy="3906599"/>
          </a:xfrm>
          <a:prstGeom prst="rect">
            <a:avLst/>
          </a:prstGeom>
          <a:noFill/>
          <a:ln>
            <a:noFill/>
          </a:ln>
          <a:effectLst>
            <a:outerShdw blurRad="157163" dist="95250" dir="2520000" algn="bl" rotWithShape="0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. Title Slide">
  <a:themeElements>
    <a:clrScheme name="PTT 1">
      <a:dk1>
        <a:srgbClr val="0B4596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070C0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. Title Slide">
  <a:themeElements>
    <a:clrScheme name="PTT 1">
      <a:dk1>
        <a:srgbClr val="0B4596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070C0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AA_DOC 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274</Words>
  <Application>Microsoft Office PowerPoint</Application>
  <PresentationFormat>On-screen Show (16:9)</PresentationFormat>
  <Paragraphs>75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Trebuchet MS</vt:lpstr>
      <vt:lpstr>Arial</vt:lpstr>
      <vt:lpstr>Calibri</vt:lpstr>
      <vt:lpstr>Arial Narrow</vt:lpstr>
      <vt:lpstr>1. Title Slide</vt:lpstr>
      <vt:lpstr>1. Title Slide</vt:lpstr>
      <vt:lpstr>NOAA_DOC template</vt:lpstr>
      <vt:lpstr>PowerPoint Presentation</vt:lpstr>
      <vt:lpstr>New PORTS® Manager</vt:lpstr>
      <vt:lpstr>NWS National Service Programs</vt:lpstr>
      <vt:lpstr>NWS Weather Forecast Offices</vt:lpstr>
      <vt:lpstr>Coastal and Offshore areas</vt:lpstr>
      <vt:lpstr>PowerPoint Presentation</vt:lpstr>
      <vt:lpstr>Probability of Visibility </vt:lpstr>
      <vt:lpstr>Wave and Wind Forecast Along Transect </vt:lpstr>
      <vt:lpstr>Reformatted Example - MWW (changes shown in red)</vt:lpstr>
      <vt:lpstr>Text Product Consolidation - Small Craft Advisory</vt:lpstr>
      <vt:lpstr>New Marine Website http://weather.gov/marine </vt:lpstr>
      <vt:lpstr>Thank you! 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Wright</dc:creator>
  <cp:lastModifiedBy>Virginia Dentler</cp:lastModifiedBy>
  <cp:revision>3</cp:revision>
  <dcterms:modified xsi:type="dcterms:W3CDTF">2019-08-26T17:40:30Z</dcterms:modified>
</cp:coreProperties>
</file>