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9"/>
  </p:notesMasterIdLst>
  <p:sldIdLst>
    <p:sldId id="256" r:id="rId3"/>
    <p:sldId id="263" r:id="rId4"/>
    <p:sldId id="275" r:id="rId5"/>
    <p:sldId id="273" r:id="rId6"/>
    <p:sldId id="271" r:id="rId7"/>
    <p:sldId id="287" r:id="rId8"/>
    <p:sldId id="276" r:id="rId9"/>
    <p:sldId id="272" r:id="rId10"/>
    <p:sldId id="281" r:id="rId11"/>
    <p:sldId id="288" r:id="rId12"/>
    <p:sldId id="289" r:id="rId13"/>
    <p:sldId id="270" r:id="rId14"/>
    <p:sldId id="283" r:id="rId15"/>
    <p:sldId id="284" r:id="rId16"/>
    <p:sldId id="264" r:id="rId17"/>
    <p:sldId id="266" r:id="rId18"/>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88">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284" autoAdjust="0"/>
  </p:normalViewPr>
  <p:slideViewPr>
    <p:cSldViewPr snapToGrid="0">
      <p:cViewPr varScale="1">
        <p:scale>
          <a:sx n="58" d="100"/>
          <a:sy n="58" d="100"/>
        </p:scale>
        <p:origin x="798" y="96"/>
      </p:cViewPr>
      <p:guideLst>
        <p:guide orient="horz" pos="1488"/>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04"/>
    </p:cViewPr>
  </p:sorterViewPr>
  <p:notesViewPr>
    <p:cSldViewPr snapToGrid="0">
      <p:cViewPr varScale="1">
        <p:scale>
          <a:sx n="69" d="100"/>
          <a:sy n="69" d="100"/>
        </p:scale>
        <p:origin x="186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1999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spcBef>
                <a:spcPts val="0"/>
              </a:spcBef>
              <a:spcAft>
                <a:spcPts val="0"/>
              </a:spcAft>
              <a:buNone/>
            </a:pPr>
            <a:endParaRPr/>
          </a:p>
        </p:txBody>
      </p:sp>
      <p:sp>
        <p:nvSpPr>
          <p:cNvPr id="96" name="Shape 96"/>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5926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RSM, </a:t>
            </a:r>
            <a:r>
              <a:rPr lang="en-US" baseline="0" dirty="0" smtClean="0"/>
              <a:t>Ship Simulation  In addition to the tidal gauges for model validation, NOAA S-57 charts are used in the ECDIS of the Ship Simulator.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7571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tx1"/>
                </a:solidFill>
                <a:effectLst/>
                <a:latin typeface="Calibri"/>
                <a:ea typeface="Calibri"/>
                <a:cs typeface="Calibri"/>
                <a:sym typeface="Calibri"/>
              </a:rPr>
              <a:t>In August of 2010, ERDC was tasked with researching the possibility of using to Light Detection and Ranging (</a:t>
            </a:r>
            <a:r>
              <a:rPr lang="en-US" sz="1200" b="0" i="0" u="none" strike="noStrike" kern="1200" cap="none" dirty="0" err="1" smtClean="0">
                <a:solidFill>
                  <a:schemeClr val="tx1"/>
                </a:solidFill>
                <a:effectLst/>
                <a:latin typeface="Calibri"/>
                <a:ea typeface="Calibri"/>
                <a:cs typeface="Calibri"/>
                <a:sym typeface="Calibri"/>
              </a:rPr>
              <a:t>LiDAR</a:t>
            </a:r>
            <a:r>
              <a:rPr lang="en-US" sz="1200" b="0" i="0" u="none" strike="noStrike" kern="1200" cap="none" dirty="0" smtClean="0">
                <a:solidFill>
                  <a:schemeClr val="tx1"/>
                </a:solidFill>
                <a:effectLst/>
                <a:latin typeface="Calibri"/>
                <a:ea typeface="Calibri"/>
                <a:cs typeface="Calibri"/>
                <a:sym typeface="Calibri"/>
              </a:rPr>
              <a:t>) to quantify concrete growth in the Chickamauga Lock and Dam located on the Tennessee River. As of 2010, the lock had experienced around 4 inches of vertical growth and 12 inches of horizontal growth since it was constructed in 1934. A follow up survey was conducted in 2016 to measure the change in the 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tx1"/>
                </a:solidFill>
                <a:effectLst/>
                <a:latin typeface="Calibri"/>
                <a:ea typeface="Calibri"/>
                <a:cs typeface="Calibri"/>
                <a:sym typeface="Calibri"/>
              </a:rPr>
              <a:t>The conclusion of this effort is that LIDAR is viable tool to measure concrete growth at the Chickamauga Lock and Dam and similar structures. In the case of the Chickamauga Lock and Dam, the results were as expected.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tx1"/>
                </a:solidFill>
                <a:effectLst/>
                <a:latin typeface="Calibri"/>
                <a:ea typeface="Calibri"/>
                <a:cs typeface="Calibri"/>
                <a:sym typeface="Calibri"/>
              </a:rPr>
              <a:t>Around 1cm on the land side and about 2 cm on the river side were measured using LIDAR. Measurements were also made to determine any changes in the width from wall to wall, both longitudinally and horizontally. Results were all as expected for the amount of time this structure has had to grow.</a:t>
            </a:r>
            <a:r>
              <a:rPr lang="en-US" sz="1200" b="0" i="0" u="none" strike="noStrike" kern="1200" cap="none" baseline="0" dirty="0" smtClean="0">
                <a:solidFill>
                  <a:schemeClr val="tx1"/>
                </a:solidFill>
                <a:effectLst/>
                <a:latin typeface="Calibri"/>
                <a:ea typeface="Calibri"/>
                <a:cs typeface="Calibri"/>
                <a:sym typeface="Calibri"/>
              </a:rPr>
              <a:t>  </a:t>
            </a:r>
            <a:r>
              <a:rPr lang="en-US" sz="1200" b="0" i="0" u="none" strike="noStrike" kern="1200" cap="none" dirty="0" smtClean="0">
                <a:solidFill>
                  <a:schemeClr val="tx1"/>
                </a:solidFill>
                <a:effectLst/>
                <a:latin typeface="Calibri"/>
                <a:ea typeface="Calibri"/>
                <a:cs typeface="Calibri"/>
                <a:sym typeface="Calibri"/>
              </a:rPr>
              <a:t>However, if collected in the correct method, a large amount of data can be analyzed to detect change in a structure over a period of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tx1"/>
              </a:solidFill>
              <a:effectLst/>
              <a:latin typeface="Calibri"/>
              <a:ea typeface="Calibri"/>
              <a:cs typeface="Calibri"/>
              <a:sym typeface="Calibri"/>
            </a:endParaRPr>
          </a:p>
          <a:p>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4560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Integrated LIDAR</a:t>
            </a:r>
            <a:r>
              <a:rPr lang="en-US" baseline="0" dirty="0" smtClean="0"/>
              <a:t> and Multi-Beam surveys can be used to determine water depths, bed elevations, and material roughness to inform numerical models.  Additionally, multi-beam could give an indication of roughness and presence of fluid mud for purposes of navigation.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092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rgbClr val="054698"/>
                </a:solidFill>
                <a:latin typeface="Calibri"/>
                <a:ea typeface="Calibri"/>
                <a:cs typeface="Calibri"/>
                <a:sym typeface="Calibri"/>
              </a:rPr>
              <a:t>This slide and the next should take roughly two minutes</a:t>
            </a:r>
            <a:endParaRPr lang="en-US" dirty="0" smtClean="0"/>
          </a:p>
          <a:p>
            <a:pPr marL="0" lvl="0" indent="0">
              <a:spcBef>
                <a:spcPts val="0"/>
              </a:spcBef>
              <a:spcAft>
                <a:spcPts val="0"/>
              </a:spcAft>
              <a:buNone/>
            </a:pPr>
            <a:endParaRPr dirty="0"/>
          </a:p>
        </p:txBody>
      </p:sp>
      <p:sp>
        <p:nvSpPr>
          <p:cNvPr id="157" name="Shape 157"/>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8942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spcBef>
                <a:spcPts val="0"/>
              </a:spcBef>
              <a:spcAft>
                <a:spcPts val="0"/>
              </a:spcAft>
              <a:buNone/>
            </a:pPr>
            <a:endParaRPr/>
          </a:p>
        </p:txBody>
      </p:sp>
      <p:sp>
        <p:nvSpPr>
          <p:cNvPr id="171" name="Shape 171"/>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2770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rgbClr val="FF0000"/>
                </a:solidFill>
                <a:latin typeface="Calibri"/>
                <a:ea typeface="Calibri"/>
                <a:cs typeface="Calibri"/>
                <a:sym typeface="Calibri"/>
              </a:rPr>
              <a:t>This slide and the next 2 should take roughly two minutes</a:t>
            </a:r>
          </a:p>
          <a:p>
            <a:endParaRPr lang="en-US" sz="1200" b="0" i="0" u="none" strike="noStrike" cap="none" dirty="0" smtClean="0">
              <a:solidFill>
                <a:schemeClr val="dk1"/>
              </a:solidFill>
              <a:effectLst/>
              <a:latin typeface="Calibri"/>
              <a:ea typeface="Calibri"/>
              <a:cs typeface="Calibri"/>
              <a:sym typeface="Calibri"/>
            </a:endParaRPr>
          </a:p>
          <a:p>
            <a:r>
              <a:rPr lang="en-US" sz="1200" b="0" i="0" u="none" strike="noStrike" cap="none" dirty="0" smtClean="0">
                <a:solidFill>
                  <a:schemeClr val="dk1"/>
                </a:solidFill>
                <a:effectLst/>
                <a:latin typeface="Calibri"/>
                <a:ea typeface="Calibri"/>
                <a:cs typeface="Calibri"/>
                <a:sym typeface="Calibri"/>
              </a:rPr>
              <a:t>NOAA relies upon the Corps' hydrographic surveys for publication of its Nautical Charts.  </a:t>
            </a:r>
          </a:p>
          <a:p>
            <a:r>
              <a:rPr lang="en-US" sz="1200" b="0" i="0" u="none" strike="noStrike" cap="none" dirty="0" smtClean="0">
                <a:solidFill>
                  <a:schemeClr val="dk1"/>
                </a:solidFill>
                <a:effectLst/>
                <a:latin typeface="Calibri"/>
                <a:ea typeface="Calibri"/>
                <a:cs typeface="Calibri"/>
                <a:sym typeface="Calibri"/>
              </a:rPr>
              <a:t>The </a:t>
            </a:r>
            <a:r>
              <a:rPr lang="en-US" sz="1200" b="0" i="0" u="none" strike="noStrike" cap="none" dirty="0" err="1" smtClean="0">
                <a:solidFill>
                  <a:schemeClr val="dk1"/>
                </a:solidFill>
                <a:effectLst/>
                <a:latin typeface="Calibri"/>
                <a:ea typeface="Calibri"/>
                <a:cs typeface="Calibri"/>
                <a:sym typeface="Calibri"/>
              </a:rPr>
              <a:t>underkeel</a:t>
            </a:r>
            <a:r>
              <a:rPr lang="en-US" sz="1200" b="0" i="0" u="none" strike="noStrike" cap="none" dirty="0" smtClean="0">
                <a:solidFill>
                  <a:schemeClr val="dk1"/>
                </a:solidFill>
                <a:effectLst/>
                <a:latin typeface="Calibri"/>
                <a:ea typeface="Calibri"/>
                <a:cs typeface="Calibri"/>
                <a:sym typeface="Calibri"/>
              </a:rPr>
              <a:t> clearance work by Brandan also uses AIS data from Marine </a:t>
            </a:r>
            <a:r>
              <a:rPr lang="en-US" sz="1200" b="0" i="0" u="none" strike="noStrike" cap="none" dirty="0" err="1" smtClean="0">
                <a:solidFill>
                  <a:schemeClr val="dk1"/>
                </a:solidFill>
                <a:effectLst/>
                <a:latin typeface="Calibri"/>
                <a:ea typeface="Calibri"/>
                <a:cs typeface="Calibri"/>
                <a:sym typeface="Calibri"/>
              </a:rPr>
              <a:t>Cadastre</a:t>
            </a:r>
            <a:r>
              <a:rPr lang="en-US" sz="1200" b="0" i="0" u="none" strike="noStrike" cap="none" dirty="0" smtClean="0">
                <a:solidFill>
                  <a:schemeClr val="dk1"/>
                </a:solidFill>
                <a:effectLst/>
                <a:latin typeface="Calibri"/>
                <a:ea typeface="Calibri"/>
                <a:cs typeface="Calibri"/>
                <a:sym typeface="Calibri"/>
              </a:rPr>
              <a:t>, which is a NOAA initiative (along with BOEM, and the data is still gathered by USCG).</a:t>
            </a:r>
          </a:p>
          <a:p>
            <a:r>
              <a:rPr lang="en-US" sz="1200" b="0" i="0" u="none" strike="noStrike" cap="none" dirty="0" smtClean="0">
                <a:solidFill>
                  <a:schemeClr val="dk1"/>
                </a:solidFill>
                <a:effectLst/>
                <a:latin typeface="Calibri"/>
                <a:ea typeface="Calibri"/>
                <a:cs typeface="Calibri"/>
                <a:sym typeface="Calibri"/>
              </a:rPr>
              <a:t>NOAA's National Ocean Service (NOS) has used CPT to evaluate the benefits of its PORTS installations around the country.</a:t>
            </a:r>
          </a:p>
          <a:p>
            <a:r>
              <a:rPr lang="en-US" sz="1200" b="0" i="0" u="none" strike="noStrike" cap="none" dirty="0" smtClean="0">
                <a:solidFill>
                  <a:schemeClr val="dk1"/>
                </a:solidFill>
                <a:effectLst/>
                <a:latin typeface="Calibri"/>
                <a:ea typeface="Calibri"/>
                <a:cs typeface="Calibri"/>
                <a:sym typeface="Calibri"/>
              </a:rPr>
              <a:t>Future Efforts - collaboration with AIS to be used for NOAA boat operations and marine habitat monitoring (monitoring vessel activity). </a:t>
            </a:r>
          </a:p>
          <a:p>
            <a:pPr marL="0" lvl="0" indent="0">
              <a:spcBef>
                <a:spcPts val="0"/>
              </a:spcBef>
              <a:spcAft>
                <a:spcPts val="0"/>
              </a:spcAft>
              <a:buNone/>
            </a:pPr>
            <a:endParaRPr dirty="0"/>
          </a:p>
        </p:txBody>
      </p:sp>
      <p:sp>
        <p:nvSpPr>
          <p:cNvPr id="150" name="Shape 150"/>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52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rtl="0">
              <a:lnSpc>
                <a:spcPct val="90000"/>
              </a:lnSpc>
              <a:spcBef>
                <a:spcPts val="0"/>
              </a:spcBef>
              <a:spcAft>
                <a:spcPts val="0"/>
              </a:spcAft>
              <a:buClr>
                <a:srgbClr val="054698"/>
              </a:buClr>
              <a:buSzPts val="2400"/>
              <a:buFont typeface="Arial"/>
              <a:buChar char="•"/>
            </a:pPr>
            <a:r>
              <a:rPr lang="en-US" dirty="0" smtClean="0"/>
              <a:t>The remainder of the slides should take 3 minutes</a:t>
            </a:r>
            <a:r>
              <a:rPr lang="en-US" baseline="0" dirty="0" smtClean="0"/>
              <a:t> and address the questions below from the template provided.</a:t>
            </a:r>
          </a:p>
          <a:p>
            <a:pPr marL="228600" marR="0" lvl="0" indent="-228600" algn="l" rtl="0">
              <a:lnSpc>
                <a:spcPct val="90000"/>
              </a:lnSpc>
              <a:spcBef>
                <a:spcPts val="0"/>
              </a:spcBef>
              <a:spcAft>
                <a:spcPts val="0"/>
              </a:spcAft>
              <a:buClr>
                <a:srgbClr val="054698"/>
              </a:buClr>
              <a:buSzPts val="2400"/>
              <a:buFont typeface="Arial"/>
              <a:buChar char="•"/>
            </a:pPr>
            <a:endParaRPr lang="en-US" sz="2400" b="0" i="0" u="none" strike="noStrike" cap="none" baseline="0" dirty="0" smtClean="0">
              <a:solidFill>
                <a:srgbClr val="054698"/>
              </a:solidFill>
              <a:latin typeface="Calibri"/>
              <a:ea typeface="Calibri"/>
              <a:cs typeface="Calibri"/>
              <a:sym typeface="Calibri"/>
            </a:endParaRPr>
          </a:p>
          <a:p>
            <a:pPr marL="0" marR="0" lvl="0" indent="0" algn="l" rtl="0">
              <a:lnSpc>
                <a:spcPct val="90000"/>
              </a:lnSpc>
              <a:spcBef>
                <a:spcPts val="0"/>
              </a:spcBef>
              <a:spcAft>
                <a:spcPts val="0"/>
              </a:spcAft>
              <a:buClr>
                <a:srgbClr val="054698"/>
              </a:buClr>
              <a:buSzPts val="2400"/>
              <a:buFont typeface="Arial"/>
              <a:buNone/>
            </a:pPr>
            <a:r>
              <a:rPr lang="en-US" sz="2400" b="0" i="0" u="none" strike="noStrike" cap="none" dirty="0" smtClean="0">
                <a:solidFill>
                  <a:srgbClr val="054698"/>
                </a:solidFill>
                <a:latin typeface="Calibri"/>
                <a:ea typeface="Calibri"/>
                <a:cs typeface="Calibri"/>
                <a:sym typeface="Calibri"/>
              </a:rPr>
              <a:t>Do you have a personal anecdote regarding the impacts (positive or negative) of data, products and services provided by NOAA Navigation Services? </a:t>
            </a:r>
            <a:endParaRPr lang="en-US" dirty="0" smtClean="0"/>
          </a:p>
          <a:p>
            <a:pPr marL="685800" marR="0" lvl="1" indent="-228600" algn="l" rtl="0">
              <a:lnSpc>
                <a:spcPct val="90000"/>
              </a:lnSpc>
              <a:spcBef>
                <a:spcPts val="500"/>
              </a:spcBef>
              <a:spcAft>
                <a:spcPts val="0"/>
              </a:spcAft>
              <a:buClr>
                <a:srgbClr val="054698"/>
              </a:buClr>
              <a:buSzPts val="2000"/>
              <a:buFont typeface="Arial"/>
              <a:buChar char="•"/>
            </a:pPr>
            <a:r>
              <a:rPr lang="en-US" sz="2000" b="0" i="0" u="none" strike="noStrike" cap="none" dirty="0" smtClean="0">
                <a:solidFill>
                  <a:srgbClr val="054698"/>
                </a:solidFill>
                <a:latin typeface="Calibri"/>
                <a:ea typeface="Calibri"/>
                <a:cs typeface="Calibri"/>
                <a:sym typeface="Calibri"/>
              </a:rPr>
              <a:t>We’re looking for a good “sea story” that conveys the real world impacts of this kind of data for your operations. This is also to help those from outside your </a:t>
            </a:r>
            <a:r>
              <a:rPr lang="en-US" dirty="0" smtClean="0"/>
              <a:t>area of expertise </a:t>
            </a:r>
            <a:r>
              <a:rPr lang="en-US" sz="2000" b="0" i="0" u="none" strike="noStrike" cap="none" dirty="0" smtClean="0">
                <a:solidFill>
                  <a:srgbClr val="054698"/>
                </a:solidFill>
                <a:latin typeface="Calibri"/>
                <a:ea typeface="Calibri"/>
                <a:cs typeface="Calibri"/>
                <a:sym typeface="Calibri"/>
              </a:rPr>
              <a:t>understand the uniqueness of your mission.</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0286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Hydrographic</a:t>
            </a:r>
            <a:r>
              <a:rPr lang="en-US" baseline="0" dirty="0" smtClean="0"/>
              <a:t> surveys and NOAA tidal gauges are used to develop and validate numerical models to determine hydrodynamics that are then used for a variety of engineering challenges such as sediment transport, coastal hazard analysis, navigation impacts for design changes using a ship simulator, etc.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3808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baseline="0" dirty="0" smtClean="0">
                <a:solidFill>
                  <a:schemeClr val="dk1"/>
                </a:solidFill>
                <a:latin typeface="Calibri"/>
                <a:ea typeface="Calibri"/>
                <a:cs typeface="Calibri"/>
                <a:sym typeface="Calibri"/>
              </a:rPr>
              <a:t>Wolfe, Eric and Mitchell, Kenneth N. (2018) "</a:t>
            </a:r>
            <a:r>
              <a:rPr lang="en-US" sz="1200" b="0" i="0" u="none" strike="noStrike" cap="none" baseline="0" dirty="0" err="1" smtClean="0">
                <a:solidFill>
                  <a:schemeClr val="dk1"/>
                </a:solidFill>
                <a:latin typeface="Calibri"/>
                <a:ea typeface="Calibri"/>
                <a:cs typeface="Calibri"/>
                <a:sym typeface="Calibri"/>
              </a:rPr>
              <a:t>Allisions</a:t>
            </a:r>
            <a:r>
              <a:rPr lang="en-US" sz="1200" b="0" i="0" u="none" strike="noStrike" cap="none" baseline="0" dirty="0" smtClean="0">
                <a:solidFill>
                  <a:schemeClr val="dk1"/>
                </a:solidFill>
                <a:latin typeface="Calibri"/>
                <a:ea typeface="Calibri"/>
                <a:cs typeface="Calibri"/>
                <a:sym typeface="Calibri"/>
              </a:rPr>
              <a:t>, Collisions and Groundings: Estimating the Impact of the Physical</a:t>
            </a:r>
          </a:p>
          <a:p>
            <a:r>
              <a:rPr lang="en-US" sz="1200" b="0" i="0" u="none" strike="noStrike" cap="none" baseline="0" dirty="0" smtClean="0">
                <a:solidFill>
                  <a:schemeClr val="dk1"/>
                </a:solidFill>
                <a:latin typeface="Calibri"/>
                <a:ea typeface="Calibri"/>
                <a:cs typeface="Calibri"/>
                <a:sym typeface="Calibri"/>
              </a:rPr>
              <a:t>Oceanographic Real Time System (PORTS(R)) on Accident Reduction," </a:t>
            </a:r>
            <a:r>
              <a:rPr lang="en-US" sz="1200" b="0" i="1" u="none" strike="noStrike" cap="none" baseline="0" dirty="0" smtClean="0">
                <a:solidFill>
                  <a:schemeClr val="dk1"/>
                </a:solidFill>
                <a:latin typeface="Calibri"/>
                <a:ea typeface="Calibri"/>
                <a:cs typeface="Calibri"/>
                <a:sym typeface="Calibri"/>
              </a:rPr>
              <a:t>Journal of Ocean and Coastal Economics</a:t>
            </a:r>
            <a:r>
              <a:rPr lang="en-US" sz="1200" b="0" i="0" u="none" strike="noStrike" cap="none" baseline="0" dirty="0" smtClean="0">
                <a:solidFill>
                  <a:schemeClr val="dk1"/>
                </a:solidFill>
                <a:latin typeface="Calibri"/>
                <a:ea typeface="Calibri"/>
                <a:cs typeface="Calibri"/>
                <a:sym typeface="Calibri"/>
              </a:rPr>
              <a:t>: Vol. 5: </a:t>
            </a:r>
            <a:r>
              <a:rPr lang="en-US" sz="1200" b="0" i="0" u="none" strike="noStrike" cap="none" baseline="0" dirty="0" err="1" smtClean="0">
                <a:solidFill>
                  <a:schemeClr val="dk1"/>
                </a:solidFill>
                <a:latin typeface="Calibri"/>
                <a:ea typeface="Calibri"/>
                <a:cs typeface="Calibri"/>
                <a:sym typeface="Calibri"/>
              </a:rPr>
              <a:t>Iss</a:t>
            </a:r>
            <a:r>
              <a:rPr lang="en-US" sz="1200" b="0" i="0" u="none" strike="noStrike" cap="none" baseline="0" dirty="0" smtClean="0">
                <a:solidFill>
                  <a:schemeClr val="dk1"/>
                </a:solidFill>
                <a:latin typeface="Calibri"/>
                <a:ea typeface="Calibri"/>
                <a:cs typeface="Calibri"/>
                <a:sym typeface="Calibri"/>
              </a:rPr>
              <a:t>. 1, Article</a:t>
            </a:r>
          </a:p>
          <a:p>
            <a:r>
              <a:rPr lang="en-US" sz="1200" b="0" i="0" u="none" strike="noStrike" cap="none" baseline="0" dirty="0" smtClean="0">
                <a:solidFill>
                  <a:schemeClr val="dk1"/>
                </a:solidFill>
                <a:latin typeface="Calibri"/>
                <a:ea typeface="Calibri"/>
                <a:cs typeface="Calibri"/>
                <a:sym typeface="Calibri"/>
              </a:rPr>
              <a:t>4.</a:t>
            </a:r>
          </a:p>
          <a:p>
            <a:r>
              <a:rPr lang="en-US" sz="1200" b="0" i="0" u="none" strike="noStrike" cap="none" baseline="0" dirty="0" smtClean="0">
                <a:solidFill>
                  <a:schemeClr val="dk1"/>
                </a:solidFill>
                <a:latin typeface="Calibri"/>
                <a:ea typeface="Calibri"/>
                <a:cs typeface="Calibri"/>
                <a:sym typeface="Calibri"/>
              </a:rPr>
              <a:t>DOI: https://doi.org/10.15351/2373-8456.1091</a:t>
            </a:r>
          </a:p>
          <a:p>
            <a:r>
              <a:rPr lang="en-US" sz="1200" b="0" i="0" u="none" strike="noStrike" cap="none" baseline="0" dirty="0" smtClean="0">
                <a:solidFill>
                  <a:schemeClr val="dk1"/>
                </a:solidFill>
                <a:latin typeface="Calibri"/>
                <a:cs typeface="Calibri"/>
                <a:sym typeface="Calibri"/>
              </a:rPr>
              <a:t>“</a:t>
            </a:r>
            <a:r>
              <a:rPr lang="en-US" sz="1200" b="0" i="0" u="none" strike="noStrike" cap="none" baseline="0" dirty="0" smtClean="0">
                <a:solidFill>
                  <a:schemeClr val="dk1"/>
                </a:solidFill>
                <a:latin typeface="Calibri"/>
                <a:ea typeface="Calibri"/>
                <a:cs typeface="Calibri"/>
                <a:sym typeface="Calibri"/>
              </a:rPr>
              <a:t>Over the estimated ten-year economic life of PORTS® instruments, present PORTS® installations could</a:t>
            </a:r>
          </a:p>
          <a:p>
            <a:r>
              <a:rPr lang="en-US" sz="1200" b="0" i="0" u="none" strike="noStrike" cap="none" baseline="0" dirty="0" smtClean="0">
                <a:solidFill>
                  <a:schemeClr val="dk1"/>
                </a:solidFill>
                <a:latin typeface="Calibri"/>
                <a:ea typeface="Calibri"/>
                <a:cs typeface="Calibri"/>
                <a:sym typeface="Calibri"/>
              </a:rPr>
              <a:t>produce a present value saving of $180 million. If expanded to an additional 23 ports where economic</a:t>
            </a:r>
          </a:p>
          <a:p>
            <a:r>
              <a:rPr lang="en-US" sz="1200" b="0" i="0" u="none" strike="noStrike" cap="none" baseline="0" dirty="0" smtClean="0">
                <a:solidFill>
                  <a:schemeClr val="dk1"/>
                </a:solidFill>
                <a:latin typeface="Calibri"/>
                <a:ea typeface="Calibri"/>
                <a:cs typeface="Calibri"/>
                <a:sym typeface="Calibri"/>
              </a:rPr>
              <a:t>justification might be made, up to $10 million could be saved. Over ten years this would equate to over $84</a:t>
            </a:r>
          </a:p>
          <a:p>
            <a:r>
              <a:rPr lang="en-US" sz="1200" b="0" i="0" u="none" strike="noStrike" cap="none" baseline="0" dirty="0" smtClean="0">
                <a:solidFill>
                  <a:schemeClr val="dk1"/>
                </a:solidFill>
                <a:latin typeface="Calibri"/>
                <a:ea typeface="Calibri"/>
                <a:cs typeface="Calibri"/>
                <a:sym typeface="Calibri"/>
              </a:rPr>
              <a:t>million.”</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7518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baseline="0" dirty="0" smtClean="0">
                <a:solidFill>
                  <a:schemeClr val="dk1"/>
                </a:solidFill>
                <a:latin typeface="Calibri"/>
                <a:ea typeface="Calibri"/>
                <a:cs typeface="Calibri"/>
                <a:sym typeface="Calibri"/>
              </a:rPr>
              <a:t>The collection of bathymetric data in the Mississippi River in an area of persistent and</a:t>
            </a:r>
          </a:p>
          <a:p>
            <a:r>
              <a:rPr lang="en-US" sz="1200" b="0" i="0" u="none" strike="noStrike" cap="none" baseline="0" dirty="0" smtClean="0">
                <a:solidFill>
                  <a:schemeClr val="dk1"/>
                </a:solidFill>
                <a:latin typeface="Calibri"/>
                <a:ea typeface="Calibri"/>
                <a:cs typeface="Calibri"/>
                <a:sym typeface="Calibri"/>
              </a:rPr>
              <a:t>dynamic </a:t>
            </a:r>
            <a:r>
              <a:rPr lang="en-US" sz="1200" b="0" i="0" u="none" strike="noStrike" cap="none" baseline="0" dirty="0" err="1" smtClean="0">
                <a:solidFill>
                  <a:schemeClr val="dk1"/>
                </a:solidFill>
                <a:latin typeface="Calibri"/>
                <a:ea typeface="Calibri"/>
                <a:cs typeface="Calibri"/>
                <a:sym typeface="Calibri"/>
              </a:rPr>
              <a:t>bedforms</a:t>
            </a:r>
            <a:r>
              <a:rPr lang="en-US" sz="1200" b="0" i="0" u="none" strike="noStrike" cap="none" baseline="0" dirty="0" smtClean="0">
                <a:solidFill>
                  <a:schemeClr val="dk1"/>
                </a:solidFill>
                <a:latin typeface="Calibri"/>
                <a:ea typeface="Calibri"/>
                <a:cs typeface="Calibri"/>
                <a:sym typeface="Calibri"/>
              </a:rPr>
              <a:t> over a range of flow conditions, statistically examine</a:t>
            </a:r>
          </a:p>
          <a:p>
            <a:r>
              <a:rPr lang="en-US" sz="1200" b="0" i="0" u="none" strike="noStrike" cap="none" baseline="0" dirty="0" err="1" smtClean="0">
                <a:solidFill>
                  <a:schemeClr val="dk1"/>
                </a:solidFill>
                <a:latin typeface="Calibri"/>
                <a:ea typeface="Calibri"/>
                <a:cs typeface="Calibri"/>
                <a:sym typeface="Calibri"/>
              </a:rPr>
              <a:t>bedform</a:t>
            </a:r>
            <a:r>
              <a:rPr lang="en-US" sz="1200" b="0" i="0" u="none" strike="noStrike" cap="none" baseline="0" dirty="0" smtClean="0">
                <a:solidFill>
                  <a:schemeClr val="dk1"/>
                </a:solidFill>
                <a:latin typeface="Calibri"/>
                <a:ea typeface="Calibri"/>
                <a:cs typeface="Calibri"/>
                <a:sym typeface="Calibri"/>
              </a:rPr>
              <a:t> geometry, and parameterize results for inclusion in numerical</a:t>
            </a:r>
          </a:p>
          <a:p>
            <a:r>
              <a:rPr lang="en-US" sz="1200" b="0" i="0" u="none" strike="noStrike" cap="none" baseline="0" dirty="0" smtClean="0">
                <a:solidFill>
                  <a:schemeClr val="dk1"/>
                </a:solidFill>
                <a:latin typeface="Calibri"/>
                <a:ea typeface="Calibri"/>
                <a:cs typeface="Calibri"/>
                <a:sym typeface="Calibri"/>
              </a:rPr>
              <a:t>models. Bathymetric data were collected several times to measure rates of</a:t>
            </a:r>
          </a:p>
          <a:p>
            <a:r>
              <a:rPr lang="en-US" sz="1200" b="0" i="0" u="none" strike="noStrike" cap="none" baseline="0" dirty="0" err="1" smtClean="0">
                <a:solidFill>
                  <a:schemeClr val="dk1"/>
                </a:solidFill>
                <a:latin typeface="Calibri"/>
                <a:ea typeface="Calibri"/>
                <a:cs typeface="Calibri"/>
                <a:sym typeface="Calibri"/>
              </a:rPr>
              <a:t>bedform</a:t>
            </a:r>
            <a:r>
              <a:rPr lang="en-US" sz="1200" b="0" i="0" u="none" strike="noStrike" cap="none" baseline="0" dirty="0" smtClean="0">
                <a:solidFill>
                  <a:schemeClr val="dk1"/>
                </a:solidFill>
                <a:latin typeface="Calibri"/>
                <a:ea typeface="Calibri"/>
                <a:cs typeface="Calibri"/>
                <a:sym typeface="Calibri"/>
              </a:rPr>
              <a:t> transport. Linear profiles of the </a:t>
            </a:r>
            <a:r>
              <a:rPr lang="en-US" sz="1200" b="0" i="0" u="none" strike="noStrike" cap="none" baseline="0" dirty="0" err="1" smtClean="0">
                <a:solidFill>
                  <a:schemeClr val="dk1"/>
                </a:solidFill>
                <a:latin typeface="Calibri"/>
                <a:ea typeface="Calibri"/>
                <a:cs typeface="Calibri"/>
                <a:sym typeface="Calibri"/>
              </a:rPr>
              <a:t>bedforms</a:t>
            </a:r>
            <a:r>
              <a:rPr lang="en-US" sz="1200" b="0" i="0" u="none" strike="noStrike" cap="none" baseline="0" dirty="0" smtClean="0">
                <a:solidFill>
                  <a:schemeClr val="dk1"/>
                </a:solidFill>
                <a:latin typeface="Calibri"/>
                <a:ea typeface="Calibri"/>
                <a:cs typeface="Calibri"/>
                <a:sym typeface="Calibri"/>
              </a:rPr>
              <a:t> were extracted from the</a:t>
            </a:r>
          </a:p>
          <a:p>
            <a:r>
              <a:rPr lang="en-US" sz="1200" b="0" i="0" u="none" strike="noStrike" cap="none" baseline="0" dirty="0" smtClean="0">
                <a:solidFill>
                  <a:schemeClr val="dk1"/>
                </a:solidFill>
                <a:latin typeface="Calibri"/>
                <a:ea typeface="Calibri"/>
                <a:cs typeface="Calibri"/>
                <a:sym typeface="Calibri"/>
              </a:rPr>
              <a:t>bathymetry and analyzed for roughness and dune population statistics.</a:t>
            </a:r>
          </a:p>
          <a:p>
            <a:r>
              <a:rPr lang="en-US" sz="1200" b="0" i="0" u="none" strike="noStrike" cap="none" baseline="0" dirty="0" smtClean="0">
                <a:solidFill>
                  <a:schemeClr val="dk1"/>
                </a:solidFill>
                <a:latin typeface="Calibri"/>
                <a:ea typeface="Calibri"/>
                <a:cs typeface="Calibri"/>
                <a:sym typeface="Calibri"/>
              </a:rPr>
              <a:t>These statistics are compared with the flow conditions under which the</a:t>
            </a:r>
          </a:p>
          <a:p>
            <a:r>
              <a:rPr lang="en-US" sz="1200" b="0" i="0" u="none" strike="noStrike" cap="none" baseline="0" dirty="0" err="1" smtClean="0">
                <a:solidFill>
                  <a:schemeClr val="dk1"/>
                </a:solidFill>
                <a:latin typeface="Calibri"/>
                <a:ea typeface="Calibri"/>
                <a:cs typeface="Calibri"/>
                <a:sym typeface="Calibri"/>
              </a:rPr>
              <a:t>bedforms</a:t>
            </a:r>
            <a:r>
              <a:rPr lang="en-US" sz="1200" b="0" i="0" u="none" strike="noStrike" cap="none" baseline="0" dirty="0" smtClean="0">
                <a:solidFill>
                  <a:schemeClr val="dk1"/>
                </a:solidFill>
                <a:latin typeface="Calibri"/>
                <a:ea typeface="Calibri"/>
                <a:cs typeface="Calibri"/>
                <a:sym typeface="Calibri"/>
              </a:rPr>
              <a:t> were observed. </a:t>
            </a:r>
            <a:r>
              <a:rPr lang="en-US" sz="1200" b="0" i="0" u="none" strike="noStrike" cap="none" baseline="0" dirty="0" err="1" smtClean="0">
                <a:solidFill>
                  <a:schemeClr val="dk1"/>
                </a:solidFill>
                <a:latin typeface="Calibri"/>
                <a:ea typeface="Calibri"/>
                <a:cs typeface="Calibri"/>
                <a:sym typeface="Calibri"/>
              </a:rPr>
              <a:t>Bedforms</a:t>
            </a:r>
            <a:r>
              <a:rPr lang="en-US" sz="1200" b="0" i="0" u="none" strike="noStrike" cap="none" baseline="0" dirty="0" smtClean="0">
                <a:solidFill>
                  <a:schemeClr val="dk1"/>
                </a:solidFill>
                <a:latin typeface="Calibri"/>
                <a:ea typeface="Calibri"/>
                <a:cs typeface="Calibri"/>
                <a:sym typeface="Calibri"/>
              </a:rPr>
              <a:t> increase in size with discharge and</a:t>
            </a:r>
          </a:p>
          <a:p>
            <a:r>
              <a:rPr lang="en-US" sz="1200" b="0" i="0" u="none" strike="noStrike" cap="none" baseline="0" dirty="0" smtClean="0">
                <a:solidFill>
                  <a:schemeClr val="dk1"/>
                </a:solidFill>
                <a:latin typeface="Calibri"/>
                <a:ea typeface="Calibri"/>
                <a:cs typeface="Calibri"/>
                <a:sym typeface="Calibri"/>
              </a:rPr>
              <a:t>decrease in steepness (</a:t>
            </a:r>
            <a:r>
              <a:rPr lang="en-US" sz="1200" b="0" i="0" u="none" strike="noStrike" cap="none" baseline="0" dirty="0" err="1" smtClean="0">
                <a:solidFill>
                  <a:schemeClr val="dk1"/>
                </a:solidFill>
                <a:latin typeface="Calibri"/>
                <a:ea typeface="Calibri"/>
                <a:cs typeface="Calibri"/>
                <a:sym typeface="Calibri"/>
              </a:rPr>
              <a:t>height:length</a:t>
            </a:r>
            <a:r>
              <a:rPr lang="en-US" sz="1200" b="0" i="0" u="none" strike="noStrike" cap="none" baseline="0" dirty="0" smtClean="0">
                <a:solidFill>
                  <a:schemeClr val="dk1"/>
                </a:solidFill>
                <a:latin typeface="Calibri"/>
                <a:ea typeface="Calibri"/>
                <a:cs typeface="Calibri"/>
                <a:sym typeface="Calibri"/>
              </a:rPr>
              <a:t> ratio). At extremely high discharges,</a:t>
            </a:r>
          </a:p>
          <a:p>
            <a:r>
              <a:rPr lang="en-US" sz="1200" b="0" i="0" u="none" strike="noStrike" cap="none" baseline="0" dirty="0" err="1" smtClean="0">
                <a:solidFill>
                  <a:schemeClr val="dk1"/>
                </a:solidFill>
                <a:latin typeface="Calibri"/>
                <a:ea typeface="Calibri"/>
                <a:cs typeface="Calibri"/>
                <a:sym typeface="Calibri"/>
              </a:rPr>
              <a:t>bedforms</a:t>
            </a:r>
            <a:r>
              <a:rPr lang="en-US" sz="1200" b="0" i="0" u="none" strike="noStrike" cap="none" baseline="0" dirty="0" smtClean="0">
                <a:solidFill>
                  <a:schemeClr val="dk1"/>
                </a:solidFill>
                <a:latin typeface="Calibri"/>
                <a:ea typeface="Calibri"/>
                <a:cs typeface="Calibri"/>
                <a:sym typeface="Calibri"/>
              </a:rPr>
              <a:t> begin to decrease in size. In comparing results with methods for</a:t>
            </a:r>
          </a:p>
          <a:p>
            <a:r>
              <a:rPr lang="en-US" sz="1200" b="0" i="0" u="none" strike="noStrike" cap="none" baseline="0" dirty="0" smtClean="0">
                <a:solidFill>
                  <a:schemeClr val="dk1"/>
                </a:solidFill>
                <a:latin typeface="Calibri"/>
                <a:ea typeface="Calibri"/>
                <a:cs typeface="Calibri"/>
                <a:sym typeface="Calibri"/>
              </a:rPr>
              <a:t>calculating form drag coefficients, it was observed that the dunes at higher</a:t>
            </a:r>
          </a:p>
          <a:p>
            <a:r>
              <a:rPr lang="en-US" sz="1200" b="0" i="0" u="none" strike="noStrike" cap="none" baseline="0" dirty="0" smtClean="0">
                <a:solidFill>
                  <a:schemeClr val="dk1"/>
                </a:solidFill>
                <a:latin typeface="Calibri"/>
                <a:ea typeface="Calibri"/>
                <a:cs typeface="Calibri"/>
                <a:sym typeface="Calibri"/>
              </a:rPr>
              <a:t>river stages, despite their greater size, may present less resistance to flow</a:t>
            </a:r>
          </a:p>
          <a:p>
            <a:r>
              <a:rPr lang="en-US" sz="1200" b="0" i="0" u="none" strike="noStrike" cap="none" baseline="0" dirty="0" smtClean="0">
                <a:solidFill>
                  <a:schemeClr val="dk1"/>
                </a:solidFill>
                <a:latin typeface="Calibri"/>
                <a:ea typeface="Calibri"/>
                <a:cs typeface="Calibri"/>
                <a:sym typeface="Calibri"/>
              </a:rPr>
              <a:t>due to their reduced steepness and reduced relative heights (dune</a:t>
            </a:r>
          </a:p>
          <a:p>
            <a:r>
              <a:rPr lang="en-US" sz="1200" b="0" i="0" u="none" strike="noStrike" cap="none" baseline="0" dirty="0" err="1" smtClean="0">
                <a:solidFill>
                  <a:schemeClr val="dk1"/>
                </a:solidFill>
                <a:latin typeface="Calibri"/>
                <a:ea typeface="Calibri"/>
                <a:cs typeface="Calibri"/>
                <a:sym typeface="Calibri"/>
              </a:rPr>
              <a:t>height:flow</a:t>
            </a:r>
            <a:r>
              <a:rPr lang="en-US" sz="1200" b="0" i="0" u="none" strike="noStrike" cap="none" baseline="0" dirty="0" smtClean="0">
                <a:solidFill>
                  <a:schemeClr val="dk1"/>
                </a:solidFill>
                <a:latin typeface="Calibri"/>
                <a:ea typeface="Calibri"/>
                <a:cs typeface="Calibri"/>
                <a:sym typeface="Calibri"/>
              </a:rPr>
              <a:t> depth).</a:t>
            </a:r>
          </a:p>
          <a:p>
            <a:endParaRPr lang="en-US" sz="1200" b="0" i="0" u="none" strike="noStrike" cap="none" baseline="0" dirty="0" smtClean="0">
              <a:solidFill>
                <a:schemeClr val="dk1"/>
              </a:solidFill>
              <a:latin typeface="Calibri"/>
              <a:ea typeface="Calibri"/>
              <a:cs typeface="Calibri"/>
              <a:sym typeface="Calibri"/>
            </a:endParaRPr>
          </a:p>
          <a:p>
            <a:r>
              <a:rPr lang="en-US" sz="1200" b="0" i="0" u="none" strike="noStrike" cap="none" baseline="0" dirty="0" smtClean="0">
                <a:solidFill>
                  <a:schemeClr val="dk1"/>
                </a:solidFill>
                <a:latin typeface="Calibri"/>
                <a:ea typeface="Calibri"/>
                <a:cs typeface="Calibri"/>
                <a:sym typeface="Calibri"/>
              </a:rPr>
              <a:t>Mississippi River Geomorphology &amp;</a:t>
            </a:r>
          </a:p>
          <a:p>
            <a:r>
              <a:rPr lang="en-US" sz="1200" b="0" i="0" u="none" strike="noStrike" cap="none" baseline="0" dirty="0" err="1" smtClean="0">
                <a:solidFill>
                  <a:schemeClr val="dk1"/>
                </a:solidFill>
                <a:latin typeface="Calibri"/>
                <a:ea typeface="Calibri"/>
                <a:cs typeface="Calibri"/>
                <a:sym typeface="Calibri"/>
              </a:rPr>
              <a:t>Potamology</a:t>
            </a:r>
            <a:r>
              <a:rPr lang="en-US" sz="1200" b="0" i="0" u="none" strike="noStrike" cap="none" baseline="0" dirty="0" smtClean="0">
                <a:solidFill>
                  <a:schemeClr val="dk1"/>
                </a:solidFill>
                <a:latin typeface="Calibri"/>
                <a:ea typeface="Calibri"/>
                <a:cs typeface="Calibri"/>
                <a:sym typeface="Calibri"/>
              </a:rPr>
              <a:t> Program</a:t>
            </a:r>
          </a:p>
          <a:p>
            <a:r>
              <a:rPr lang="en-US" sz="1200" b="0" i="0" u="none" strike="noStrike" cap="none" baseline="0" dirty="0" smtClean="0">
                <a:solidFill>
                  <a:schemeClr val="dk1"/>
                </a:solidFill>
                <a:latin typeface="Calibri"/>
                <a:ea typeface="Calibri"/>
                <a:cs typeface="Calibri"/>
                <a:sym typeface="Calibri"/>
              </a:rPr>
              <a:t>MRG&amp;P Report No. 22</a:t>
            </a:r>
          </a:p>
          <a:p>
            <a:r>
              <a:rPr lang="en-US" sz="1200" b="0" i="0" u="none" strike="noStrike" cap="none" baseline="0" dirty="0" smtClean="0">
                <a:solidFill>
                  <a:schemeClr val="dk1"/>
                </a:solidFill>
                <a:latin typeface="Calibri"/>
                <a:ea typeface="Calibri"/>
                <a:cs typeface="Calibri"/>
                <a:sym typeface="Calibri"/>
              </a:rPr>
              <a:t>October 2018</a:t>
            </a:r>
          </a:p>
          <a:p>
            <a:r>
              <a:rPr lang="en-US" sz="1200" b="0" i="0" u="none" strike="noStrike" cap="none" baseline="0" dirty="0" smtClean="0">
                <a:solidFill>
                  <a:schemeClr val="dk1"/>
                </a:solidFill>
                <a:latin typeface="Calibri"/>
                <a:ea typeface="Calibri"/>
                <a:cs typeface="Calibri"/>
                <a:sym typeface="Calibri"/>
              </a:rPr>
              <a:t>Mississippi River </a:t>
            </a:r>
            <a:r>
              <a:rPr lang="en-US" sz="1200" b="0" i="0" u="none" strike="noStrike" cap="none" baseline="0" dirty="0" err="1" smtClean="0">
                <a:solidFill>
                  <a:schemeClr val="dk1"/>
                </a:solidFill>
                <a:latin typeface="Calibri"/>
                <a:ea typeface="Calibri"/>
                <a:cs typeface="Calibri"/>
                <a:sym typeface="Calibri"/>
              </a:rPr>
              <a:t>Bedform</a:t>
            </a:r>
            <a:r>
              <a:rPr lang="en-US" sz="1200" b="0" i="0" u="none" strike="noStrike" cap="none" baseline="0" dirty="0" smtClean="0">
                <a:solidFill>
                  <a:schemeClr val="dk1"/>
                </a:solidFill>
                <a:latin typeface="Calibri"/>
                <a:ea typeface="Calibri"/>
                <a:cs typeface="Calibri"/>
                <a:sym typeface="Calibri"/>
              </a:rPr>
              <a:t> Roughness and </a:t>
            </a:r>
            <a:r>
              <a:rPr lang="en-US" sz="1200" b="0" i="0" u="none" strike="noStrike" cap="none" baseline="0" dirty="0" err="1" smtClean="0">
                <a:solidFill>
                  <a:schemeClr val="dk1"/>
                </a:solidFill>
                <a:latin typeface="Calibri"/>
                <a:ea typeface="Calibri"/>
                <a:cs typeface="Calibri"/>
                <a:sym typeface="Calibri"/>
              </a:rPr>
              <a:t>Streamflow</a:t>
            </a:r>
            <a:r>
              <a:rPr lang="en-US" sz="1200" b="0" i="0" u="none" strike="noStrike" cap="none" baseline="0" dirty="0" smtClean="0">
                <a:solidFill>
                  <a:schemeClr val="dk1"/>
                </a:solidFill>
                <a:latin typeface="Calibri"/>
                <a:ea typeface="Calibri"/>
                <a:cs typeface="Calibri"/>
                <a:sym typeface="Calibri"/>
              </a:rPr>
              <a:t> Conditions near </a:t>
            </a:r>
            <a:r>
              <a:rPr lang="en-US" sz="1200" b="0" i="0" u="none" strike="noStrike" cap="none" baseline="0" dirty="0" err="1" smtClean="0">
                <a:solidFill>
                  <a:schemeClr val="dk1"/>
                </a:solidFill>
                <a:latin typeface="Calibri"/>
                <a:ea typeface="Calibri"/>
                <a:cs typeface="Calibri"/>
                <a:sym typeface="Calibri"/>
              </a:rPr>
              <a:t>icksburg</a:t>
            </a:r>
            <a:r>
              <a:rPr lang="en-US" sz="1200" b="0" i="0" u="none" strike="noStrike" cap="none" baseline="0" dirty="0" smtClean="0">
                <a:solidFill>
                  <a:schemeClr val="dk1"/>
                </a:solidFill>
                <a:latin typeface="Calibri"/>
                <a:ea typeface="Calibri"/>
                <a:cs typeface="Calibri"/>
                <a:sym typeface="Calibri"/>
              </a:rPr>
              <a:t>, Mississippi Data Collection Summary and Analysis</a:t>
            </a:r>
          </a:p>
          <a:p>
            <a:r>
              <a:rPr lang="en-US" sz="1200" b="0" i="0" u="none" strike="noStrike" cap="none" baseline="0" dirty="0" smtClean="0">
                <a:solidFill>
                  <a:schemeClr val="dk1"/>
                </a:solidFill>
                <a:latin typeface="Calibri"/>
                <a:ea typeface="Calibri"/>
                <a:cs typeface="Calibri"/>
                <a:sym typeface="Calibri"/>
              </a:rPr>
              <a:t>Michael T. Ramirez, S. Jarrell Smith, James W. Lewis,</a:t>
            </a:r>
          </a:p>
          <a:p>
            <a:r>
              <a:rPr lang="en-US" sz="1200" b="0" i="0" u="none" strike="noStrike" cap="none" baseline="0" dirty="0" smtClean="0">
                <a:solidFill>
                  <a:schemeClr val="dk1"/>
                </a:solidFill>
                <a:latin typeface="Calibri"/>
                <a:ea typeface="Calibri"/>
                <a:cs typeface="Calibri"/>
                <a:sym typeface="Calibri"/>
              </a:rPr>
              <a:t>and Thad C. Pratt</a:t>
            </a:r>
          </a:p>
          <a:p>
            <a:r>
              <a:rPr lang="en-US" sz="1200" b="0" i="1" u="none" strike="noStrike" cap="none" baseline="0" dirty="0" smtClean="0">
                <a:solidFill>
                  <a:schemeClr val="dk1"/>
                </a:solidFill>
                <a:latin typeface="Calibri"/>
                <a:ea typeface="Calibri"/>
                <a:cs typeface="Calibri"/>
                <a:sym typeface="Calibri"/>
              </a:rPr>
              <a:t>Coastal and Hydraulics Laboratory</a:t>
            </a:r>
          </a:p>
          <a:p>
            <a:r>
              <a:rPr lang="en-US" sz="1200" b="0" i="1" u="none" strike="noStrike" cap="none" baseline="0" dirty="0" smtClean="0">
                <a:solidFill>
                  <a:schemeClr val="dk1"/>
                </a:solidFill>
                <a:latin typeface="Calibri"/>
                <a:ea typeface="Calibri"/>
                <a:cs typeface="Calibri"/>
                <a:sym typeface="Calibri"/>
              </a:rPr>
              <a:t>U.S. Army Engineer Research and Development Center</a:t>
            </a:r>
          </a:p>
          <a:p>
            <a:r>
              <a:rPr lang="en-US" sz="1200" b="0" i="1" u="none" strike="noStrike" cap="none" baseline="0" dirty="0" smtClean="0">
                <a:solidFill>
                  <a:schemeClr val="dk1"/>
                </a:solidFill>
                <a:latin typeface="Calibri"/>
                <a:ea typeface="Calibri"/>
                <a:cs typeface="Calibri"/>
                <a:sym typeface="Calibri"/>
              </a:rPr>
              <a:t>3909 Halls Ferry Road</a:t>
            </a:r>
          </a:p>
          <a:p>
            <a:r>
              <a:rPr lang="en-US" sz="1200" b="0" i="1" u="none" strike="noStrike" cap="none" baseline="0" dirty="0" smtClean="0">
                <a:solidFill>
                  <a:schemeClr val="dk1"/>
                </a:solidFill>
                <a:latin typeface="Calibri"/>
                <a:ea typeface="Calibri"/>
                <a:cs typeface="Calibri"/>
                <a:sym typeface="Calibri"/>
              </a:rPr>
              <a:t>Vicksburg, MS 39180-6199</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6083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Hydraulic</a:t>
            </a:r>
            <a:r>
              <a:rPr lang="en-US" baseline="0" dirty="0" smtClean="0"/>
              <a:t> and environmental properties of coastal areas can be determined and monitored utilizing additional data and imaging.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6922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cap="none" baseline="0" dirty="0" smtClean="0">
              <a:solidFill>
                <a:schemeClr val="dk1"/>
              </a:solidFill>
              <a:latin typeface="Calibri"/>
              <a:ea typeface="Calibri"/>
              <a:cs typeface="Calibri"/>
              <a:sym typeface="Calibri"/>
            </a:endParaRPr>
          </a:p>
          <a:p>
            <a:endParaRPr lang="en-US" sz="1200" b="0" i="0" u="none" strike="noStrike" cap="none" baseline="0" dirty="0" smtClean="0">
              <a:solidFill>
                <a:schemeClr val="dk1"/>
              </a:solidFill>
              <a:latin typeface="Calibri"/>
              <a:ea typeface="Calibri"/>
              <a:cs typeface="Calibri"/>
              <a:sym typeface="Calibri"/>
            </a:endParaRPr>
          </a:p>
          <a:p>
            <a:r>
              <a:rPr lang="en-US" sz="1200" b="0" i="0" u="none" strike="noStrike" cap="none" baseline="0" dirty="0" smtClean="0">
                <a:solidFill>
                  <a:schemeClr val="dk1"/>
                </a:solidFill>
                <a:latin typeface="Calibri"/>
                <a:ea typeface="Calibri"/>
                <a:cs typeface="Calibri"/>
                <a:sym typeface="Calibri"/>
              </a:rPr>
              <a:t>NOAA/CCOM-data available via NGDC</a:t>
            </a:r>
          </a:p>
          <a:p>
            <a:pPr>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Habitat mapping</a:t>
            </a:r>
          </a:p>
          <a:p>
            <a:pPr>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Geophysical studies</a:t>
            </a:r>
          </a:p>
          <a:p>
            <a:pPr>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Fisheries studies (NMFS)</a:t>
            </a:r>
          </a:p>
          <a:p>
            <a:pPr>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Positioning of sediment samples for nautical charts (NOAA Ship </a:t>
            </a:r>
            <a:r>
              <a:rPr lang="en-US" sz="1200" b="0" i="0" u="none" strike="noStrike" cap="none" baseline="0" dirty="0" err="1" smtClean="0">
                <a:solidFill>
                  <a:schemeClr val="dk1"/>
                </a:solidFill>
                <a:latin typeface="Calibri"/>
                <a:ea typeface="Calibri"/>
                <a:cs typeface="Calibri"/>
                <a:sym typeface="Calibri"/>
              </a:rPr>
              <a:t>Hassler</a:t>
            </a:r>
            <a:r>
              <a:rPr lang="en-US" sz="1200" b="0" i="0" u="none" strike="noStrike" cap="none" baseline="0" dirty="0" smtClean="0">
                <a:solidFill>
                  <a:schemeClr val="dk1"/>
                </a:solidFill>
                <a:latin typeface="Calibri"/>
                <a:ea typeface="Calibri"/>
                <a:cs typeface="Calibri"/>
                <a:sym typeface="Calibri"/>
              </a:rPr>
              <a:t>)</a:t>
            </a:r>
          </a:p>
          <a:p>
            <a:r>
              <a:rPr lang="en-US" sz="1200" b="0" i="0" u="none" strike="noStrike" cap="none" baseline="0" dirty="0" smtClean="0">
                <a:solidFill>
                  <a:schemeClr val="dk1"/>
                </a:solidFill>
                <a:latin typeface="Calibri"/>
                <a:ea typeface="Calibri"/>
                <a:cs typeface="Calibri"/>
                <a:sym typeface="Calibri"/>
              </a:rPr>
              <a:t>Geophysical studies</a:t>
            </a:r>
          </a:p>
          <a:p>
            <a:r>
              <a:rPr lang="en-US" sz="1200" b="0" i="0" u="none" strike="noStrike" cap="none" baseline="0" dirty="0" smtClean="0">
                <a:solidFill>
                  <a:schemeClr val="dk1"/>
                </a:solidFill>
                <a:latin typeface="Calibri"/>
                <a:ea typeface="Calibri"/>
                <a:cs typeface="Calibri"/>
                <a:sym typeface="Calibri"/>
              </a:rPr>
              <a:t>Dredging/navigation</a:t>
            </a:r>
          </a:p>
          <a:p>
            <a:pPr>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Object detection</a:t>
            </a:r>
          </a:p>
          <a:p>
            <a:pPr>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Hard/soft bottom detection</a:t>
            </a:r>
          </a:p>
          <a:p>
            <a:pPr>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Sediment composition</a:t>
            </a:r>
          </a:p>
          <a:p>
            <a:pPr>
              <a:buFont typeface="Arial" panose="020B0604020202020204" pitchFamily="34" charset="0"/>
              <a:buChar char="•"/>
            </a:pPr>
            <a:r>
              <a:rPr lang="en-US" sz="1200" b="0" i="0" u="none" strike="noStrike" cap="none" baseline="0" dirty="0" smtClean="0">
                <a:solidFill>
                  <a:schemeClr val="dk1"/>
                </a:solidFill>
                <a:latin typeface="Calibri"/>
                <a:ea typeface="Calibri"/>
                <a:cs typeface="Calibri"/>
                <a:sym typeface="Calibri"/>
              </a:rPr>
              <a:t>Sand searches</a:t>
            </a:r>
          </a:p>
          <a:p>
            <a:pPr>
              <a:buFont typeface="Arial" panose="020B0604020202020204" pitchFamily="34" charset="0"/>
              <a:buChar cha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1214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lvl="0" indent="-115888" eaLnBrk="0" hangingPunct="0">
              <a:spcBef>
                <a:spcPct val="15000"/>
              </a:spcBef>
              <a:buClr>
                <a:srgbClr val="FF0000"/>
              </a:buClr>
              <a:buFont typeface="Arial" pitchFamily="34" charset="0"/>
              <a:buChar char="•"/>
              <a:defRPr/>
            </a:pPr>
            <a:r>
              <a:rPr lang="en-US" sz="1200" b="1" dirty="0" smtClean="0"/>
              <a:t>A method for computing bed-load transport in large sand bed rivers.</a:t>
            </a:r>
            <a:r>
              <a:rPr lang="en-US" sz="1200" kern="0" baseline="0" dirty="0" smtClean="0">
                <a:solidFill>
                  <a:schemeClr val="tx1">
                    <a:lumMod val="75000"/>
                    <a:lumOff val="25000"/>
                  </a:schemeClr>
                </a:solidFill>
                <a:latin typeface="Arial" pitchFamily="34" charset="0"/>
                <a:cs typeface="Arial" pitchFamily="34" charset="0"/>
              </a:rPr>
              <a:t> </a:t>
            </a:r>
          </a:p>
          <a:p>
            <a:pPr marL="115888" lvl="0" indent="-115888" eaLnBrk="0" hangingPunct="0">
              <a:spcBef>
                <a:spcPct val="15000"/>
              </a:spcBef>
              <a:buClr>
                <a:srgbClr val="FF0000"/>
              </a:buClr>
              <a:buFont typeface="Arial" pitchFamily="34" charset="0"/>
              <a:buChar char="•"/>
              <a:defRPr/>
            </a:pPr>
            <a:r>
              <a:rPr lang="en-US" sz="1200" b="1" dirty="0" smtClean="0"/>
              <a:t>The method uses time sequenced bathymetric swaths obtained across a river section.</a:t>
            </a:r>
            <a:endParaRPr lang="en-US" sz="1200" kern="0" dirty="0" smtClean="0">
              <a:solidFill>
                <a:schemeClr val="tx1">
                  <a:lumMod val="75000"/>
                  <a:lumOff val="25000"/>
                </a:schemeClr>
              </a:solidFill>
              <a:latin typeface="Arial" pitchFamily="34" charset="0"/>
              <a:cs typeface="Arial" pitchFamily="34" charset="0"/>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0521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432095" y="1194523"/>
            <a:ext cx="8387163" cy="4782924"/>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54698"/>
              </a:buClr>
              <a:buSzPts val="2400"/>
              <a:buFont typeface="Arial"/>
              <a:buChar char="•"/>
              <a:defRPr sz="2400" b="0" i="0" u="none" strike="noStrike" cap="none">
                <a:solidFill>
                  <a:srgbClr val="054698"/>
                </a:solidFill>
                <a:latin typeface="Calibri"/>
                <a:ea typeface="Calibri"/>
                <a:cs typeface="Calibri"/>
                <a:sym typeface="Calibri"/>
              </a:defRPr>
            </a:lvl1pPr>
            <a:lvl2pPr marL="914400" marR="0" lvl="1" indent="-355600" algn="l" rtl="0">
              <a:lnSpc>
                <a:spcPct val="90000"/>
              </a:lnSpc>
              <a:spcBef>
                <a:spcPts val="500"/>
              </a:spcBef>
              <a:spcAft>
                <a:spcPts val="0"/>
              </a:spcAft>
              <a:buClr>
                <a:srgbClr val="054698"/>
              </a:buClr>
              <a:buSzPts val="2000"/>
              <a:buFont typeface="Arial"/>
              <a:buChar char="•"/>
              <a:defRPr sz="2000" b="0" i="0" u="none" strike="noStrike" cap="none">
                <a:solidFill>
                  <a:srgbClr val="054698"/>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54698"/>
              </a:buClr>
              <a:buSzPts val="1800"/>
              <a:buFont typeface="Arial"/>
              <a:buChar char="•"/>
              <a:defRPr sz="1800" b="0" i="0" u="none" strike="noStrike" cap="none">
                <a:solidFill>
                  <a:srgbClr val="054698"/>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7" name="Shape 17"/>
          <p:cNvPicPr preferRelativeResize="0"/>
          <p:nvPr/>
        </p:nvPicPr>
        <p:blipFill rotWithShape="1">
          <a:blip r:embed="rId2">
            <a:alphaModFix/>
          </a:blip>
          <a:srcRect l="2934" t="40921" r="1822" b="42868"/>
          <a:stretch/>
        </p:blipFill>
        <p:spPr>
          <a:xfrm>
            <a:off x="2688" y="2218"/>
            <a:ext cx="9155097" cy="844100"/>
          </a:xfrm>
          <a:prstGeom prst="rect">
            <a:avLst/>
          </a:prstGeom>
          <a:noFill/>
          <a:ln>
            <a:noFill/>
          </a:ln>
        </p:spPr>
      </p:pic>
      <p:sp>
        <p:nvSpPr>
          <p:cNvPr id="18" name="Shape 18"/>
          <p:cNvSpPr/>
          <p:nvPr/>
        </p:nvSpPr>
        <p:spPr>
          <a:xfrm>
            <a:off x="0" y="6113971"/>
            <a:ext cx="9144000" cy="744029"/>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9" name="Shape 19"/>
          <p:cNvSpPr/>
          <p:nvPr/>
        </p:nvSpPr>
        <p:spPr>
          <a:xfrm>
            <a:off x="-10630" y="2218"/>
            <a:ext cx="9173867" cy="835427"/>
          </a:xfrm>
          <a:prstGeom prst="rect">
            <a:avLst/>
          </a:prstGeom>
          <a:solidFill>
            <a:schemeClr val="lt1">
              <a:alpha val="7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0" name="Shape 20"/>
          <p:cNvSpPr/>
          <p:nvPr/>
        </p:nvSpPr>
        <p:spPr>
          <a:xfrm>
            <a:off x="-545" y="837645"/>
            <a:ext cx="9163783" cy="38942"/>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1" name="Shape 21"/>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22" name="Shape 22"/>
          <p:cNvSpPr txBox="1">
            <a:spLocks noGrp="1"/>
          </p:cNvSpPr>
          <p:nvPr>
            <p:ph type="title"/>
          </p:nvPr>
        </p:nvSpPr>
        <p:spPr>
          <a:xfrm>
            <a:off x="220653" y="225296"/>
            <a:ext cx="8598606" cy="61234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54698"/>
              </a:buClr>
              <a:buSzPts val="3600"/>
              <a:buFont typeface="Calibri"/>
              <a:buNone/>
              <a:defRPr sz="3600" b="0" i="0" u="none" strike="noStrike" cap="none">
                <a:solidFill>
                  <a:srgbClr val="05469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Shape 24"/>
          <p:cNvSpPr txBox="1"/>
          <p:nvPr/>
        </p:nvSpPr>
        <p:spPr>
          <a:xfrm>
            <a:off x="821412" y="6257717"/>
            <a:ext cx="4203670" cy="533479"/>
          </a:xfrm>
          <a:prstGeom prst="rect">
            <a:avLst/>
          </a:prstGeom>
          <a:noFill/>
          <a:ln>
            <a:noFill/>
          </a:ln>
        </p:spPr>
        <p:txBody>
          <a:bodyPr spcFirstLastPara="1" wrap="square" lIns="91425" tIns="45700" rIns="91425" bIns="45700" anchor="t" anchorCtr="0">
            <a:noAutofit/>
          </a:bodyPr>
          <a:lstStyle/>
          <a:p>
            <a:pPr marL="0" marR="0" lvl="0" indent="0" algn="l" rtl="0">
              <a:lnSpc>
                <a:spcPct val="77777"/>
              </a:lnSpc>
              <a:spcBef>
                <a:spcPts val="0"/>
              </a:spcBef>
              <a:spcAft>
                <a:spcPts val="0"/>
              </a:spcAft>
              <a:buNone/>
            </a:pPr>
            <a:r>
              <a:rPr lang="en-US" sz="1800" b="1" i="0" u="none" strike="noStrike" cap="none" dirty="0">
                <a:solidFill>
                  <a:schemeClr val="lt1"/>
                </a:solidFill>
                <a:latin typeface="Calibri"/>
                <a:ea typeface="Calibri"/>
                <a:cs typeface="Calibri"/>
                <a:sym typeface="Calibri"/>
              </a:rPr>
              <a:t>Hydrographic Services Review </a:t>
            </a:r>
            <a:r>
              <a:rPr lang="en-US" sz="1800" b="1" i="0" u="none" strike="noStrike" cap="none" dirty="0" smtClean="0">
                <a:solidFill>
                  <a:schemeClr val="lt1"/>
                </a:solidFill>
                <a:latin typeface="Calibri"/>
                <a:ea typeface="Calibri"/>
                <a:cs typeface="Calibri"/>
                <a:sym typeface="Calibri"/>
              </a:rPr>
              <a:t>Panel</a:t>
            </a:r>
            <a:endParaRPr sz="1800" b="0" i="0" u="none" strike="noStrike" cap="none" baseline="30000" dirty="0">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83C70-DEF4-4C97-B878-A3F02F1E2103}"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73502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6783C70-DEF4-4C97-B878-A3F02F1E2103}"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2834353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783C70-DEF4-4C97-B878-A3F02F1E2103}"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4067103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783C70-DEF4-4C97-B878-A3F02F1E2103}" type="datetimeFigureOut">
              <a:rPr lang="en-US" smtClean="0"/>
              <a:t>8/18/2019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23404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783C70-DEF4-4C97-B878-A3F02F1E2103}" type="datetimeFigureOut">
              <a:rPr lang="en-US" smtClean="0"/>
              <a:t>8/18/2019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3354788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83C70-DEF4-4C97-B878-A3F02F1E2103}" type="datetimeFigureOut">
              <a:rPr lang="en-US" smtClean="0"/>
              <a:t>8/18/2019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393699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783C70-DEF4-4C97-B878-A3F02F1E2103}"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89677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6783C70-DEF4-4C97-B878-A3F02F1E2103}" type="datetimeFigureOut">
              <a:rPr lang="en-US" smtClean="0"/>
              <a:t>8/18/2019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819207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83C70-DEF4-4C97-B878-A3F02F1E2103}"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72809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83C70-DEF4-4C97-B878-A3F02F1E2103}"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2810269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Shape 3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628650" y="1109881"/>
            <a:ext cx="3886200" cy="5067082"/>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54698"/>
              </a:buClr>
              <a:buSzPts val="2400"/>
              <a:buFont typeface="Arial"/>
              <a:buChar char="•"/>
              <a:defRPr sz="2400" b="0" i="0" u="none" strike="noStrike" cap="none">
                <a:solidFill>
                  <a:srgbClr val="054698"/>
                </a:solidFill>
                <a:latin typeface="Calibri"/>
                <a:ea typeface="Calibri"/>
                <a:cs typeface="Calibri"/>
                <a:sym typeface="Calibri"/>
              </a:defRPr>
            </a:lvl1pPr>
            <a:lvl2pPr marL="914400" marR="0" lvl="1" indent="-355600" algn="l" rtl="0">
              <a:lnSpc>
                <a:spcPct val="90000"/>
              </a:lnSpc>
              <a:spcBef>
                <a:spcPts val="500"/>
              </a:spcBef>
              <a:spcAft>
                <a:spcPts val="0"/>
              </a:spcAft>
              <a:buClr>
                <a:srgbClr val="054698"/>
              </a:buClr>
              <a:buSzPts val="2000"/>
              <a:buFont typeface="Arial"/>
              <a:buChar char="•"/>
              <a:defRPr sz="2000" b="0" i="0" u="none" strike="noStrike" cap="none">
                <a:solidFill>
                  <a:srgbClr val="054698"/>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54698"/>
              </a:buClr>
              <a:buSzPts val="1800"/>
              <a:buFont typeface="Arial"/>
              <a:buChar char="•"/>
              <a:defRPr sz="1800" b="0" i="0" u="none" strike="noStrike" cap="none">
                <a:solidFill>
                  <a:srgbClr val="054698"/>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29150" y="1109881"/>
            <a:ext cx="3886200" cy="5067082"/>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54698"/>
              </a:buClr>
              <a:buSzPts val="2400"/>
              <a:buFont typeface="Arial"/>
              <a:buChar char="•"/>
              <a:defRPr sz="2400" b="0" i="0" u="none" strike="noStrike" cap="none">
                <a:solidFill>
                  <a:srgbClr val="054698"/>
                </a:solidFill>
                <a:latin typeface="Calibri"/>
                <a:ea typeface="Calibri"/>
                <a:cs typeface="Calibri"/>
                <a:sym typeface="Calibri"/>
              </a:defRPr>
            </a:lvl1pPr>
            <a:lvl2pPr marL="914400" marR="0" lvl="1" indent="-355600" algn="l" rtl="0">
              <a:lnSpc>
                <a:spcPct val="90000"/>
              </a:lnSpc>
              <a:spcBef>
                <a:spcPts val="500"/>
              </a:spcBef>
              <a:spcAft>
                <a:spcPts val="0"/>
              </a:spcAft>
              <a:buClr>
                <a:srgbClr val="054698"/>
              </a:buClr>
              <a:buSzPts val="2000"/>
              <a:buFont typeface="Arial"/>
              <a:buChar char="•"/>
              <a:defRPr sz="2000" b="0" i="0" u="none" strike="noStrike" cap="none">
                <a:solidFill>
                  <a:srgbClr val="054698"/>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54698"/>
              </a:buClr>
              <a:buSzPts val="1800"/>
              <a:buFont typeface="Arial"/>
              <a:buChar char="•"/>
              <a:defRPr sz="1800" b="0" i="0" u="none" strike="noStrike" cap="none">
                <a:solidFill>
                  <a:srgbClr val="054698"/>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1" name="Shape 41"/>
          <p:cNvPicPr preferRelativeResize="0"/>
          <p:nvPr/>
        </p:nvPicPr>
        <p:blipFill rotWithShape="1">
          <a:blip r:embed="rId2">
            <a:alphaModFix/>
          </a:blip>
          <a:srcRect l="2934" t="40921" r="1822" b="42868"/>
          <a:stretch/>
        </p:blipFill>
        <p:spPr>
          <a:xfrm>
            <a:off x="2688" y="2218"/>
            <a:ext cx="9155097" cy="844100"/>
          </a:xfrm>
          <a:prstGeom prst="rect">
            <a:avLst/>
          </a:prstGeom>
          <a:noFill/>
          <a:ln>
            <a:noFill/>
          </a:ln>
        </p:spPr>
      </p:pic>
      <p:sp>
        <p:nvSpPr>
          <p:cNvPr id="42" name="Shape 42"/>
          <p:cNvSpPr/>
          <p:nvPr/>
        </p:nvSpPr>
        <p:spPr>
          <a:xfrm>
            <a:off x="-10630" y="6131105"/>
            <a:ext cx="9144000" cy="744029"/>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3" name="Shape 43"/>
          <p:cNvSpPr/>
          <p:nvPr/>
        </p:nvSpPr>
        <p:spPr>
          <a:xfrm>
            <a:off x="-10630" y="2218"/>
            <a:ext cx="9173867" cy="835427"/>
          </a:xfrm>
          <a:prstGeom prst="rect">
            <a:avLst/>
          </a:prstGeom>
          <a:solidFill>
            <a:schemeClr val="lt1">
              <a:alpha val="7098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4" name="Shape 44"/>
          <p:cNvSpPr/>
          <p:nvPr/>
        </p:nvSpPr>
        <p:spPr>
          <a:xfrm>
            <a:off x="-545" y="837645"/>
            <a:ext cx="9163783" cy="38942"/>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45" name="Shape 45"/>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46" name="Shape 46"/>
          <p:cNvSpPr txBox="1">
            <a:spLocks noGrp="1"/>
          </p:cNvSpPr>
          <p:nvPr>
            <p:ph type="title"/>
          </p:nvPr>
        </p:nvSpPr>
        <p:spPr>
          <a:xfrm>
            <a:off x="220653" y="225296"/>
            <a:ext cx="8598606" cy="61234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54698"/>
              </a:buClr>
              <a:buSzPts val="3600"/>
              <a:buFont typeface="Calibri"/>
              <a:buNone/>
              <a:defRPr sz="3600" b="0" i="0" u="none" strike="noStrike" cap="none">
                <a:solidFill>
                  <a:srgbClr val="05469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Shape 48"/>
          <p:cNvSpPr txBox="1"/>
          <p:nvPr/>
        </p:nvSpPr>
        <p:spPr>
          <a:xfrm>
            <a:off x="821412" y="6257717"/>
            <a:ext cx="4203670" cy="533479"/>
          </a:xfrm>
          <a:prstGeom prst="rect">
            <a:avLst/>
          </a:prstGeom>
          <a:noFill/>
          <a:ln>
            <a:noFill/>
          </a:ln>
        </p:spPr>
        <p:txBody>
          <a:bodyPr spcFirstLastPara="1" wrap="square" lIns="91425" tIns="45700" rIns="91425" bIns="45700" anchor="t" anchorCtr="0">
            <a:noAutofit/>
          </a:bodyPr>
          <a:lstStyle/>
          <a:p>
            <a:pPr marL="0" marR="0" lvl="0" indent="0" algn="l" rtl="0">
              <a:lnSpc>
                <a:spcPct val="77777"/>
              </a:lnSpc>
              <a:spcBef>
                <a:spcPts val="0"/>
              </a:spcBef>
              <a:spcAft>
                <a:spcPts val="0"/>
              </a:spcAft>
              <a:buNone/>
            </a:pPr>
            <a:r>
              <a:rPr lang="en-US" sz="1800" b="1" dirty="0">
                <a:solidFill>
                  <a:schemeClr val="lt1"/>
                </a:solidFill>
                <a:latin typeface="Calibri"/>
                <a:ea typeface="Calibri"/>
                <a:cs typeface="Calibri"/>
                <a:sym typeface="Calibri"/>
              </a:rPr>
              <a:t>Hydrographic Services Review </a:t>
            </a:r>
            <a:r>
              <a:rPr lang="en-US" sz="1800" b="1" dirty="0" smtClean="0">
                <a:solidFill>
                  <a:schemeClr val="lt1"/>
                </a:solidFill>
                <a:latin typeface="Calibri"/>
                <a:ea typeface="Calibri"/>
                <a:cs typeface="Calibri"/>
                <a:sym typeface="Calibri"/>
              </a:rPr>
              <a:t>Panel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Shape 52"/>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Shape 77"/>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Shape 84"/>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Shape 90"/>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783C70-DEF4-4C97-B878-A3F02F1E2103}" type="datetimeFigureOut">
              <a:rPr lang="en-US" smtClean="0"/>
              <a:t>8/18/2019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4F357-7803-40C9-8403-502BD237B126}" type="slidenum">
              <a:rPr lang="en-US" smtClean="0"/>
              <a:t>‹#›</a:t>
            </a:fld>
            <a:endParaRPr lang="en-US"/>
          </a:p>
        </p:txBody>
      </p:sp>
    </p:spTree>
    <p:extLst>
      <p:ext uri="{BB962C8B-B14F-4D97-AF65-F5344CB8AC3E}">
        <p14:creationId xmlns:p14="http://schemas.microsoft.com/office/powerpoint/2010/main" val="1029015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83C70-DEF4-4C97-B878-A3F02F1E2103}" type="datetimeFigureOut">
              <a:rPr lang="en-US" smtClean="0"/>
              <a:t>8/18/2019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4F357-7803-40C9-8403-502BD237B126}" type="slidenum">
              <a:rPr lang="en-US" smtClean="0"/>
              <a:t>‹#›</a:t>
            </a:fld>
            <a:endParaRPr lang="en-US"/>
          </a:p>
        </p:txBody>
      </p:sp>
    </p:spTree>
    <p:extLst>
      <p:ext uri="{BB962C8B-B14F-4D97-AF65-F5344CB8AC3E}">
        <p14:creationId xmlns:p14="http://schemas.microsoft.com/office/powerpoint/2010/main" val="3632368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0.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jackie\NAVDIV\presentations\Red%20River%20Terrestrial%20and%20Multi-beam%20fly%20through.wmv" TargetMode="External"/><Relationship Id="rId1" Type="http://schemas.microsoft.com/office/2007/relationships/media" Target="file:///C:\jackie\NAVDIV\presentations\Red%20River%20Terrestrial%20and%20Multi-beam%20fly%20through.wmv" TargetMode="External"/><Relationship Id="rId5" Type="http://schemas.openxmlformats.org/officeDocument/2006/relationships/image" Target="../media/image43.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hyperlink" Target="http://www.usm.edu/" TargetMode="External"/><Relationship Id="rId17" Type="http://schemas.openxmlformats.org/officeDocument/2006/relationships/image" Target="../media/image30.png"/><Relationship Id="rId2" Type="http://schemas.openxmlformats.org/officeDocument/2006/relationships/notesSlide" Target="../notesSlides/notesSlide7.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8.jpeg"/><Relationship Id="rId10" Type="http://schemas.openxmlformats.org/officeDocument/2006/relationships/image" Target="../media/image24.png"/><Relationship Id="rId19"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a:t>
            </a:fld>
            <a:endParaRPr sz="1200">
              <a:solidFill>
                <a:srgbClr val="888888"/>
              </a:solidFill>
              <a:latin typeface="Calibri"/>
              <a:ea typeface="Calibri"/>
              <a:cs typeface="Calibri"/>
              <a:sym typeface="Calibri"/>
            </a:endParaRPr>
          </a:p>
        </p:txBody>
      </p:sp>
      <p:sp>
        <p:nvSpPr>
          <p:cNvPr id="2" name="Title 1"/>
          <p:cNvSpPr>
            <a:spLocks noGrp="1"/>
          </p:cNvSpPr>
          <p:nvPr>
            <p:ph type="title"/>
          </p:nvPr>
        </p:nvSpPr>
        <p:spPr/>
        <p:txBody>
          <a:bodyPr/>
          <a:lstStyle/>
          <a:p>
            <a:r>
              <a:rPr lang="en-US" dirty="0" smtClean="0"/>
              <a:t>Hydrographic Services Review Panel FAC </a:t>
            </a:r>
            <a:endParaRPr lang="en-US" dirty="0"/>
          </a:p>
        </p:txBody>
      </p:sp>
      <p:sp>
        <p:nvSpPr>
          <p:cNvPr id="99" name="Shape 99"/>
          <p:cNvSpPr txBox="1"/>
          <p:nvPr/>
        </p:nvSpPr>
        <p:spPr>
          <a:xfrm>
            <a:off x="-127000" y="1028178"/>
            <a:ext cx="8656474" cy="132343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4800" b="1" dirty="0" smtClean="0">
                <a:solidFill>
                  <a:srgbClr val="054698"/>
                </a:solidFill>
                <a:latin typeface="Calibri"/>
                <a:ea typeface="Calibri"/>
                <a:cs typeface="Calibri"/>
                <a:sym typeface="Calibri"/>
              </a:rPr>
              <a:t>Jackie S. Pettway, PE, PhD</a:t>
            </a:r>
            <a:endParaRPr dirty="0"/>
          </a:p>
          <a:p>
            <a:pPr marL="0" marR="0" lvl="0" indent="0" algn="r" rtl="0">
              <a:spcBef>
                <a:spcPts val="0"/>
              </a:spcBef>
              <a:spcAft>
                <a:spcPts val="0"/>
              </a:spcAft>
              <a:buNone/>
            </a:pPr>
            <a:r>
              <a:rPr lang="en-US" sz="2800" i="1" dirty="0" smtClean="0">
                <a:solidFill>
                  <a:srgbClr val="054698"/>
                </a:solidFill>
                <a:latin typeface="Calibri"/>
                <a:ea typeface="Calibri"/>
                <a:cs typeface="Calibri"/>
                <a:sym typeface="Calibri"/>
              </a:rPr>
              <a:t>Coastal and Hydraulics Laboratory</a:t>
            </a:r>
          </a:p>
          <a:p>
            <a:pPr marL="0" marR="0" lvl="0" indent="0" algn="r" rtl="0">
              <a:spcBef>
                <a:spcPts val="0"/>
              </a:spcBef>
              <a:spcAft>
                <a:spcPts val="0"/>
              </a:spcAft>
              <a:buNone/>
            </a:pPr>
            <a:r>
              <a:rPr lang="en-US" sz="2800" i="1" dirty="0" smtClean="0">
                <a:solidFill>
                  <a:srgbClr val="054698"/>
                </a:solidFill>
                <a:latin typeface="Calibri"/>
                <a:ea typeface="Calibri"/>
                <a:cs typeface="Calibri"/>
                <a:sym typeface="Calibri"/>
              </a:rPr>
              <a:t>US Army Engineer Research and Development Center</a:t>
            </a:r>
            <a:endParaRPr sz="2800" i="1" dirty="0">
              <a:solidFill>
                <a:srgbClr val="054698"/>
              </a:solidFill>
              <a:latin typeface="Calibri"/>
              <a:ea typeface="Calibri"/>
              <a:cs typeface="Calibri"/>
              <a:sym typeface="Calibri"/>
            </a:endParaRPr>
          </a:p>
        </p:txBody>
      </p:sp>
      <p:sp>
        <p:nvSpPr>
          <p:cNvPr id="100" name="Shape 100"/>
          <p:cNvSpPr/>
          <p:nvPr/>
        </p:nvSpPr>
        <p:spPr>
          <a:xfrm>
            <a:off x="-545" y="2720836"/>
            <a:ext cx="9163783" cy="38942"/>
          </a:xfrm>
          <a:prstGeom prst="rect">
            <a:avLst/>
          </a:prstGeom>
          <a:solidFill>
            <a:srgbClr val="0546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01" name="Shape 101"/>
          <p:cNvSpPr txBox="1"/>
          <p:nvPr/>
        </p:nvSpPr>
        <p:spPr>
          <a:xfrm>
            <a:off x="152155" y="4750791"/>
            <a:ext cx="8667104" cy="113877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dirty="0">
                <a:solidFill>
                  <a:srgbClr val="008DE7"/>
                </a:solidFill>
                <a:latin typeface="Calibri"/>
                <a:ea typeface="Calibri"/>
                <a:cs typeface="Calibri"/>
                <a:sym typeface="Calibri"/>
              </a:rPr>
              <a:t>Hydrographic Services Review Panel</a:t>
            </a:r>
            <a:endParaRPr dirty="0"/>
          </a:p>
          <a:p>
            <a:pPr marL="0" marR="0" lvl="0" indent="0" algn="r" rtl="0">
              <a:spcBef>
                <a:spcPts val="0"/>
              </a:spcBef>
              <a:spcAft>
                <a:spcPts val="0"/>
              </a:spcAft>
              <a:buNone/>
            </a:pPr>
            <a:r>
              <a:rPr lang="en-US" sz="2000" dirty="0" smtClean="0">
                <a:solidFill>
                  <a:srgbClr val="008DE7"/>
                </a:solidFill>
                <a:latin typeface="Calibri"/>
                <a:ea typeface="Calibri"/>
                <a:cs typeface="Calibri"/>
                <a:sym typeface="Calibri"/>
              </a:rPr>
              <a:t>August </a:t>
            </a:r>
            <a:r>
              <a:rPr lang="en-US" sz="2000" dirty="0" smtClean="0">
                <a:solidFill>
                  <a:srgbClr val="008DE7"/>
                </a:solidFill>
                <a:latin typeface="Calibri"/>
                <a:ea typeface="Calibri"/>
                <a:cs typeface="Calibri"/>
                <a:sym typeface="Calibri"/>
              </a:rPr>
              <a:t>27-29, 2019, New Orleans, LA</a:t>
            </a:r>
            <a:endParaRPr sz="2000" dirty="0">
              <a:solidFill>
                <a:srgbClr val="008DE7"/>
              </a:solidFill>
              <a:latin typeface="Calibri"/>
              <a:ea typeface="Calibri"/>
              <a:cs typeface="Calibri"/>
              <a:sym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10" y="4642969"/>
            <a:ext cx="1354418" cy="1354418"/>
          </a:xfrm>
          <a:prstGeom prst="rect">
            <a:avLst/>
          </a:prstGeom>
        </p:spPr>
      </p:pic>
      <p:sp>
        <p:nvSpPr>
          <p:cNvPr id="6" name="Rectangle 5"/>
          <p:cNvSpPr/>
          <p:nvPr/>
        </p:nvSpPr>
        <p:spPr>
          <a:xfrm>
            <a:off x="164740" y="3442104"/>
            <a:ext cx="8833211" cy="461665"/>
          </a:xfrm>
          <a:prstGeom prst="rect">
            <a:avLst/>
          </a:prstGeom>
        </p:spPr>
        <p:txBody>
          <a:bodyPr wrap="square">
            <a:spAutoFit/>
          </a:bodyPr>
          <a:lstStyle/>
          <a:p>
            <a:r>
              <a:rPr lang="en-US" sz="2400"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Innovative Application of Hydrographic </a:t>
            </a:r>
            <a:r>
              <a:rPr lang="en-US" sz="24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and Navigation Service </a:t>
            </a:r>
            <a:r>
              <a:rPr lang="en-US" sz="2400"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Data</a:t>
            </a:r>
            <a:endParaRPr lang="en-US" sz="2400"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652" y="225296"/>
            <a:ext cx="8923347" cy="612349"/>
          </a:xfrm>
        </p:spPr>
        <p:txBody>
          <a:bodyPr/>
          <a:lstStyle/>
          <a:p>
            <a:r>
              <a:rPr lang="en-US" sz="3200" dirty="0" smtClean="0"/>
              <a:t>Multispectral Backscatter and </a:t>
            </a:r>
            <a:r>
              <a:rPr lang="en-US" sz="3200" dirty="0" err="1" smtClean="0"/>
              <a:t>Multifrequency</a:t>
            </a:r>
            <a:r>
              <a:rPr lang="en-US" sz="3200" dirty="0" smtClean="0"/>
              <a:t> Bathymetry</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681" y="997527"/>
            <a:ext cx="4287319" cy="3433156"/>
          </a:xfrm>
          <a:prstGeom prst="rect">
            <a:avLst/>
          </a:prstGeom>
        </p:spPr>
      </p:pic>
      <p:pic>
        <p:nvPicPr>
          <p:cNvPr id="7" name="Picture 6"/>
          <p:cNvPicPr>
            <a:picLocks noChangeAspect="1"/>
          </p:cNvPicPr>
          <p:nvPr/>
        </p:nvPicPr>
        <p:blipFill>
          <a:blip r:embed="rId4"/>
          <a:stretch>
            <a:fillRect/>
          </a:stretch>
        </p:blipFill>
        <p:spPr>
          <a:xfrm>
            <a:off x="220652" y="997527"/>
            <a:ext cx="4341839" cy="3433156"/>
          </a:xfrm>
          <a:prstGeom prst="rect">
            <a:avLst/>
          </a:prstGeom>
        </p:spPr>
      </p:pic>
      <p:pic>
        <p:nvPicPr>
          <p:cNvPr id="8" name="Picture 7"/>
          <p:cNvPicPr>
            <a:picLocks noChangeAspect="1"/>
          </p:cNvPicPr>
          <p:nvPr/>
        </p:nvPicPr>
        <p:blipFill>
          <a:blip r:embed="rId5"/>
          <a:stretch>
            <a:fillRect/>
          </a:stretch>
        </p:blipFill>
        <p:spPr>
          <a:xfrm>
            <a:off x="340278" y="4590565"/>
            <a:ext cx="8478981" cy="1530339"/>
          </a:xfrm>
          <a:prstGeom prst="rect">
            <a:avLst/>
          </a:prstGeom>
        </p:spPr>
      </p:pic>
      <p:sp>
        <p:nvSpPr>
          <p:cNvPr id="9"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dirty="0" smtClean="0"/>
              <a:t>10</a:t>
            </a:r>
            <a:endParaRPr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13258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Bed-load Measurements</a:t>
            </a:r>
            <a:endParaRPr lang="en-US" dirty="0"/>
          </a:p>
        </p:txBody>
      </p:sp>
      <p:pic>
        <p:nvPicPr>
          <p:cNvPr id="4" name="Picture 3"/>
          <p:cNvPicPr>
            <a:picLocks noChangeAspect="1"/>
          </p:cNvPicPr>
          <p:nvPr/>
        </p:nvPicPr>
        <p:blipFill>
          <a:blip r:embed="rId3"/>
          <a:stretch>
            <a:fillRect/>
          </a:stretch>
        </p:blipFill>
        <p:spPr>
          <a:xfrm>
            <a:off x="127896" y="1012199"/>
            <a:ext cx="3459905" cy="2679208"/>
          </a:xfrm>
          <a:prstGeom prst="rect">
            <a:avLst/>
          </a:prstGeom>
        </p:spPr>
      </p:pic>
      <p:sp>
        <p:nvSpPr>
          <p:cNvPr id="5" name="TextBox 4"/>
          <p:cNvSpPr txBox="1"/>
          <p:nvPr/>
        </p:nvSpPr>
        <p:spPr>
          <a:xfrm>
            <a:off x="1" y="3865961"/>
            <a:ext cx="2676698" cy="923330"/>
          </a:xfrm>
          <a:prstGeom prst="rect">
            <a:avLst/>
          </a:prstGeom>
          <a:noFill/>
        </p:spPr>
        <p:txBody>
          <a:bodyPr wrap="square" rtlCol="0">
            <a:spAutoFit/>
          </a:bodyPr>
          <a:lstStyle/>
          <a:p>
            <a:r>
              <a:rPr lang="en-US" sz="1800" dirty="0" smtClean="0">
                <a:solidFill>
                  <a:schemeClr val="tx1">
                    <a:lumMod val="75000"/>
                    <a:lumOff val="25000"/>
                  </a:schemeClr>
                </a:solidFill>
              </a:rPr>
              <a:t>Swaths of bathymetric data used to compute bed load.</a:t>
            </a:r>
            <a:endParaRPr lang="en-US" sz="1800" dirty="0">
              <a:solidFill>
                <a:schemeClr val="tx1">
                  <a:lumMod val="75000"/>
                  <a:lumOff val="25000"/>
                </a:schemeClr>
              </a:solidFill>
            </a:endParaRPr>
          </a:p>
        </p:txBody>
      </p:sp>
      <p:pic>
        <p:nvPicPr>
          <p:cNvPr id="6" name="Picture 5"/>
          <p:cNvPicPr>
            <a:picLocks noChangeAspect="1"/>
          </p:cNvPicPr>
          <p:nvPr/>
        </p:nvPicPr>
        <p:blipFill>
          <a:blip r:embed="rId4"/>
          <a:stretch>
            <a:fillRect/>
          </a:stretch>
        </p:blipFill>
        <p:spPr>
          <a:xfrm>
            <a:off x="6324113" y="1012199"/>
            <a:ext cx="2766834" cy="2757611"/>
          </a:xfrm>
          <a:prstGeom prst="rect">
            <a:avLst/>
          </a:prstGeom>
        </p:spPr>
      </p:pic>
      <p:sp>
        <p:nvSpPr>
          <p:cNvPr id="7" name="Rectangle 6"/>
          <p:cNvSpPr/>
          <p:nvPr/>
        </p:nvSpPr>
        <p:spPr>
          <a:xfrm>
            <a:off x="3898700" y="1123990"/>
            <a:ext cx="4572000" cy="1825115"/>
          </a:xfrm>
          <a:prstGeom prst="rect">
            <a:avLst/>
          </a:prstGeom>
        </p:spPr>
        <p:txBody>
          <a:bodyPr>
            <a:spAutoFit/>
          </a:bodyPr>
          <a:lstStyle/>
          <a:p>
            <a:pPr marL="342900" lvl="0" indent="-342900" eaLnBrk="0" fontAlgn="base" hangingPunct="0">
              <a:spcBef>
                <a:spcPct val="15000"/>
              </a:spcBef>
              <a:spcAft>
                <a:spcPct val="0"/>
              </a:spcAft>
              <a:buClrTx/>
              <a:defRPr/>
            </a:pPr>
            <a:r>
              <a:rPr lang="en-US" sz="1600" b="1" dirty="0">
                <a:solidFill>
                  <a:schemeClr val="tx1">
                    <a:lumMod val="75000"/>
                    <a:lumOff val="25000"/>
                  </a:schemeClr>
                </a:solidFill>
              </a:rPr>
              <a:t>Example Applications:</a:t>
            </a:r>
          </a:p>
          <a:p>
            <a:pPr marL="342900" lvl="0" indent="-342900" eaLnBrk="0" hangingPunct="0">
              <a:spcBef>
                <a:spcPct val="15000"/>
              </a:spcBef>
              <a:buClr>
                <a:srgbClr val="FF0000"/>
              </a:buClr>
              <a:buFont typeface="Arial" pitchFamily="34" charset="0"/>
              <a:buChar char="•"/>
              <a:defRPr/>
            </a:pPr>
            <a:r>
              <a:rPr lang="en-US" dirty="0">
                <a:solidFill>
                  <a:prstClr val="black">
                    <a:lumMod val="75000"/>
                    <a:lumOff val="25000"/>
                  </a:prstClr>
                </a:solidFill>
              </a:rPr>
              <a:t>Mississippi River</a:t>
            </a:r>
          </a:p>
          <a:p>
            <a:pPr marL="342900" lvl="0" indent="-342900" eaLnBrk="0" hangingPunct="0">
              <a:spcBef>
                <a:spcPct val="15000"/>
              </a:spcBef>
              <a:buClr>
                <a:srgbClr val="FF0000"/>
              </a:buClr>
              <a:buFont typeface="Arial" pitchFamily="34" charset="0"/>
              <a:buChar char="•"/>
              <a:defRPr/>
            </a:pPr>
            <a:r>
              <a:rPr lang="en-US" dirty="0">
                <a:solidFill>
                  <a:prstClr val="black">
                    <a:lumMod val="75000"/>
                    <a:lumOff val="25000"/>
                  </a:prstClr>
                </a:solidFill>
              </a:rPr>
              <a:t>Ohio River</a:t>
            </a:r>
          </a:p>
          <a:p>
            <a:pPr marL="342900" lvl="0" indent="-342900" eaLnBrk="0" hangingPunct="0">
              <a:spcBef>
                <a:spcPct val="15000"/>
              </a:spcBef>
              <a:buClr>
                <a:srgbClr val="FF0000"/>
              </a:buClr>
              <a:buFont typeface="Arial" pitchFamily="34" charset="0"/>
              <a:buChar char="•"/>
              <a:defRPr/>
            </a:pPr>
            <a:r>
              <a:rPr lang="en-US" dirty="0">
                <a:solidFill>
                  <a:prstClr val="black">
                    <a:lumMod val="75000"/>
                    <a:lumOff val="25000"/>
                  </a:prstClr>
                </a:solidFill>
              </a:rPr>
              <a:t>Missouri River</a:t>
            </a:r>
          </a:p>
          <a:p>
            <a:pPr marL="342900" lvl="0" indent="-342900" eaLnBrk="0" hangingPunct="0">
              <a:spcBef>
                <a:spcPct val="15000"/>
              </a:spcBef>
              <a:buClr>
                <a:srgbClr val="FF0000"/>
              </a:buClr>
              <a:buFont typeface="Arial" pitchFamily="34" charset="0"/>
              <a:buChar char="•"/>
              <a:defRPr/>
            </a:pPr>
            <a:r>
              <a:rPr lang="en-US" dirty="0">
                <a:solidFill>
                  <a:prstClr val="black">
                    <a:lumMod val="75000"/>
                    <a:lumOff val="25000"/>
                  </a:prstClr>
                </a:solidFill>
              </a:rPr>
              <a:t>Snake River</a:t>
            </a:r>
          </a:p>
          <a:p>
            <a:pPr marL="342900" lvl="0" indent="-342900" eaLnBrk="0" hangingPunct="0">
              <a:spcBef>
                <a:spcPct val="15000"/>
              </a:spcBef>
              <a:buClr>
                <a:srgbClr val="FF0000"/>
              </a:buClr>
              <a:buFont typeface="Arial" pitchFamily="34" charset="0"/>
              <a:buChar char="•"/>
              <a:defRPr/>
            </a:pPr>
            <a:r>
              <a:rPr lang="en-US" dirty="0">
                <a:solidFill>
                  <a:prstClr val="black">
                    <a:lumMod val="75000"/>
                    <a:lumOff val="25000"/>
                  </a:prstClr>
                </a:solidFill>
              </a:rPr>
              <a:t>Atchafalaya River</a:t>
            </a:r>
          </a:p>
          <a:p>
            <a:pPr marL="342900" lvl="0" indent="-342900" eaLnBrk="0" hangingPunct="0">
              <a:spcBef>
                <a:spcPct val="15000"/>
              </a:spcBef>
              <a:buClr>
                <a:srgbClr val="FF0000"/>
              </a:buClr>
              <a:buFont typeface="Arial" pitchFamily="34" charset="0"/>
              <a:buChar char="•"/>
              <a:defRPr/>
            </a:pPr>
            <a:r>
              <a:rPr lang="en-US" dirty="0">
                <a:solidFill>
                  <a:prstClr val="black">
                    <a:lumMod val="75000"/>
                    <a:lumOff val="25000"/>
                  </a:prstClr>
                </a:solidFill>
              </a:rPr>
              <a:t>Red River</a:t>
            </a:r>
          </a:p>
        </p:txBody>
      </p:sp>
      <p:pic>
        <p:nvPicPr>
          <p:cNvPr id="8" name="Picture 7"/>
          <p:cNvPicPr>
            <a:picLocks noChangeAspect="1"/>
          </p:cNvPicPr>
          <p:nvPr/>
        </p:nvPicPr>
        <p:blipFill>
          <a:blip r:embed="rId5"/>
          <a:stretch>
            <a:fillRect/>
          </a:stretch>
        </p:blipFill>
        <p:spPr>
          <a:xfrm>
            <a:off x="2802785" y="3264533"/>
            <a:ext cx="3847397" cy="2774028"/>
          </a:xfrm>
          <a:prstGeom prst="rect">
            <a:avLst/>
          </a:prstGeom>
        </p:spPr>
      </p:pic>
      <p:sp>
        <p:nvSpPr>
          <p:cNvPr id="9"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dirty="0" smtClean="0"/>
              <a:t>11</a:t>
            </a:r>
            <a:endParaRPr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96577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653" y="139456"/>
            <a:ext cx="8598606" cy="612349"/>
          </a:xfrm>
        </p:spPr>
        <p:txBody>
          <a:bodyPr/>
          <a:lstStyle/>
          <a:p>
            <a:r>
              <a:rPr lang="en-US" sz="3200" dirty="0" smtClean="0"/>
              <a:t>Navigation and Regional Sediment Analysis</a:t>
            </a:r>
            <a:endParaRPr lang="en-US" sz="3200" dirty="0"/>
          </a:p>
        </p:txBody>
      </p:sp>
      <p:pic>
        <p:nvPicPr>
          <p:cNvPr id="15" name="Picture 14" descr="ERDC STS Approach to Port Jersey.jpg"/>
          <p:cNvPicPr>
            <a:picLocks noChangeAspect="1"/>
          </p:cNvPicPr>
          <p:nvPr/>
        </p:nvPicPr>
        <p:blipFill>
          <a:blip r:embed="rId3"/>
          <a:srcRect/>
          <a:stretch>
            <a:fillRect/>
          </a:stretch>
        </p:blipFill>
        <p:spPr bwMode="auto">
          <a:xfrm>
            <a:off x="220653" y="1057848"/>
            <a:ext cx="5539686" cy="2437191"/>
          </a:xfrm>
          <a:prstGeom prst="rect">
            <a:avLst/>
          </a:prstGeom>
          <a:noFill/>
          <a:ln w="9525">
            <a:solidFill>
              <a:schemeClr val="tx1"/>
            </a:solidFill>
            <a:miter lim="800000"/>
            <a:headEnd/>
            <a:tailEnd/>
          </a:ln>
        </p:spPr>
      </p:pic>
      <p:pic>
        <p:nvPicPr>
          <p:cNvPr id="16" name="Picture 5"/>
          <p:cNvPicPr>
            <a:picLocks noChangeAspect="1" noChangeArrowheads="1"/>
          </p:cNvPicPr>
          <p:nvPr/>
        </p:nvPicPr>
        <p:blipFill>
          <a:blip r:embed="rId4" cstate="print"/>
          <a:srcRect/>
          <a:stretch>
            <a:fillRect/>
          </a:stretch>
        </p:blipFill>
        <p:spPr bwMode="auto">
          <a:xfrm>
            <a:off x="4135747" y="3671333"/>
            <a:ext cx="4683512" cy="2272267"/>
          </a:xfrm>
          <a:prstGeom prst="rect">
            <a:avLst/>
          </a:prstGeom>
          <a:noFill/>
          <a:ln w="9525">
            <a:noFill/>
            <a:miter lim="800000"/>
            <a:headEnd/>
            <a:tailEnd/>
          </a:ln>
        </p:spPr>
      </p:pic>
      <p:sp>
        <p:nvSpPr>
          <p:cNvPr id="17" name="Rectangle 16"/>
          <p:cNvSpPr/>
          <p:nvPr/>
        </p:nvSpPr>
        <p:spPr>
          <a:xfrm>
            <a:off x="5903339" y="1511310"/>
            <a:ext cx="2915920" cy="1169551"/>
          </a:xfrm>
          <a:prstGeom prst="rect">
            <a:avLst/>
          </a:prstGeom>
        </p:spPr>
        <p:txBody>
          <a:bodyPr wrap="square">
            <a:spAutoFit/>
          </a:bodyPr>
          <a:lstStyle/>
          <a:p>
            <a:r>
              <a:rPr lang="en-US" dirty="0"/>
              <a:t>NOAA S-57 charts are used in the ECDIS of the </a:t>
            </a:r>
            <a:r>
              <a:rPr lang="en-US" dirty="0" smtClean="0"/>
              <a:t>CHL Ship Simulator.  The simulator is used to analyze and improve navigation channel design and port expansions.</a:t>
            </a:r>
            <a:endParaRPr lang="en-US" dirty="0"/>
          </a:p>
        </p:txBody>
      </p:sp>
      <p:sp>
        <p:nvSpPr>
          <p:cNvPr id="18" name="Rectangle 17"/>
          <p:cNvSpPr/>
          <p:nvPr/>
        </p:nvSpPr>
        <p:spPr>
          <a:xfrm>
            <a:off x="558800" y="4330412"/>
            <a:ext cx="3423920" cy="954107"/>
          </a:xfrm>
          <a:prstGeom prst="rect">
            <a:avLst/>
          </a:prstGeom>
        </p:spPr>
        <p:txBody>
          <a:bodyPr wrap="square">
            <a:spAutoFit/>
          </a:bodyPr>
          <a:lstStyle/>
          <a:p>
            <a:r>
              <a:rPr lang="en-US" dirty="0" smtClean="0"/>
              <a:t>The NOAA tidal gauge information as well as </a:t>
            </a:r>
            <a:r>
              <a:rPr lang="en-US" dirty="0" err="1" smtClean="0"/>
              <a:t>lidar</a:t>
            </a:r>
            <a:r>
              <a:rPr lang="en-US" dirty="0" smtClean="0"/>
              <a:t> data is used to investigate sediment processes along shorelines and during dredging operations.</a:t>
            </a:r>
            <a:endParaRPr lang="en-US" dirty="0"/>
          </a:p>
        </p:txBody>
      </p:sp>
      <p:sp>
        <p:nvSpPr>
          <p:cNvPr id="7"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dirty="0" smtClean="0"/>
              <a:t>12</a:t>
            </a:r>
            <a:endParaRPr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63657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Chickamauga Lock and Dam</a:t>
            </a:r>
          </a:p>
        </p:txBody>
      </p:sp>
      <p:sp>
        <p:nvSpPr>
          <p:cNvPr id="4" name="Rectangle 3"/>
          <p:cNvSpPr txBox="1">
            <a:spLocks noChangeArrowheads="1"/>
          </p:cNvSpPr>
          <p:nvPr/>
        </p:nvSpPr>
        <p:spPr>
          <a:xfrm>
            <a:off x="228600" y="990599"/>
            <a:ext cx="2348345" cy="4495801"/>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rgbClr val="054698"/>
              </a:buClr>
              <a:buSzPts val="2400"/>
              <a:buFont typeface="Arial"/>
              <a:buChar char="•"/>
              <a:defRPr sz="2400" b="0" i="0" u="none" strike="noStrike" cap="none">
                <a:solidFill>
                  <a:srgbClr val="054698"/>
                </a:solidFill>
                <a:latin typeface="Calibri"/>
                <a:ea typeface="Calibri"/>
                <a:cs typeface="Calibri"/>
                <a:sym typeface="Calibri"/>
              </a:defRPr>
            </a:lvl1pPr>
            <a:lvl2pPr marL="914400" marR="0" lvl="1" indent="-355600" algn="l" rtl="0">
              <a:lnSpc>
                <a:spcPct val="90000"/>
              </a:lnSpc>
              <a:spcBef>
                <a:spcPts val="500"/>
              </a:spcBef>
              <a:spcAft>
                <a:spcPts val="0"/>
              </a:spcAft>
              <a:buClr>
                <a:srgbClr val="054698"/>
              </a:buClr>
              <a:buSzPts val="2000"/>
              <a:buFont typeface="Arial"/>
              <a:buChar char="•"/>
              <a:defRPr sz="2000" b="0" i="0" u="none" strike="noStrike" cap="none">
                <a:solidFill>
                  <a:srgbClr val="054698"/>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54698"/>
              </a:buClr>
              <a:buSzPts val="1800"/>
              <a:buFont typeface="Arial"/>
              <a:buChar char="•"/>
              <a:defRPr sz="1800" b="0" i="0" u="none" strike="noStrike" cap="none">
                <a:solidFill>
                  <a:srgbClr val="054698"/>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Aft>
                <a:spcPts val="1200"/>
              </a:spcAft>
              <a:buNone/>
            </a:pPr>
            <a:r>
              <a:rPr lang="en-US" sz="2000" dirty="0" smtClean="0"/>
              <a:t>Use </a:t>
            </a:r>
            <a:r>
              <a:rPr lang="en-US" sz="2000" dirty="0" smtClean="0"/>
              <a:t>Light Detection and Ranging (</a:t>
            </a:r>
            <a:r>
              <a:rPr lang="en-US" sz="2000" dirty="0" err="1" smtClean="0"/>
              <a:t>LiDAR</a:t>
            </a:r>
            <a:r>
              <a:rPr lang="en-US" sz="2000" dirty="0" smtClean="0"/>
              <a:t>) to quantify concrete </a:t>
            </a:r>
            <a:r>
              <a:rPr lang="en-US" sz="2000" dirty="0" smtClean="0"/>
              <a:t>growth</a:t>
            </a:r>
            <a:endParaRPr lang="en-US" sz="2000" dirty="0" smtClean="0"/>
          </a:p>
          <a:p>
            <a:pPr marL="0" indent="0">
              <a:spcAft>
                <a:spcPts val="1200"/>
              </a:spcAft>
              <a:buNone/>
            </a:pPr>
            <a:r>
              <a:rPr lang="en-US" sz="2000" dirty="0" smtClean="0"/>
              <a:t>This </a:t>
            </a:r>
            <a:r>
              <a:rPr lang="en-US" sz="2000" dirty="0" smtClean="0"/>
              <a:t>capabilities is now being used to assess conditions of locks and dams specifically during dewatering exercises.</a:t>
            </a:r>
            <a:endParaRPr lang="en-US"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spcAft>
                <a:spcPts val="1200"/>
              </a:spcAft>
            </a:pPr>
            <a:endParaRPr lang="en-US" sz="2000" dirty="0" smtClean="0">
              <a:latin typeface="Calibri" panose="020F0502020204030204" pitchFamily="34" charset="0"/>
              <a:cs typeface="Calibri" panose="020F0502020204030204" pitchFamily="34" charset="0"/>
            </a:endParaRPr>
          </a:p>
          <a:p>
            <a:pPr marL="0" indent="0">
              <a:spcAft>
                <a:spcPts val="1200"/>
              </a:spcAft>
              <a:buFont typeface="Arial"/>
              <a:buNone/>
            </a:pPr>
            <a:endParaRPr lang="en-US" sz="2000" dirty="0" smtClean="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77" y="862617"/>
            <a:ext cx="3440719" cy="2293812"/>
          </a:xfrm>
          <a:prstGeom prst="rect">
            <a:avLst/>
          </a:prstGeom>
        </p:spPr>
      </p:pic>
      <p:pic>
        <p:nvPicPr>
          <p:cNvPr id="6" name="Chickamauga 2016 Trimmed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22722" y="3181402"/>
            <a:ext cx="5072630" cy="2853354"/>
          </a:xfrm>
          <a:prstGeom prst="rect">
            <a:avLst/>
          </a:prstGeom>
        </p:spPr>
      </p:pic>
      <p:sp>
        <p:nvSpPr>
          <p:cNvPr id="7"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dirty="0" smtClean="0"/>
              <a:t>13</a:t>
            </a:r>
            <a:endParaRPr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11669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652" y="93216"/>
            <a:ext cx="8598606" cy="612349"/>
          </a:xfrm>
        </p:spPr>
        <p:txBody>
          <a:bodyPr/>
          <a:lstStyle/>
          <a:p>
            <a:r>
              <a:rPr lang="en-US" sz="3200" dirty="0" smtClean="0"/>
              <a:t>Example of an Integrated LIDAR and Multi-Beam River Survey</a:t>
            </a:r>
            <a:endParaRPr lang="en-US" sz="3200" dirty="0"/>
          </a:p>
        </p:txBody>
      </p:sp>
      <p:pic>
        <p:nvPicPr>
          <p:cNvPr id="4" name="Animation01 (2).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397483" y="1178560"/>
            <a:ext cx="8244944" cy="4357688"/>
          </a:xfrm>
          <a:prstGeom prst="rect">
            <a:avLst/>
          </a:prstGeom>
        </p:spPr>
      </p:pic>
      <p:sp>
        <p:nvSpPr>
          <p:cNvPr id="5"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dirty="0" smtClean="0"/>
              <a:t>14</a:t>
            </a:r>
            <a:endParaRPr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250776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432095" y="1194523"/>
            <a:ext cx="8387163" cy="4782924"/>
          </a:xfrm>
          <a:prstGeom prst="rect">
            <a:avLst/>
          </a:prstGeom>
          <a:noFill/>
          <a:ln>
            <a:noFill/>
          </a:ln>
        </p:spPr>
        <p:txBody>
          <a:bodyPr spcFirstLastPara="1" wrap="square" lIns="91425" tIns="45700" rIns="91425" bIns="45700" anchor="t" anchorCtr="0">
            <a:noAutofit/>
          </a:bodyPr>
          <a:lstStyle/>
          <a:p>
            <a:pPr marL="228600" indent="-228600"/>
            <a:r>
              <a:rPr lang="en-US" sz="2000" dirty="0"/>
              <a:t>D</a:t>
            </a:r>
            <a:r>
              <a:rPr lang="en-US" sz="2000" dirty="0" smtClean="0"/>
              <a:t>ata used by CHL for </a:t>
            </a:r>
            <a:r>
              <a:rPr lang="en-US" sz="2000" dirty="0"/>
              <a:t>our flood studies, navigation studies, </a:t>
            </a:r>
            <a:r>
              <a:rPr lang="en-US" sz="2000" dirty="0" smtClean="0"/>
              <a:t>operation &amp; maintenance efforts, </a:t>
            </a:r>
            <a:r>
              <a:rPr lang="en-US" sz="2000" dirty="0"/>
              <a:t>and emergency management.  </a:t>
            </a:r>
            <a:endParaRPr lang="en-US" sz="2000" dirty="0" smtClean="0"/>
          </a:p>
          <a:p>
            <a:pPr marL="228600" indent="-228600"/>
            <a:r>
              <a:rPr lang="en-US" sz="2000" dirty="0" smtClean="0"/>
              <a:t>Data needs and areas </a:t>
            </a:r>
            <a:r>
              <a:rPr lang="en-US" sz="2000" dirty="0" smtClean="0"/>
              <a:t>of future </a:t>
            </a:r>
            <a:r>
              <a:rPr lang="en-US" sz="2000" dirty="0" smtClean="0"/>
              <a:t>collaboration</a:t>
            </a:r>
          </a:p>
          <a:p>
            <a:pPr marL="685800" lvl="1" indent="-228600"/>
            <a:r>
              <a:rPr lang="en-US" sz="1600" dirty="0"/>
              <a:t>Detailed measurements of overland hydraulics for validation of models.</a:t>
            </a:r>
            <a:endParaRPr lang="en-US" sz="1600" dirty="0" smtClean="0"/>
          </a:p>
          <a:p>
            <a:pPr marL="685800" lvl="1" indent="-228600"/>
            <a:r>
              <a:rPr lang="en-US" sz="1600" dirty="0"/>
              <a:t>I</a:t>
            </a:r>
            <a:r>
              <a:rPr lang="en-US" sz="1600" dirty="0" smtClean="0"/>
              <a:t>mprove </a:t>
            </a:r>
            <a:r>
              <a:rPr lang="en-US" sz="1600" dirty="0"/>
              <a:t>understanding of ocean/atmosphere/ice </a:t>
            </a:r>
            <a:r>
              <a:rPr lang="en-US" sz="1600" dirty="0" smtClean="0"/>
              <a:t>phenomena</a:t>
            </a:r>
          </a:p>
          <a:p>
            <a:pPr marL="685800" lvl="1" indent="-228600"/>
            <a:r>
              <a:rPr lang="en-US" sz="1600" dirty="0" smtClean="0"/>
              <a:t>Watershed-scale modeling efforts require more data</a:t>
            </a:r>
          </a:p>
          <a:p>
            <a:pPr marL="685800" lvl="1" indent="-228600"/>
            <a:r>
              <a:rPr lang="en-US" sz="1600" dirty="0" smtClean="0"/>
              <a:t>Coastal resilience modeling require remote sensing, waves, </a:t>
            </a:r>
            <a:r>
              <a:rPr lang="en-US" sz="1600" dirty="0" smtClean="0"/>
              <a:t>water levels</a:t>
            </a:r>
            <a:r>
              <a:rPr lang="en-US" sz="1600" dirty="0" smtClean="0"/>
              <a:t>, meteorological data</a:t>
            </a:r>
          </a:p>
          <a:p>
            <a:pPr marL="685800" lvl="1" indent="-228600"/>
            <a:r>
              <a:rPr lang="en-US" sz="1600" dirty="0" smtClean="0"/>
              <a:t>Quantifying uncertainty in data measurements</a:t>
            </a:r>
          </a:p>
          <a:p>
            <a:pPr marL="685800" lvl="1" indent="-228600"/>
            <a:r>
              <a:rPr lang="en-US" sz="1600" dirty="0" smtClean="0"/>
              <a:t>Remote sensing algorithm development</a:t>
            </a:r>
          </a:p>
          <a:p>
            <a:pPr marL="685800" lvl="1" indent="-228600"/>
            <a:r>
              <a:rPr lang="en-US" sz="1600" dirty="0" smtClean="0"/>
              <a:t>Data Integration Framework</a:t>
            </a:r>
          </a:p>
          <a:p>
            <a:pPr marL="685800" lvl="1" indent="-228600"/>
            <a:r>
              <a:rPr lang="en-US" sz="1600" dirty="0" smtClean="0"/>
              <a:t>Integrating data into computational fluid dynamic </a:t>
            </a:r>
            <a:r>
              <a:rPr lang="en-US" sz="1600" dirty="0" smtClean="0"/>
              <a:t>modeling</a:t>
            </a:r>
          </a:p>
          <a:p>
            <a:pPr marL="685800" lvl="1" indent="-228600"/>
            <a:r>
              <a:rPr lang="en-US" sz="1600" dirty="0"/>
              <a:t>P</a:t>
            </a:r>
            <a:r>
              <a:rPr lang="en-US" sz="1600" dirty="0" smtClean="0"/>
              <a:t>recipitation </a:t>
            </a:r>
            <a:r>
              <a:rPr lang="en-US" sz="1600" dirty="0"/>
              <a:t>forecast that went beyond</a:t>
            </a:r>
            <a:r>
              <a:rPr lang="en-US" dirty="0"/>
              <a:t> </a:t>
            </a:r>
            <a:r>
              <a:rPr lang="en-US" sz="1600" dirty="0"/>
              <a:t>16 </a:t>
            </a:r>
            <a:r>
              <a:rPr lang="en-US" sz="1600" dirty="0" smtClean="0"/>
              <a:t>days allowing longer-range forecasts</a:t>
            </a:r>
          </a:p>
          <a:p>
            <a:pPr marL="685800" lvl="1" indent="-228600"/>
            <a:r>
              <a:rPr lang="en-US" sz="1600" dirty="0" smtClean="0"/>
              <a:t>Open-source </a:t>
            </a:r>
            <a:r>
              <a:rPr lang="en-US" sz="1600" dirty="0"/>
              <a:t>data framework that would allow users to plug their own models and data into their modeling and </a:t>
            </a:r>
            <a:r>
              <a:rPr lang="en-US" sz="1600" dirty="0" smtClean="0"/>
              <a:t>data</a:t>
            </a:r>
            <a:endParaRPr lang="en-US" sz="1600" dirty="0"/>
          </a:p>
          <a:p>
            <a:pPr marL="685800" lvl="1" indent="-228600"/>
            <a:endParaRPr lang="en-US" sz="1600" dirty="0" smtClean="0"/>
          </a:p>
          <a:p>
            <a:pPr marL="685800" lvl="1" indent="-228600"/>
            <a:endParaRPr lang="en-US" sz="1600" dirty="0" smtClean="0"/>
          </a:p>
          <a:p>
            <a:pPr marL="685800" lvl="1" indent="-228600"/>
            <a:endParaRPr lang="en-US" sz="1600" dirty="0"/>
          </a:p>
          <a:p>
            <a:pPr marL="0" marR="0" lvl="0" indent="0" algn="l" rtl="0">
              <a:lnSpc>
                <a:spcPct val="90000"/>
              </a:lnSpc>
              <a:spcBef>
                <a:spcPts val="1000"/>
              </a:spcBef>
              <a:spcAft>
                <a:spcPts val="0"/>
              </a:spcAft>
              <a:buClr>
                <a:srgbClr val="054698"/>
              </a:buClr>
              <a:buSzPts val="2400"/>
              <a:buNone/>
            </a:pPr>
            <a:endParaRPr sz="2000" dirty="0"/>
          </a:p>
        </p:txBody>
      </p:sp>
      <p:sp>
        <p:nvSpPr>
          <p:cNvPr id="160" name="Shape 160"/>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15</a:t>
            </a:fld>
            <a:endParaRPr sz="1200">
              <a:solidFill>
                <a:srgbClr val="888888"/>
              </a:solidFill>
              <a:latin typeface="Calibri"/>
              <a:ea typeface="Calibri"/>
              <a:cs typeface="Calibri"/>
              <a:sym typeface="Calibri"/>
            </a:endParaRPr>
          </a:p>
        </p:txBody>
      </p:sp>
      <p:sp>
        <p:nvSpPr>
          <p:cNvPr id="161" name="Shape 161"/>
          <p:cNvSpPr txBox="1">
            <a:spLocks noGrp="1"/>
          </p:cNvSpPr>
          <p:nvPr>
            <p:ph type="title"/>
          </p:nvPr>
        </p:nvSpPr>
        <p:spPr>
          <a:xfrm>
            <a:off x="220652" y="86548"/>
            <a:ext cx="8598606" cy="6123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54698"/>
              </a:buClr>
              <a:buSzPts val="3600"/>
              <a:buFont typeface="Calibri"/>
              <a:buNone/>
            </a:pPr>
            <a:r>
              <a:rPr lang="en-US" sz="3000" b="0" i="0" u="none" strike="noStrike" cap="none" dirty="0">
                <a:solidFill>
                  <a:srgbClr val="054698"/>
                </a:solidFill>
                <a:latin typeface="Calibri"/>
                <a:ea typeface="Calibri"/>
                <a:cs typeface="Calibri"/>
                <a:sym typeface="Calibri"/>
              </a:rPr>
              <a:t>Requests for NOAA Navigation Services </a:t>
            </a:r>
            <a:r>
              <a:rPr lang="en-US" sz="3000" dirty="0" smtClean="0"/>
              <a:t>d</a:t>
            </a:r>
            <a:r>
              <a:rPr lang="en-US" sz="3000" b="0" i="0" u="none" strike="noStrike" cap="none" dirty="0" smtClean="0">
                <a:solidFill>
                  <a:srgbClr val="054698"/>
                </a:solidFill>
                <a:latin typeface="Calibri"/>
                <a:ea typeface="Calibri"/>
                <a:cs typeface="Calibri"/>
                <a:sym typeface="Calibri"/>
              </a:rPr>
              <a:t>ata, products, and services</a:t>
            </a:r>
            <a:endParaRPr sz="3000" b="0" i="0" u="none" strike="noStrike" cap="none" dirty="0">
              <a:solidFill>
                <a:srgbClr val="05469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220654" y="3436237"/>
            <a:ext cx="8598605" cy="217985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2400" b="0" i="0" u="none" strike="noStrike" cap="none" dirty="0" smtClean="0">
                <a:solidFill>
                  <a:schemeClr val="dk1"/>
                </a:solidFill>
                <a:latin typeface="Calibri"/>
                <a:ea typeface="Calibri"/>
                <a:cs typeface="Calibri"/>
                <a:sym typeface="Calibri"/>
              </a:rPr>
              <a:t>Dr. </a:t>
            </a:r>
            <a:r>
              <a:rPr lang="en-US" sz="2400" b="0" i="0" u="none" strike="noStrike" cap="none" dirty="0" smtClean="0">
                <a:solidFill>
                  <a:schemeClr val="dk1"/>
                </a:solidFill>
                <a:latin typeface="Calibri"/>
                <a:ea typeface="Calibri"/>
                <a:cs typeface="Calibri"/>
                <a:sym typeface="Calibri"/>
              </a:rPr>
              <a:t>Jackie S. Pettway, PE</a:t>
            </a:r>
            <a:endParaRPr dirty="0"/>
          </a:p>
          <a:p>
            <a:pPr marL="0" marR="0" lvl="0" indent="0" algn="ctr" rtl="0">
              <a:lnSpc>
                <a:spcPct val="90000"/>
              </a:lnSpc>
              <a:spcBef>
                <a:spcPts val="600"/>
              </a:spcBef>
              <a:spcAft>
                <a:spcPts val="0"/>
              </a:spcAft>
              <a:buClr>
                <a:schemeClr val="dk1"/>
              </a:buClr>
              <a:buSzPts val="2400"/>
              <a:buFont typeface="Arial"/>
              <a:buNone/>
            </a:pPr>
            <a:r>
              <a:rPr lang="en-US" sz="2400" b="0" i="1" u="none" strike="noStrike" cap="none" dirty="0" smtClean="0">
                <a:solidFill>
                  <a:schemeClr val="dk1"/>
                </a:solidFill>
                <a:latin typeface="Calibri"/>
                <a:ea typeface="Calibri"/>
                <a:cs typeface="Calibri"/>
                <a:sym typeface="Calibri"/>
              </a:rPr>
              <a:t>Coastal and Hydraulics Laboratory</a:t>
            </a:r>
            <a:endParaRPr dirty="0"/>
          </a:p>
          <a:p>
            <a:pPr marL="0" marR="0" lvl="0" indent="0" algn="ctr" rtl="0">
              <a:lnSpc>
                <a:spcPct val="90000"/>
              </a:lnSpc>
              <a:spcBef>
                <a:spcPts val="600"/>
              </a:spcBef>
              <a:spcAft>
                <a:spcPts val="0"/>
              </a:spcAft>
              <a:buClr>
                <a:schemeClr val="dk1"/>
              </a:buClr>
              <a:buSzPts val="2000"/>
              <a:buFont typeface="Arial"/>
              <a:buNone/>
            </a:pPr>
            <a:r>
              <a:rPr lang="en-US" sz="2000" b="0" i="0" u="none" strike="noStrike" cap="none" dirty="0" smtClean="0">
                <a:solidFill>
                  <a:schemeClr val="dk1"/>
                </a:solidFill>
                <a:latin typeface="Calibri"/>
                <a:ea typeface="Calibri"/>
                <a:cs typeface="Calibri"/>
                <a:sym typeface="Calibri"/>
              </a:rPr>
              <a:t>Jackie.S.Pettway@usace.army.mil/601-634-2288</a:t>
            </a:r>
            <a:endParaRPr sz="2000" b="0" i="0" u="none" strike="noStrike" cap="none" dirty="0">
              <a:solidFill>
                <a:schemeClr val="dk1"/>
              </a:solidFill>
              <a:latin typeface="Calibri"/>
              <a:ea typeface="Calibri"/>
              <a:cs typeface="Calibri"/>
              <a:sym typeface="Calibri"/>
            </a:endParaRPr>
          </a:p>
        </p:txBody>
      </p:sp>
      <p:sp>
        <p:nvSpPr>
          <p:cNvPr id="174" name="Shape 174"/>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16</a:t>
            </a:fld>
            <a:endParaRPr sz="1200">
              <a:solidFill>
                <a:srgbClr val="888888"/>
              </a:solidFill>
              <a:latin typeface="Calibri"/>
              <a:ea typeface="Calibri"/>
              <a:cs typeface="Calibri"/>
              <a:sym typeface="Calibri"/>
            </a:endParaRPr>
          </a:p>
        </p:txBody>
      </p:sp>
      <p:sp>
        <p:nvSpPr>
          <p:cNvPr id="175" name="Shape 175"/>
          <p:cNvSpPr txBox="1">
            <a:spLocks noGrp="1"/>
          </p:cNvSpPr>
          <p:nvPr>
            <p:ph type="title"/>
          </p:nvPr>
        </p:nvSpPr>
        <p:spPr>
          <a:xfrm>
            <a:off x="220653" y="2366687"/>
            <a:ext cx="8598606" cy="61234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54698"/>
              </a:buClr>
              <a:buSzPts val="3600"/>
              <a:buFont typeface="Calibri"/>
              <a:buNone/>
            </a:pPr>
            <a:r>
              <a:rPr lang="en-US" dirty="0"/>
              <a:t>Contact Information:</a:t>
            </a:r>
            <a:endParaRPr sz="3600" b="0" i="0" u="none" strike="noStrike" cap="none" dirty="0">
              <a:solidFill>
                <a:srgbClr val="05469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409428" y="1048661"/>
            <a:ext cx="8387163" cy="478292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54698"/>
              </a:buClr>
              <a:buSzPts val="2400"/>
              <a:buFont typeface="Arial"/>
              <a:buChar char="•"/>
            </a:pPr>
            <a:r>
              <a:rPr lang="en-US" sz="1600" dirty="0" smtClean="0"/>
              <a:t>CHL uses NOAA </a:t>
            </a:r>
            <a:r>
              <a:rPr lang="en-US" sz="1600" dirty="0"/>
              <a:t>data for physics-based model validation/determination of bias and model development, for surrogate model development/validation, for stochastic simulation, stochastic simulation validation, preparation of storm </a:t>
            </a:r>
            <a:r>
              <a:rPr lang="en-US" sz="1600" dirty="0" smtClean="0"/>
              <a:t>suites, Lidar </a:t>
            </a:r>
            <a:r>
              <a:rPr lang="en-US" sz="1600" dirty="0"/>
              <a:t>for constructing model grids, Lidar for defining structure/channel </a:t>
            </a:r>
            <a:r>
              <a:rPr lang="en-US" sz="1600" dirty="0" smtClean="0"/>
              <a:t>topography/bathymetry/condition for planning</a:t>
            </a:r>
            <a:r>
              <a:rPr lang="en-US" sz="1600" dirty="0"/>
              <a:t>, design, O&amp;M, emergency management studies.  </a:t>
            </a:r>
            <a:endParaRPr lang="en-US" sz="1600" dirty="0" smtClean="0"/>
          </a:p>
          <a:p>
            <a:pPr marL="0" marR="0" lvl="0" indent="0" algn="l" rtl="0">
              <a:lnSpc>
                <a:spcPct val="90000"/>
              </a:lnSpc>
              <a:spcBef>
                <a:spcPts val="0"/>
              </a:spcBef>
              <a:spcAft>
                <a:spcPts val="0"/>
              </a:spcAft>
              <a:buClr>
                <a:srgbClr val="054698"/>
              </a:buClr>
              <a:buSzPts val="2400"/>
              <a:buNone/>
            </a:pPr>
            <a:endParaRPr lang="en-US" sz="1600" dirty="0"/>
          </a:p>
          <a:p>
            <a:pPr lvl="1"/>
            <a:r>
              <a:rPr lang="en-US" sz="1400" dirty="0" smtClean="0"/>
              <a:t>Hydrographic surveys for Nautical Charts and model development</a:t>
            </a:r>
          </a:p>
          <a:p>
            <a:pPr lvl="1"/>
            <a:r>
              <a:rPr lang="en-US" sz="1400" dirty="0" smtClean="0"/>
              <a:t>Water </a:t>
            </a:r>
            <a:r>
              <a:rPr lang="en-US" sz="1400" dirty="0"/>
              <a:t>levels from Tides and Currents web </a:t>
            </a:r>
            <a:r>
              <a:rPr lang="en-US" sz="1400" dirty="0" smtClean="0"/>
              <a:t>site</a:t>
            </a:r>
          </a:p>
          <a:p>
            <a:pPr lvl="1"/>
            <a:r>
              <a:rPr lang="en-US" sz="1400" dirty="0"/>
              <a:t>River Forecast Center water level forecasts </a:t>
            </a:r>
            <a:endParaRPr lang="en-US" sz="1400" dirty="0" smtClean="0"/>
          </a:p>
          <a:p>
            <a:pPr lvl="1"/>
            <a:r>
              <a:rPr lang="en-US" sz="1400" dirty="0" smtClean="0"/>
              <a:t>Waves </a:t>
            </a:r>
            <a:r>
              <a:rPr lang="en-US" sz="1400" dirty="0"/>
              <a:t>and climate data from National Climate Data </a:t>
            </a:r>
            <a:r>
              <a:rPr lang="en-US" sz="1400" dirty="0" smtClean="0"/>
              <a:t>Center</a:t>
            </a:r>
          </a:p>
          <a:p>
            <a:pPr lvl="1"/>
            <a:r>
              <a:rPr lang="en-US" sz="1400" dirty="0" smtClean="0"/>
              <a:t>NCEP/NCAR </a:t>
            </a:r>
            <a:r>
              <a:rPr lang="en-US" sz="1400" dirty="0"/>
              <a:t>Reanalysis winds and climate from Climate Prediction </a:t>
            </a:r>
            <a:r>
              <a:rPr lang="en-US" sz="1400" dirty="0" smtClean="0"/>
              <a:t>Center</a:t>
            </a:r>
          </a:p>
          <a:p>
            <a:pPr lvl="1"/>
            <a:r>
              <a:rPr lang="en-US" sz="1400" dirty="0" smtClean="0"/>
              <a:t>HURDAT </a:t>
            </a:r>
            <a:r>
              <a:rPr lang="en-US" sz="1400" dirty="0"/>
              <a:t>best track data from </a:t>
            </a:r>
            <a:r>
              <a:rPr lang="en-US" sz="1400" dirty="0" smtClean="0"/>
              <a:t>NHC</a:t>
            </a:r>
          </a:p>
          <a:p>
            <a:pPr lvl="1"/>
            <a:r>
              <a:rPr lang="en-US" sz="1400" dirty="0" smtClean="0"/>
              <a:t>Lidar</a:t>
            </a:r>
            <a:r>
              <a:rPr lang="en-US" sz="1400" dirty="0"/>
              <a:t>, meteorological data from National Climate Data </a:t>
            </a:r>
            <a:r>
              <a:rPr lang="en-US" sz="1400" dirty="0" smtClean="0"/>
              <a:t>Center</a:t>
            </a:r>
          </a:p>
          <a:p>
            <a:pPr lvl="1"/>
            <a:r>
              <a:rPr lang="en-US" sz="1400" dirty="0" smtClean="0"/>
              <a:t>Real </a:t>
            </a:r>
            <a:r>
              <a:rPr lang="en-US" sz="1400" dirty="0"/>
              <a:t>time and historical cyclone data from National Environmental Satellite Data and Information Service (e.g. </a:t>
            </a:r>
            <a:r>
              <a:rPr lang="en-US" sz="1400" dirty="0" smtClean="0"/>
              <a:t>IBTRACS)</a:t>
            </a:r>
          </a:p>
          <a:p>
            <a:pPr lvl="1"/>
            <a:r>
              <a:rPr lang="en-US" sz="1400" dirty="0" smtClean="0"/>
              <a:t>Storm </a:t>
            </a:r>
            <a:r>
              <a:rPr lang="en-US" sz="1400" dirty="0"/>
              <a:t>information from </a:t>
            </a:r>
            <a:r>
              <a:rPr lang="en-US" sz="1400" dirty="0" smtClean="0"/>
              <a:t>NHC</a:t>
            </a:r>
            <a:endParaRPr lang="en-US" sz="1400" dirty="0"/>
          </a:p>
          <a:p>
            <a:pPr lvl="1"/>
            <a:r>
              <a:rPr lang="en-US" sz="1400" dirty="0" smtClean="0"/>
              <a:t>S-57 Nautical Charts used for ECDIS in Ship Simulation </a:t>
            </a:r>
            <a:r>
              <a:rPr lang="en-US" sz="1400" dirty="0" smtClean="0"/>
              <a:t>Studies</a:t>
            </a:r>
          </a:p>
          <a:p>
            <a:pPr lvl="1"/>
            <a:r>
              <a:rPr lang="en-US" sz="1400" dirty="0"/>
              <a:t>Observed weather </a:t>
            </a:r>
            <a:endParaRPr lang="en-US" sz="1400" dirty="0" smtClean="0"/>
          </a:p>
          <a:p>
            <a:pPr lvl="1"/>
            <a:r>
              <a:rPr lang="en-US" sz="1400" dirty="0"/>
              <a:t>Quantitative Precipitation Forecasts </a:t>
            </a:r>
            <a:endParaRPr lang="en-US" sz="1400" dirty="0" smtClean="0"/>
          </a:p>
          <a:p>
            <a:pPr lvl="1"/>
            <a:r>
              <a:rPr lang="en-US" sz="1400" dirty="0"/>
              <a:t>NOAA Fisheries and Marine Mammal information </a:t>
            </a:r>
            <a:endParaRPr lang="en-US" sz="1400" dirty="0" smtClean="0"/>
          </a:p>
        </p:txBody>
      </p:sp>
      <p:sp>
        <p:nvSpPr>
          <p:cNvPr id="153"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a:t>
            </a:fld>
            <a:endParaRPr sz="1200" dirty="0">
              <a:solidFill>
                <a:srgbClr val="888888"/>
              </a:solidFill>
              <a:latin typeface="Calibri"/>
              <a:ea typeface="Calibri"/>
              <a:cs typeface="Calibri"/>
              <a:sym typeface="Calibri"/>
            </a:endParaRPr>
          </a:p>
        </p:txBody>
      </p:sp>
      <p:sp>
        <p:nvSpPr>
          <p:cNvPr id="154" name="Shape 154"/>
          <p:cNvSpPr txBox="1">
            <a:spLocks noGrp="1"/>
          </p:cNvSpPr>
          <p:nvPr>
            <p:ph type="title"/>
          </p:nvPr>
        </p:nvSpPr>
        <p:spPr>
          <a:xfrm>
            <a:off x="220653" y="225296"/>
            <a:ext cx="8764714" cy="6123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54698"/>
              </a:buClr>
              <a:buSzPts val="3600"/>
              <a:buFont typeface="Calibri"/>
              <a:buNone/>
            </a:pPr>
            <a:r>
              <a:rPr lang="en-US" sz="3200" b="0" i="0" u="none" strike="noStrike" cap="none" dirty="0">
                <a:solidFill>
                  <a:srgbClr val="054698"/>
                </a:solidFill>
                <a:latin typeface="Calibri"/>
                <a:ea typeface="Calibri"/>
                <a:cs typeface="Calibri"/>
                <a:sym typeface="Calibri"/>
              </a:rPr>
              <a:t>Usage of NOAA Navigation </a:t>
            </a:r>
            <a:r>
              <a:rPr lang="en-US" sz="3200" b="0" i="0" u="none" strike="noStrike" cap="none" dirty="0" smtClean="0">
                <a:solidFill>
                  <a:srgbClr val="054698"/>
                </a:solidFill>
                <a:latin typeface="Calibri"/>
                <a:ea typeface="Calibri"/>
                <a:cs typeface="Calibri"/>
                <a:sym typeface="Calibri"/>
              </a:rPr>
              <a:t>Services, products </a:t>
            </a:r>
            <a:r>
              <a:rPr lang="en-US" sz="3200" b="0" i="0" u="none" strike="noStrike" cap="none" dirty="0">
                <a:solidFill>
                  <a:srgbClr val="054698"/>
                </a:solidFill>
                <a:latin typeface="Calibri"/>
                <a:ea typeface="Calibri"/>
                <a:cs typeface="Calibri"/>
                <a:sym typeface="Calibri"/>
              </a:rPr>
              <a:t>&amp; </a:t>
            </a:r>
            <a:r>
              <a:rPr lang="en-US" sz="3200" dirty="0"/>
              <a:t>s</a:t>
            </a:r>
            <a:r>
              <a:rPr lang="en-US" sz="3200" b="0" i="0" u="none" strike="noStrike" cap="none" dirty="0" smtClean="0">
                <a:solidFill>
                  <a:srgbClr val="054698"/>
                </a:solidFill>
                <a:latin typeface="Calibri"/>
                <a:ea typeface="Calibri"/>
                <a:cs typeface="Calibri"/>
                <a:sym typeface="Calibri"/>
              </a:rPr>
              <a:t>ervic</a:t>
            </a:r>
            <a:r>
              <a:rPr lang="en-US" sz="3200" dirty="0" smtClean="0"/>
              <a:t>es</a:t>
            </a:r>
            <a:endParaRPr sz="3200" b="0" i="0" u="none" strike="noStrike" cap="none" dirty="0">
              <a:solidFill>
                <a:srgbClr val="05469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652" y="154176"/>
            <a:ext cx="8598606" cy="612349"/>
          </a:xfrm>
        </p:spPr>
        <p:txBody>
          <a:bodyPr/>
          <a:lstStyle/>
          <a:p>
            <a:r>
              <a:rPr lang="en-US" sz="2800" dirty="0"/>
              <a:t>ADCIRC Model Domain from Sabine to Galveston PED Project 2018-2019</a:t>
            </a:r>
            <a:endParaRPr lang="en-US" sz="2800" dirty="0"/>
          </a:p>
        </p:txBody>
      </p:sp>
      <p:sp>
        <p:nvSpPr>
          <p:cNvPr id="4" name="Title 3"/>
          <p:cNvSpPr txBox="1">
            <a:spLocks/>
          </p:cNvSpPr>
          <p:nvPr/>
        </p:nvSpPr>
        <p:spPr>
          <a:xfrm>
            <a:off x="576605" y="920456"/>
            <a:ext cx="7886700" cy="812006"/>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54698"/>
              </a:buClr>
              <a:buSzPts val="3600"/>
              <a:buFont typeface="Calibri"/>
              <a:buNone/>
              <a:defRPr sz="3600" b="0" i="0" u="none" strike="noStrike" cap="none">
                <a:solidFill>
                  <a:srgbClr val="05469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771" r="21428"/>
          <a:stretch/>
        </p:blipFill>
        <p:spPr>
          <a:xfrm>
            <a:off x="4482193" y="1664436"/>
            <a:ext cx="4582841" cy="3873473"/>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983" r="12122"/>
          <a:stretch/>
        </p:blipFill>
        <p:spPr>
          <a:xfrm>
            <a:off x="375558" y="1763486"/>
            <a:ext cx="3827105" cy="2697815"/>
          </a:xfrm>
          <a:prstGeom prst="rect">
            <a:avLst/>
          </a:prstGeom>
        </p:spPr>
      </p:pic>
      <p:sp>
        <p:nvSpPr>
          <p:cNvPr id="7" name="Oval 6"/>
          <p:cNvSpPr/>
          <p:nvPr/>
        </p:nvSpPr>
        <p:spPr>
          <a:xfrm>
            <a:off x="5522028" y="3180693"/>
            <a:ext cx="204107" cy="187778"/>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 name="Straight Arrow Connector 7"/>
          <p:cNvCxnSpPr>
            <a:stCxn id="7" idx="2"/>
          </p:cNvCxnSpPr>
          <p:nvPr/>
        </p:nvCxnSpPr>
        <p:spPr>
          <a:xfrm flipH="1" flipV="1">
            <a:off x="3986899" y="3180692"/>
            <a:ext cx="1535129" cy="938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4526" y="3017220"/>
            <a:ext cx="1811740" cy="253916"/>
          </a:xfrm>
          <a:prstGeom prst="rect">
            <a:avLst/>
          </a:prstGeom>
          <a:noFill/>
        </p:spPr>
        <p:txBody>
          <a:bodyPr wrap="square" rtlCol="0">
            <a:spAutoFit/>
          </a:bodyPr>
          <a:lstStyle/>
          <a:p>
            <a:r>
              <a:rPr lang="en-US" sz="1050" dirty="0"/>
              <a:t>Port Arthur, TX</a:t>
            </a:r>
          </a:p>
        </p:txBody>
      </p:sp>
      <p:sp>
        <p:nvSpPr>
          <p:cNvPr id="10" name="TextBox 9"/>
          <p:cNvSpPr txBox="1"/>
          <p:nvPr/>
        </p:nvSpPr>
        <p:spPr>
          <a:xfrm>
            <a:off x="-20594" y="4764209"/>
            <a:ext cx="4502786" cy="1061829"/>
          </a:xfrm>
          <a:prstGeom prst="rect">
            <a:avLst/>
          </a:prstGeom>
          <a:solidFill>
            <a:schemeClr val="bg1"/>
          </a:solidFill>
        </p:spPr>
        <p:txBody>
          <a:bodyPr wrap="square" rtlCol="0">
            <a:spAutoFit/>
          </a:bodyPr>
          <a:lstStyle/>
          <a:p>
            <a:r>
              <a:rPr lang="en-US" sz="1050" dirty="0"/>
              <a:t>Data from NOAA’s Tides and Currents was used to calibrate the ADCIRC model to tidal gauges operated by NOAA.  In addition, NOAA’s VDATUM tool was used to convert vertical datum locations between NAVD88 and MSL (Mean Sea Level).  Data from NOAA’s long term gauges was used to find the seasonal variability of water levels due to thermal expansion and other baroclinic effects not included in the model.</a:t>
            </a:r>
          </a:p>
        </p:txBody>
      </p:sp>
      <p:sp>
        <p:nvSpPr>
          <p:cNvPr id="11" name="TextBox 10"/>
          <p:cNvSpPr txBox="1"/>
          <p:nvPr/>
        </p:nvSpPr>
        <p:spPr>
          <a:xfrm>
            <a:off x="4873388" y="5618289"/>
            <a:ext cx="4039246" cy="415498"/>
          </a:xfrm>
          <a:prstGeom prst="rect">
            <a:avLst/>
          </a:prstGeom>
          <a:noFill/>
        </p:spPr>
        <p:txBody>
          <a:bodyPr wrap="square" rtlCol="0">
            <a:spAutoFit/>
          </a:bodyPr>
          <a:lstStyle/>
          <a:p>
            <a:r>
              <a:rPr lang="en-US" sz="1050" dirty="0"/>
              <a:t>S2G PED is one of the largest cost projects in the USACE right now, with an anticipated cost of over $4 billion.</a:t>
            </a:r>
          </a:p>
        </p:txBody>
      </p:sp>
      <p:sp>
        <p:nvSpPr>
          <p:cNvPr id="12" name="TextBox 11"/>
          <p:cNvSpPr txBox="1"/>
          <p:nvPr/>
        </p:nvSpPr>
        <p:spPr>
          <a:xfrm>
            <a:off x="5568043" y="1665880"/>
            <a:ext cx="1597032" cy="415498"/>
          </a:xfrm>
          <a:prstGeom prst="rect">
            <a:avLst/>
          </a:prstGeom>
          <a:noFill/>
        </p:spPr>
        <p:txBody>
          <a:bodyPr wrap="square" rtlCol="0">
            <a:spAutoFit/>
          </a:bodyPr>
          <a:lstStyle/>
          <a:p>
            <a:r>
              <a:rPr lang="en-US" sz="1050" dirty="0">
                <a:solidFill>
                  <a:schemeClr val="bg1"/>
                </a:solidFill>
              </a:rPr>
              <a:t>Color contours are of the model’s  topo/bathy</a:t>
            </a:r>
          </a:p>
        </p:txBody>
      </p:sp>
      <p:sp>
        <p:nvSpPr>
          <p:cNvPr id="13"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dirty="0"/>
              <a:t>3</a:t>
            </a:r>
            <a:endParaRPr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41769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653" y="139456"/>
            <a:ext cx="8598606" cy="612349"/>
          </a:xfrm>
        </p:spPr>
        <p:txBody>
          <a:bodyPr/>
          <a:lstStyle/>
          <a:p>
            <a:r>
              <a:rPr lang="en-US" sz="3200" dirty="0" smtClean="0"/>
              <a:t>Coastal Hazard System</a:t>
            </a:r>
            <a:endParaRPr lang="en-US" sz="3200" dirty="0"/>
          </a:p>
        </p:txBody>
      </p:sp>
      <p:grpSp>
        <p:nvGrpSpPr>
          <p:cNvPr id="17" name="Group 9"/>
          <p:cNvGrpSpPr>
            <a:grpSpLocks/>
          </p:cNvGrpSpPr>
          <p:nvPr/>
        </p:nvGrpSpPr>
        <p:grpSpPr bwMode="auto">
          <a:xfrm>
            <a:off x="220653" y="1148549"/>
            <a:ext cx="4826132" cy="3054174"/>
            <a:chOff x="143390" y="1193344"/>
            <a:chExt cx="5103424" cy="3016345"/>
          </a:xfrm>
        </p:grpSpPr>
        <p:pic>
          <p:nvPicPr>
            <p:cNvPr id="18" name="Picture 17"/>
            <p:cNvPicPr>
              <a:picLocks noChangeAspect="1" noChangeArrowheads="1"/>
            </p:cNvPicPr>
            <p:nvPr/>
          </p:nvPicPr>
          <p:blipFill>
            <a:blip r:embed="rId3" cstate="print"/>
            <a:srcRect/>
            <a:stretch>
              <a:fillRect/>
            </a:stretch>
          </p:blipFill>
          <p:spPr bwMode="auto">
            <a:xfrm>
              <a:off x="143390" y="1193344"/>
              <a:ext cx="5103424" cy="3016345"/>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preferRelativeResize="0">
              <a:picLocks noChangeAspect="1" noChangeArrowheads="1"/>
            </p:cNvPicPr>
            <p:nvPr/>
          </p:nvPicPr>
          <p:blipFill rotWithShape="1">
            <a:blip r:embed="rId4" cstate="print"/>
            <a:srcRect/>
            <a:stretch/>
          </p:blipFill>
          <p:spPr bwMode="auto">
            <a:xfrm>
              <a:off x="145713" y="1193344"/>
              <a:ext cx="5101101" cy="44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1" name="Rectangle 20"/>
          <p:cNvSpPr/>
          <p:nvPr/>
        </p:nvSpPr>
        <p:spPr>
          <a:xfrm>
            <a:off x="231361" y="4486268"/>
            <a:ext cx="4288595" cy="1815882"/>
          </a:xfrm>
          <a:prstGeom prst="rect">
            <a:avLst/>
          </a:prstGeom>
        </p:spPr>
        <p:txBody>
          <a:bodyPr wrap="square">
            <a:spAutoFit/>
          </a:bodyPr>
          <a:lstStyle/>
          <a:p>
            <a:r>
              <a:rPr lang="en-US" dirty="0" smtClean="0"/>
              <a:t>This data is used for risk analysis and operational tools such as the Coastal Hazards System, a web service providing measured </a:t>
            </a:r>
            <a:r>
              <a:rPr lang="en-US" dirty="0"/>
              <a:t>and high-fidelity modeled coastal storm </a:t>
            </a:r>
            <a:r>
              <a:rPr lang="en-US" dirty="0" smtClean="0"/>
              <a:t>data and resulting w</a:t>
            </a:r>
            <a:r>
              <a:rPr lang="en-US" dirty="0" smtClean="0">
                <a:cs typeface="ＭＳ Ｐゴシック" charset="0"/>
              </a:rPr>
              <a:t>ave</a:t>
            </a:r>
            <a:r>
              <a:rPr lang="en-US" dirty="0">
                <a:cs typeface="ＭＳ Ｐゴシック" charset="0"/>
              </a:rPr>
              <a:t>, wind, water level, meteorological data, </a:t>
            </a:r>
            <a:r>
              <a:rPr lang="en-US" dirty="0" smtClean="0">
                <a:cs typeface="ＭＳ Ｐゴシック" charset="0"/>
              </a:rPr>
              <a:t>and ice responses.</a:t>
            </a:r>
            <a:endParaRPr lang="en-US" dirty="0">
              <a:cs typeface="ＭＳ Ｐゴシック" charset="0"/>
            </a:endParaRPr>
          </a:p>
          <a:p>
            <a:endParaRPr lang="en-US" dirty="0"/>
          </a:p>
          <a:p>
            <a:endParaRPr lang="en-US" dirty="0"/>
          </a:p>
        </p:txBody>
      </p:sp>
      <p:pic>
        <p:nvPicPr>
          <p:cNvPr id="22" name="Picture 9"/>
          <p:cNvPicPr preferRelativeResize="0">
            <a:picLocks noChangeAspect="1" noChangeArrowheads="1"/>
          </p:cNvPicPr>
          <p:nvPr/>
        </p:nvPicPr>
        <p:blipFill>
          <a:blip r:embed="rId5" cstate="print"/>
          <a:srcRect/>
          <a:stretch>
            <a:fillRect/>
          </a:stretch>
        </p:blipFill>
        <p:spPr bwMode="auto">
          <a:xfrm>
            <a:off x="4484077" y="3247976"/>
            <a:ext cx="4469156" cy="270298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dirty="0"/>
              <a:t>4</a:t>
            </a:r>
            <a:endParaRPr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7822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7687" y="137955"/>
            <a:ext cx="8598606" cy="612349"/>
          </a:xfrm>
        </p:spPr>
        <p:txBody>
          <a:bodyPr/>
          <a:lstStyle/>
          <a:p>
            <a:r>
              <a:rPr lang="en-US" sz="2800" dirty="0" smtClean="0"/>
              <a:t>Navigation </a:t>
            </a:r>
            <a:r>
              <a:rPr lang="en-US" sz="2800" dirty="0"/>
              <a:t>Services </a:t>
            </a:r>
            <a:r>
              <a:rPr lang="en-US" sz="2800" dirty="0" smtClean="0"/>
              <a:t>data to inform dredging and minimize maritime incidents</a:t>
            </a:r>
            <a:endParaRPr lang="en-US" sz="2800" dirty="0"/>
          </a:p>
        </p:txBody>
      </p:sp>
      <p:pic>
        <p:nvPicPr>
          <p:cNvPr id="5" name="Picture 4"/>
          <p:cNvPicPr>
            <a:picLocks noChangeAspect="1"/>
          </p:cNvPicPr>
          <p:nvPr/>
        </p:nvPicPr>
        <p:blipFill>
          <a:blip r:embed="rId3"/>
          <a:stretch>
            <a:fillRect/>
          </a:stretch>
        </p:blipFill>
        <p:spPr>
          <a:xfrm>
            <a:off x="101258" y="931497"/>
            <a:ext cx="3734306" cy="2240584"/>
          </a:xfrm>
          <a:prstGeom prst="rect">
            <a:avLst/>
          </a:prstGeom>
        </p:spPr>
      </p:pic>
      <p:sp>
        <p:nvSpPr>
          <p:cNvPr id="6" name="Rectangle 5"/>
          <p:cNvSpPr/>
          <p:nvPr/>
        </p:nvSpPr>
        <p:spPr>
          <a:xfrm>
            <a:off x="-169662" y="3172081"/>
            <a:ext cx="5148061" cy="646331"/>
          </a:xfrm>
          <a:prstGeom prst="rect">
            <a:avLst/>
          </a:prstGeom>
        </p:spPr>
        <p:txBody>
          <a:bodyPr wrap="square">
            <a:spAutoFit/>
          </a:bodyPr>
          <a:lstStyle/>
          <a:p>
            <a:pPr marL="457200" lvl="0" indent="-228600">
              <a:buSzPts val="1400"/>
              <a:defRPr/>
            </a:pPr>
            <a:r>
              <a:rPr lang="en-US" sz="1200" dirty="0">
                <a:latin typeface="Calibri" panose="020F0502020204030204" pitchFamily="34" charset="0"/>
                <a:cs typeface="Calibri" panose="020F0502020204030204" pitchFamily="34" charset="0"/>
              </a:rPr>
              <a:t>Using tidal stage information and historical </a:t>
            </a:r>
            <a:r>
              <a:rPr lang="en-US" sz="1200" dirty="0" smtClean="0">
                <a:latin typeface="Calibri" panose="020F0502020204030204" pitchFamily="34" charset="0"/>
                <a:cs typeface="Calibri" panose="020F0502020204030204" pitchFamily="34" charset="0"/>
              </a:rPr>
              <a:t>vessel</a:t>
            </a:r>
          </a:p>
          <a:p>
            <a:pPr marL="457200" lvl="0" indent="-228600">
              <a:buSzPts val="1400"/>
              <a:defRPr/>
            </a:pPr>
            <a:r>
              <a:rPr lang="en-US" sz="1200" dirty="0" smtClean="0">
                <a:latin typeface="Calibri" panose="020F0502020204030204" pitchFamily="34" charset="0"/>
                <a:cs typeface="Calibri" panose="020F0502020204030204" pitchFamily="34" charset="0"/>
              </a:rPr>
              <a:t>position </a:t>
            </a:r>
            <a:r>
              <a:rPr lang="en-US" sz="1200" dirty="0">
                <a:latin typeface="Calibri" panose="020F0502020204030204" pitchFamily="34" charset="0"/>
                <a:cs typeface="Calibri" panose="020F0502020204030204" pitchFamily="34" charset="0"/>
              </a:rPr>
              <a:t>information allows researchers to identify how </a:t>
            </a:r>
            <a:endParaRPr lang="en-US" sz="1200" dirty="0" smtClean="0">
              <a:latin typeface="Calibri" panose="020F0502020204030204" pitchFamily="34" charset="0"/>
              <a:cs typeface="Calibri" panose="020F0502020204030204" pitchFamily="34" charset="0"/>
            </a:endParaRPr>
          </a:p>
          <a:p>
            <a:pPr marL="457200" lvl="0" indent="-228600">
              <a:buSzPts val="1400"/>
              <a:defRPr/>
            </a:pPr>
            <a:r>
              <a:rPr lang="en-US" sz="1200" dirty="0" smtClean="0">
                <a:latin typeface="Calibri" panose="020F0502020204030204" pitchFamily="34" charset="0"/>
                <a:cs typeface="Calibri" panose="020F0502020204030204" pitchFamily="34" charset="0"/>
              </a:rPr>
              <a:t>tidal </a:t>
            </a:r>
            <a:r>
              <a:rPr lang="en-US" sz="1200" dirty="0">
                <a:latin typeface="Calibri" panose="020F0502020204030204" pitchFamily="34" charset="0"/>
                <a:cs typeface="Calibri" panose="020F0502020204030204" pitchFamily="34" charset="0"/>
              </a:rPr>
              <a:t>stage influences vessel movements.</a:t>
            </a:r>
          </a:p>
        </p:txBody>
      </p:sp>
      <p:pic>
        <p:nvPicPr>
          <p:cNvPr id="7" name="Picture 6" descr="RosePoint ASMs 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7144" y="1564421"/>
            <a:ext cx="4019149" cy="3215319"/>
          </a:xfrm>
          <a:prstGeom prst="rect">
            <a:avLst/>
          </a:prstGeom>
        </p:spPr>
      </p:pic>
      <p:sp>
        <p:nvSpPr>
          <p:cNvPr id="8" name="Title 1"/>
          <p:cNvSpPr txBox="1">
            <a:spLocks/>
          </p:cNvSpPr>
          <p:nvPr/>
        </p:nvSpPr>
        <p:spPr bwMode="auto">
          <a:xfrm>
            <a:off x="6776718" y="3172080"/>
            <a:ext cx="1679407" cy="1170781"/>
          </a:xfrm>
          <a:prstGeom prst="rect">
            <a:avLst/>
          </a:prstGeom>
          <a:solidFill>
            <a:schemeClr val="accent5"/>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Arial"/>
                <a:ea typeface="ＭＳ Ｐゴシック" charset="-128"/>
              </a:rPr>
              <a:t>LOMA:</a:t>
            </a:r>
            <a:r>
              <a:rPr kumimoji="0" lang="en-US" sz="1200" b="0" i="0" u="none" strike="noStrike" kern="0" cap="none" spc="0" normalizeH="0" noProof="0" dirty="0" smtClean="0">
                <a:ln>
                  <a:noFill/>
                </a:ln>
                <a:solidFill>
                  <a:srgbClr val="000000"/>
                </a:solidFill>
                <a:effectLst/>
                <a:uLnTx/>
                <a:uFillTx/>
                <a:latin typeface="Arial"/>
                <a:ea typeface="ＭＳ Ｐゴシック" charset="-128"/>
              </a:rPr>
              <a:t> </a:t>
            </a:r>
            <a:r>
              <a:rPr kumimoji="0" lang="en-US" sz="1200" b="0" i="0" u="none" strike="noStrike" kern="0" cap="none" spc="0" normalizeH="0" baseline="0" noProof="0" dirty="0" smtClean="0">
                <a:ln>
                  <a:noFill/>
                </a:ln>
                <a:solidFill>
                  <a:srgbClr val="000000"/>
                </a:solidFill>
                <a:effectLst/>
                <a:uLnTx/>
                <a:uFillTx/>
                <a:latin typeface="Arial"/>
                <a:ea typeface="ＭＳ Ｐゴシック" charset="-128"/>
              </a:rPr>
              <a:t>Water Level observations transmitted via AIS:</a:t>
            </a:r>
            <a:r>
              <a:rPr kumimoji="0" lang="en-US" sz="1200" b="0" i="0" u="none" strike="noStrike" kern="0" cap="none" spc="0" normalizeH="0" noProof="0" dirty="0" smtClean="0">
                <a:ln>
                  <a:noFill/>
                </a:ln>
                <a:solidFill>
                  <a:srgbClr val="000000"/>
                </a:solidFill>
                <a:effectLst/>
                <a:uLnTx/>
                <a:uFillTx/>
                <a:latin typeface="Arial"/>
                <a:ea typeface="ＭＳ Ｐゴシック" charset="-128"/>
              </a:rPr>
              <a:t> </a:t>
            </a:r>
            <a:r>
              <a:rPr kumimoji="0" lang="en-US" sz="1200" b="0" i="0" u="none" strike="noStrike" kern="0" cap="none" spc="0" normalizeH="0" baseline="0" noProof="0" dirty="0" smtClean="0">
                <a:ln>
                  <a:noFill/>
                </a:ln>
                <a:solidFill>
                  <a:srgbClr val="000000"/>
                </a:solidFill>
                <a:effectLst/>
                <a:uLnTx/>
                <a:uFillTx/>
                <a:latin typeface="Arial"/>
                <a:ea typeface="ＭＳ Ｐゴシック" charset="-128"/>
              </a:rPr>
              <a:t>Data source NOAA NWS</a:t>
            </a:r>
            <a:endParaRPr kumimoji="0" lang="en-US" sz="1200" b="0" i="0" u="none" strike="noStrike" kern="0" cap="none" spc="0" normalizeH="0" baseline="0" noProof="0" dirty="0">
              <a:ln>
                <a:noFill/>
              </a:ln>
              <a:solidFill>
                <a:srgbClr val="000000"/>
              </a:solidFill>
              <a:effectLst/>
              <a:uLnTx/>
              <a:uFillTx/>
              <a:latin typeface="Arial"/>
              <a:ea typeface="ＭＳ Ｐゴシック" charset="-128"/>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58" y="3910745"/>
            <a:ext cx="3901781" cy="2139261"/>
          </a:xfrm>
          <a:prstGeom prst="rect">
            <a:avLst/>
          </a:prstGeom>
        </p:spPr>
      </p:pic>
      <p:sp>
        <p:nvSpPr>
          <p:cNvPr id="10" name="Rectangle 9"/>
          <p:cNvSpPr/>
          <p:nvPr/>
        </p:nvSpPr>
        <p:spPr>
          <a:xfrm>
            <a:off x="4115833" y="5211856"/>
            <a:ext cx="3500588" cy="738664"/>
          </a:xfrm>
          <a:prstGeom prst="rect">
            <a:avLst/>
          </a:prstGeom>
        </p:spPr>
        <p:txBody>
          <a:bodyPr wrap="square">
            <a:spAutoFit/>
          </a:bodyPr>
          <a:lstStyle/>
          <a:p>
            <a:r>
              <a:rPr lang="en-US" dirty="0">
                <a:solidFill>
                  <a:schemeClr val="dk1"/>
                </a:solidFill>
                <a:latin typeface="Calibri"/>
                <a:ea typeface="Calibri"/>
                <a:cs typeface="Calibri"/>
                <a:sym typeface="Calibri"/>
              </a:rPr>
              <a:t>NOAA's National Ocean Service (NOS) has used CPT to evaluate the benefits of its PORTS installations around the country.</a:t>
            </a:r>
          </a:p>
        </p:txBody>
      </p:sp>
      <p:sp>
        <p:nvSpPr>
          <p:cNvPr id="11"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dirty="0"/>
              <a:t>5</a:t>
            </a:r>
            <a:endParaRPr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59534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Dredging Portfolio Optimization</a:t>
            </a:r>
          </a:p>
        </p:txBody>
      </p:sp>
      <p:sp>
        <p:nvSpPr>
          <p:cNvPr id="4" name="Rectangle 3"/>
          <p:cNvSpPr txBox="1">
            <a:spLocks noChangeArrowheads="1"/>
          </p:cNvSpPr>
          <p:nvPr/>
        </p:nvSpPr>
        <p:spPr bwMode="auto">
          <a:xfrm>
            <a:off x="220653" y="1299176"/>
            <a:ext cx="4729097" cy="57215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12713" lvl="0" indent="-112713" eaLnBrk="0" hangingPunct="0">
              <a:spcBef>
                <a:spcPct val="15000"/>
              </a:spcBef>
              <a:buFont typeface="Arial" panose="020B0604020202020204" pitchFamily="34" charset="0"/>
              <a:buChar char="•"/>
              <a:defRPr/>
            </a:pPr>
            <a:r>
              <a:rPr lang="en-US" sz="2000" kern="0" baseline="0" dirty="0" smtClean="0">
                <a:solidFill>
                  <a:schemeClr val="tx1">
                    <a:lumMod val="75000"/>
                    <a:lumOff val="25000"/>
                  </a:schemeClr>
                </a:solidFill>
                <a:latin typeface="Arial" pitchFamily="34" charset="0"/>
                <a:cs typeface="Arial" pitchFamily="34" charset="0"/>
              </a:rPr>
              <a:t>The </a:t>
            </a:r>
            <a:r>
              <a:rPr lang="en-US" sz="2000" kern="0" baseline="0" dirty="0" smtClean="0">
                <a:solidFill>
                  <a:schemeClr val="tx1">
                    <a:lumMod val="75000"/>
                    <a:lumOff val="25000"/>
                  </a:schemeClr>
                </a:solidFill>
                <a:latin typeface="Arial" pitchFamily="34" charset="0"/>
                <a:cs typeface="Arial" pitchFamily="34" charset="0"/>
              </a:rPr>
              <a:t>selection of Navigation</a:t>
            </a:r>
            <a:r>
              <a:rPr lang="en-US" sz="2000" kern="0" dirty="0" smtClean="0">
                <a:solidFill>
                  <a:schemeClr val="tx1">
                    <a:lumMod val="75000"/>
                    <a:lumOff val="25000"/>
                  </a:schemeClr>
                </a:solidFill>
                <a:latin typeface="Arial" pitchFamily="34" charset="0"/>
                <a:cs typeface="Arial" pitchFamily="34" charset="0"/>
              </a:rPr>
              <a:t> projects for year-to-year maintenance dredging as well as the scheduling of that work can be optimized to lower costs and increase overall dredging program efficiency.</a:t>
            </a:r>
            <a:endParaRPr lang="en-US" sz="2000" kern="0" baseline="0" dirty="0" smtClean="0">
              <a:solidFill>
                <a:schemeClr val="tx1">
                  <a:lumMod val="75000"/>
                  <a:lumOff val="25000"/>
                </a:schemeClr>
              </a:solidFill>
              <a:latin typeface="Arial" pitchFamily="34" charset="0"/>
              <a:cs typeface="Arial" pitchFamily="34" charset="0"/>
            </a:endParaRPr>
          </a:p>
          <a:p>
            <a:pPr marL="119063" indent="-119063" eaLnBrk="0" hangingPunct="0">
              <a:spcBef>
                <a:spcPct val="15000"/>
              </a:spcBef>
              <a:buFont typeface="Arial" panose="020B0604020202020204" pitchFamily="34" charset="0"/>
              <a:buChar char="•"/>
              <a:defRPr/>
            </a:pPr>
            <a:r>
              <a:rPr lang="en-US" sz="2000" kern="0" dirty="0" smtClean="0">
                <a:solidFill>
                  <a:schemeClr val="tx1">
                    <a:lumMod val="75000"/>
                    <a:lumOff val="25000"/>
                  </a:schemeClr>
                </a:solidFill>
                <a:latin typeface="Arial" pitchFamily="34" charset="0"/>
                <a:cs typeface="Arial" pitchFamily="34" charset="0"/>
              </a:rPr>
              <a:t>Optimization models developed by the ERDC Dredging Innovations Group (DIG) combine established operations research (OR) methods with enterprise data sets to reveal more cost-effective dredging strategies</a:t>
            </a:r>
            <a:r>
              <a:rPr lang="en-US" sz="2000" kern="0" dirty="0" smtClean="0">
                <a:solidFill>
                  <a:schemeClr val="tx1">
                    <a:lumMod val="75000"/>
                    <a:lumOff val="25000"/>
                  </a:schemeClr>
                </a:solidFill>
                <a:latin typeface="Arial" pitchFamily="34" charset="0"/>
                <a:cs typeface="Arial" pitchFamily="34" charset="0"/>
              </a:rPr>
              <a:t>.</a:t>
            </a:r>
          </a:p>
          <a:p>
            <a:pPr marL="119063" indent="-119063" eaLnBrk="0" hangingPunct="0">
              <a:spcBef>
                <a:spcPct val="15000"/>
              </a:spcBef>
              <a:buFont typeface="Arial" panose="020B0604020202020204" pitchFamily="34" charset="0"/>
              <a:buChar char="•"/>
              <a:defRPr/>
            </a:pPr>
            <a:r>
              <a:rPr lang="en-US" sz="2000" dirty="0" smtClean="0">
                <a:solidFill>
                  <a:schemeClr val="tx1">
                    <a:lumMod val="75000"/>
                    <a:lumOff val="25000"/>
                  </a:schemeClr>
                </a:solidFill>
                <a:latin typeface="Arial" pitchFamily="34" charset="0"/>
                <a:cs typeface="Arial" pitchFamily="34" charset="0"/>
              </a:rPr>
              <a:t>Information on environmental windows assists with efficient scheduling</a:t>
            </a:r>
            <a:endParaRPr lang="en-US" sz="2000" kern="0" dirty="0" smtClean="0">
              <a:solidFill>
                <a:schemeClr val="tx1">
                  <a:lumMod val="75000"/>
                  <a:lumOff val="25000"/>
                </a:schemeClr>
              </a:solidFill>
              <a:latin typeface="Arial" pitchFamily="34" charset="0"/>
              <a:cs typeface="Arial" pitchFamily="34" charset="0"/>
            </a:endParaRPr>
          </a:p>
          <a:p>
            <a:pPr marR="0" lvl="0" algn="l" defTabSz="914400" rtl="0" eaLnBrk="0" fontAlgn="base" latinLnBrk="0" hangingPunct="0">
              <a:lnSpc>
                <a:spcPct val="100000"/>
              </a:lnSpc>
              <a:spcBef>
                <a:spcPct val="15000"/>
              </a:spcBef>
              <a:spcAft>
                <a:spcPct val="0"/>
              </a:spcAft>
              <a:buClrTx/>
              <a:buSzTx/>
              <a:tabLst/>
              <a:defRPr/>
            </a:pPr>
            <a:endParaRPr kumimoji="0" lang="en-US" sz="2000" b="0" i="1" u="none" strike="noStrike" kern="0" spc="0" normalizeH="0" baseline="0" noProof="0" dirty="0" smtClean="0">
              <a:ln>
                <a:noFill/>
              </a:ln>
              <a:solidFill>
                <a:schemeClr val="tx1">
                  <a:lumMod val="75000"/>
                  <a:lumOff val="25000"/>
                </a:schemeClr>
              </a:solidFill>
              <a:effectLst/>
              <a:uLnTx/>
              <a:uFillTx/>
              <a:latin typeface="Arial" pitchFamily="34" charset="0"/>
              <a:cs typeface="Arial" pitchFamily="34" charset="0"/>
            </a:endParaRPr>
          </a:p>
        </p:txBody>
      </p:sp>
      <p:pic>
        <p:nvPicPr>
          <p:cNvPr id="5" name="Picture 4"/>
          <p:cNvPicPr>
            <a:picLocks noChangeAspect="1"/>
          </p:cNvPicPr>
          <p:nvPr/>
        </p:nvPicPr>
        <p:blipFill>
          <a:blip r:embed="rId2"/>
          <a:stretch>
            <a:fillRect/>
          </a:stretch>
        </p:blipFill>
        <p:spPr>
          <a:xfrm>
            <a:off x="5182703" y="1008830"/>
            <a:ext cx="3593976" cy="3766366"/>
          </a:xfrm>
          <a:prstGeom prst="rect">
            <a:avLst/>
          </a:prstGeom>
        </p:spPr>
      </p:pic>
      <p:pic>
        <p:nvPicPr>
          <p:cNvPr id="6" name="Picture 5" descr="http://law.rwu.edu/sites/law/files/rwu/news/images/salmon.jpg"/>
          <p:cNvPicPr>
            <a:picLocks noChangeAspect="1" noChangeArrowheads="1"/>
          </p:cNvPicPr>
          <p:nvPr/>
        </p:nvPicPr>
        <p:blipFill>
          <a:blip r:embed="rId3" cstate="print"/>
          <a:srcRect/>
          <a:stretch>
            <a:fillRect/>
          </a:stretch>
        </p:blipFill>
        <p:spPr bwMode="auto">
          <a:xfrm>
            <a:off x="7452973" y="4946381"/>
            <a:ext cx="1323706" cy="882471"/>
          </a:xfrm>
          <a:prstGeom prst="rect">
            <a:avLst/>
          </a:prstGeom>
          <a:noFill/>
        </p:spPr>
      </p:pic>
      <p:pic>
        <p:nvPicPr>
          <p:cNvPr id="7" name="Picture 6"/>
          <p:cNvPicPr>
            <a:picLocks noChangeAspect="1"/>
          </p:cNvPicPr>
          <p:nvPr/>
        </p:nvPicPr>
        <p:blipFill>
          <a:blip r:embed="rId4"/>
          <a:stretch>
            <a:fillRect/>
          </a:stretch>
        </p:blipFill>
        <p:spPr>
          <a:xfrm>
            <a:off x="5653913" y="4946381"/>
            <a:ext cx="1325778" cy="882471"/>
          </a:xfrm>
          <a:prstGeom prst="rect">
            <a:avLst/>
          </a:prstGeom>
        </p:spPr>
      </p:pic>
      <p:sp>
        <p:nvSpPr>
          <p:cNvPr id="8"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dirty="0"/>
              <a:t>6</a:t>
            </a:r>
            <a:endParaRPr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93885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894542" y="944880"/>
            <a:ext cx="4249458" cy="3711170"/>
          </a:xfrm>
          <a:prstGeom prst="rect">
            <a:avLst/>
          </a:prstGeom>
        </p:spPr>
      </p:pic>
      <p:sp>
        <p:nvSpPr>
          <p:cNvPr id="3" name="Title 2"/>
          <p:cNvSpPr>
            <a:spLocks noGrp="1"/>
          </p:cNvSpPr>
          <p:nvPr>
            <p:ph type="title"/>
          </p:nvPr>
        </p:nvSpPr>
        <p:spPr>
          <a:xfrm>
            <a:off x="159693" y="83056"/>
            <a:ext cx="8598606" cy="612349"/>
          </a:xfrm>
        </p:spPr>
        <p:txBody>
          <a:bodyPr/>
          <a:lstStyle/>
          <a:p>
            <a:r>
              <a:rPr lang="en-US" sz="2800" dirty="0" smtClean="0"/>
              <a:t>Utilizing Bathymetric Data to Monitor </a:t>
            </a:r>
            <a:r>
              <a:rPr lang="en-US" sz="2800" dirty="0" err="1" smtClean="0"/>
              <a:t>Bedform</a:t>
            </a:r>
            <a:r>
              <a:rPr lang="en-US" sz="2800" dirty="0" smtClean="0"/>
              <a:t> Changes</a:t>
            </a:r>
            <a:endParaRPr lang="en-US" sz="2800" dirty="0"/>
          </a:p>
        </p:txBody>
      </p:sp>
      <p:pic>
        <p:nvPicPr>
          <p:cNvPr id="5" name="Picture 4"/>
          <p:cNvPicPr>
            <a:picLocks noChangeAspect="1"/>
          </p:cNvPicPr>
          <p:nvPr/>
        </p:nvPicPr>
        <p:blipFill>
          <a:blip r:embed="rId4"/>
          <a:stretch>
            <a:fillRect/>
          </a:stretch>
        </p:blipFill>
        <p:spPr>
          <a:xfrm>
            <a:off x="-1" y="988290"/>
            <a:ext cx="4733271" cy="3676658"/>
          </a:xfrm>
          <a:prstGeom prst="rect">
            <a:avLst/>
          </a:prstGeom>
        </p:spPr>
      </p:pic>
      <p:sp>
        <p:nvSpPr>
          <p:cNvPr id="6" name="Rectangle 5"/>
          <p:cNvSpPr/>
          <p:nvPr/>
        </p:nvSpPr>
        <p:spPr>
          <a:xfrm>
            <a:off x="72409" y="4957833"/>
            <a:ext cx="9071591" cy="830997"/>
          </a:xfrm>
          <a:prstGeom prst="rect">
            <a:avLst/>
          </a:prstGeom>
        </p:spPr>
        <p:txBody>
          <a:bodyPr wrap="square">
            <a:spAutoFit/>
          </a:bodyPr>
          <a:lstStyle/>
          <a:p>
            <a:r>
              <a:rPr lang="en-US" sz="1600" dirty="0">
                <a:solidFill>
                  <a:schemeClr val="dk1"/>
                </a:solidFill>
                <a:latin typeface="Calibri"/>
                <a:ea typeface="Calibri"/>
                <a:cs typeface="Calibri"/>
                <a:sym typeface="Calibri"/>
              </a:rPr>
              <a:t>Linear profiles of the </a:t>
            </a:r>
            <a:r>
              <a:rPr lang="en-US" sz="1600" dirty="0" err="1" smtClean="0">
                <a:solidFill>
                  <a:schemeClr val="dk1"/>
                </a:solidFill>
                <a:latin typeface="Calibri"/>
                <a:ea typeface="Calibri"/>
                <a:cs typeface="Calibri"/>
                <a:sym typeface="Calibri"/>
              </a:rPr>
              <a:t>bedforms</a:t>
            </a:r>
            <a:r>
              <a:rPr lang="en-US" sz="1600" dirty="0" smtClean="0">
                <a:solidFill>
                  <a:schemeClr val="dk1"/>
                </a:solidFill>
                <a:latin typeface="Calibri"/>
                <a:ea typeface="Calibri"/>
                <a:cs typeface="Calibri"/>
                <a:sym typeface="Calibri"/>
              </a:rPr>
              <a:t> are </a:t>
            </a:r>
            <a:r>
              <a:rPr lang="en-US" sz="1600" dirty="0">
                <a:solidFill>
                  <a:schemeClr val="dk1"/>
                </a:solidFill>
                <a:latin typeface="Calibri"/>
                <a:ea typeface="Calibri"/>
                <a:cs typeface="Calibri"/>
                <a:sym typeface="Calibri"/>
              </a:rPr>
              <a:t>extracted from </a:t>
            </a:r>
            <a:r>
              <a:rPr lang="en-US" sz="1600" dirty="0" smtClean="0">
                <a:solidFill>
                  <a:schemeClr val="dk1"/>
                </a:solidFill>
                <a:latin typeface="Calibri"/>
                <a:ea typeface="Calibri"/>
                <a:cs typeface="Calibri"/>
                <a:sym typeface="Calibri"/>
              </a:rPr>
              <a:t>the bathymetry </a:t>
            </a:r>
            <a:r>
              <a:rPr lang="en-US" sz="1600" dirty="0">
                <a:solidFill>
                  <a:schemeClr val="dk1"/>
                </a:solidFill>
                <a:latin typeface="Calibri"/>
                <a:ea typeface="Calibri"/>
                <a:cs typeface="Calibri"/>
                <a:sym typeface="Calibri"/>
              </a:rPr>
              <a:t>and analyzed for roughness and dune population </a:t>
            </a:r>
            <a:r>
              <a:rPr lang="en-US" sz="1600" dirty="0" smtClean="0">
                <a:solidFill>
                  <a:schemeClr val="dk1"/>
                </a:solidFill>
                <a:latin typeface="Calibri"/>
                <a:ea typeface="Calibri"/>
                <a:cs typeface="Calibri"/>
                <a:sym typeface="Calibri"/>
              </a:rPr>
              <a:t>statistics. </a:t>
            </a:r>
            <a:r>
              <a:rPr lang="en-US" sz="1600" dirty="0">
                <a:solidFill>
                  <a:schemeClr val="dk1"/>
                </a:solidFill>
                <a:latin typeface="Calibri"/>
                <a:ea typeface="Calibri"/>
                <a:cs typeface="Calibri"/>
                <a:sym typeface="Calibri"/>
              </a:rPr>
              <a:t>These statistics are compared with the flow conditions under which </a:t>
            </a:r>
            <a:r>
              <a:rPr lang="en-US" sz="1600" dirty="0" smtClean="0">
                <a:solidFill>
                  <a:schemeClr val="dk1"/>
                </a:solidFill>
                <a:latin typeface="Calibri"/>
                <a:ea typeface="Calibri"/>
                <a:cs typeface="Calibri"/>
                <a:sym typeface="Calibri"/>
              </a:rPr>
              <a:t>the </a:t>
            </a:r>
            <a:r>
              <a:rPr lang="en-US" sz="1600" dirty="0" err="1" smtClean="0">
                <a:solidFill>
                  <a:schemeClr val="dk1"/>
                </a:solidFill>
                <a:latin typeface="Calibri"/>
                <a:ea typeface="Calibri"/>
                <a:cs typeface="Calibri"/>
                <a:sym typeface="Calibri"/>
              </a:rPr>
              <a:t>bedforms</a:t>
            </a:r>
            <a:r>
              <a:rPr lang="en-US" sz="1600" dirty="0" smtClean="0">
                <a:solidFill>
                  <a:schemeClr val="dk1"/>
                </a:solidFill>
                <a:latin typeface="Calibri"/>
                <a:ea typeface="Calibri"/>
                <a:cs typeface="Calibri"/>
                <a:sym typeface="Calibri"/>
              </a:rPr>
              <a:t> </a:t>
            </a:r>
            <a:r>
              <a:rPr lang="en-US" sz="1600" dirty="0">
                <a:solidFill>
                  <a:schemeClr val="dk1"/>
                </a:solidFill>
                <a:latin typeface="Calibri"/>
                <a:ea typeface="Calibri"/>
                <a:cs typeface="Calibri"/>
                <a:sym typeface="Calibri"/>
              </a:rPr>
              <a:t>were observed. </a:t>
            </a:r>
          </a:p>
        </p:txBody>
      </p:sp>
      <p:sp>
        <p:nvSpPr>
          <p:cNvPr id="7"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dirty="0"/>
              <a:t>7</a:t>
            </a:r>
            <a:endParaRPr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258572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JOINT AIRBORNE LIDAR BATHYMETRY TECHNICAL CENTER OF EXTERTISE</a:t>
            </a:r>
            <a:endParaRPr lang="en-US" sz="2800" dirty="0"/>
          </a:p>
        </p:txBody>
      </p:sp>
      <p:sp>
        <p:nvSpPr>
          <p:cNvPr id="4" name="Rectangle 3"/>
          <p:cNvSpPr/>
          <p:nvPr/>
        </p:nvSpPr>
        <p:spPr>
          <a:xfrm>
            <a:off x="432095" y="3474719"/>
            <a:ext cx="8575040" cy="2728952"/>
          </a:xfrm>
          <a:prstGeom prst="rect">
            <a:avLst/>
          </a:prstGeom>
        </p:spPr>
        <p:txBody>
          <a:bodyPr wrap="square">
            <a:spAutoFit/>
          </a:bodyPr>
          <a:lstStyle/>
          <a:p>
            <a:pPr marL="214313" indent="-214313">
              <a:spcBef>
                <a:spcPts val="169"/>
              </a:spcBef>
              <a:buClr>
                <a:srgbClr val="FF0000"/>
              </a:buClr>
              <a:buFont typeface="Arial" panose="020B0604020202020204" pitchFamily="34" charset="0"/>
              <a:buChar char="•"/>
            </a:pPr>
            <a:r>
              <a:rPr lang="en-US" sz="1350" b="1" dirty="0">
                <a:solidFill>
                  <a:schemeClr val="tx1"/>
                </a:solidFill>
                <a:ea typeface="ＭＳ Ｐゴシック" charset="0"/>
                <a:cs typeface="Arial" pitchFamily="34" charset="0"/>
              </a:rPr>
              <a:t>USACE &amp; NOAA collaborations @ JALBTCX</a:t>
            </a:r>
          </a:p>
          <a:p>
            <a:pPr marL="642938" lvl="1" indent="-214313">
              <a:spcBef>
                <a:spcPts val="169"/>
              </a:spcBef>
              <a:buClr>
                <a:srgbClr val="FF0000"/>
              </a:buClr>
              <a:buFont typeface="Arial" pitchFamily="34" charset="0"/>
              <a:buChar char="•"/>
            </a:pPr>
            <a:r>
              <a:rPr lang="en-US" sz="1350" b="1" dirty="0">
                <a:solidFill>
                  <a:schemeClr val="tx1"/>
                </a:solidFill>
                <a:cs typeface="Arial" pitchFamily="34" charset="0"/>
              </a:rPr>
              <a:t>Coordinate data collections, processing, and final product formats</a:t>
            </a:r>
          </a:p>
          <a:p>
            <a:pPr marL="642938" lvl="1" indent="-214313">
              <a:spcBef>
                <a:spcPts val="169"/>
              </a:spcBef>
              <a:buClr>
                <a:srgbClr val="FF0000"/>
              </a:buClr>
              <a:buFont typeface="Arial" pitchFamily="34" charset="0"/>
              <a:buChar char="•"/>
            </a:pPr>
            <a:r>
              <a:rPr lang="en-US" sz="1350" b="1" dirty="0">
                <a:solidFill>
                  <a:schemeClr val="tx1"/>
                </a:solidFill>
                <a:cs typeface="Arial" pitchFamily="34" charset="0"/>
              </a:rPr>
              <a:t>NOAA uses USACE National Coastal Mapping Program data to</a:t>
            </a:r>
          </a:p>
          <a:p>
            <a:pPr marL="859631" lvl="2" indent="-214313">
              <a:spcBef>
                <a:spcPts val="169"/>
              </a:spcBef>
              <a:buClr>
                <a:srgbClr val="FF0000"/>
              </a:buClr>
              <a:buSzPct val="70000"/>
              <a:buFont typeface="Arial" panose="020B0604020202020204" pitchFamily="34" charset="0"/>
              <a:buChar char="►"/>
            </a:pPr>
            <a:r>
              <a:rPr lang="en-US" sz="1125" b="1" dirty="0">
                <a:solidFill>
                  <a:schemeClr val="tx1"/>
                </a:solidFill>
                <a:cs typeface="Arial" pitchFamily="34" charset="0"/>
              </a:rPr>
              <a:t>Update nautical chart bathymetry and shorelines</a:t>
            </a:r>
          </a:p>
          <a:p>
            <a:pPr marL="859631" lvl="2" indent="-214313">
              <a:spcBef>
                <a:spcPts val="169"/>
              </a:spcBef>
              <a:buClr>
                <a:srgbClr val="FF0000"/>
              </a:buClr>
              <a:buSzPct val="70000"/>
              <a:buFont typeface="Arial" panose="020B0604020202020204" pitchFamily="34" charset="0"/>
              <a:buChar char="►"/>
            </a:pPr>
            <a:r>
              <a:rPr lang="en-US" sz="1125" b="1" dirty="0">
                <a:solidFill>
                  <a:schemeClr val="tx1"/>
                </a:solidFill>
                <a:cs typeface="Arial" pitchFamily="34" charset="0"/>
              </a:rPr>
              <a:t>Develop digital elevation models for tsunami and other coastal hazard modeling</a:t>
            </a:r>
          </a:p>
          <a:p>
            <a:pPr marL="642938" lvl="1" indent="-214313">
              <a:spcBef>
                <a:spcPts val="169"/>
              </a:spcBef>
              <a:buClr>
                <a:srgbClr val="FF0000"/>
              </a:buClr>
              <a:buFont typeface="Arial" pitchFamily="34" charset="0"/>
              <a:buChar char="•"/>
            </a:pPr>
            <a:r>
              <a:rPr lang="en-US" sz="1350" b="1" dirty="0">
                <a:solidFill>
                  <a:schemeClr val="tx1"/>
                </a:solidFill>
                <a:cs typeface="Arial" pitchFamily="34" charset="0"/>
              </a:rPr>
              <a:t>Post-Maria USACE data informed survey boat operations</a:t>
            </a:r>
          </a:p>
          <a:p>
            <a:pPr marL="642938" lvl="1" indent="-214313">
              <a:spcBef>
                <a:spcPts val="169"/>
              </a:spcBef>
              <a:buClr>
                <a:srgbClr val="FF0000"/>
              </a:buClr>
              <a:buFont typeface="Arial" pitchFamily="34" charset="0"/>
              <a:buChar char="•"/>
            </a:pPr>
            <a:r>
              <a:rPr lang="en-US" sz="1350" b="1" dirty="0">
                <a:solidFill>
                  <a:schemeClr val="tx1"/>
                </a:solidFill>
                <a:cs typeface="Arial" pitchFamily="34" charset="0"/>
              </a:rPr>
              <a:t>NOAA lidar data collected for charting were used post- storm change analyses</a:t>
            </a:r>
          </a:p>
          <a:p>
            <a:pPr marL="859631" lvl="2" indent="-214313">
              <a:spcBef>
                <a:spcPts val="169"/>
              </a:spcBef>
              <a:buClr>
                <a:srgbClr val="FF0000"/>
              </a:buClr>
              <a:buSzPct val="70000"/>
              <a:buFont typeface="Arial" panose="020B0604020202020204" pitchFamily="34" charset="0"/>
              <a:buChar char="►"/>
            </a:pPr>
            <a:r>
              <a:rPr lang="en-US" sz="1125" b="1" dirty="0">
                <a:solidFill>
                  <a:schemeClr val="tx1"/>
                </a:solidFill>
                <a:cs typeface="Arial" pitchFamily="34" charset="0"/>
              </a:rPr>
              <a:t>South Carolina (Matthew), Florida Keys (Irma), Puerto Rico south shore (Maria), Port St. Joe Florida (Michael)</a:t>
            </a:r>
          </a:p>
          <a:p>
            <a:pPr marL="642938" lvl="1" indent="-214313">
              <a:spcBef>
                <a:spcPts val="169"/>
              </a:spcBef>
              <a:buClr>
                <a:srgbClr val="FF0000"/>
              </a:buClr>
              <a:buSzPct val="100000"/>
              <a:buFont typeface="Arial" pitchFamily="34" charset="0"/>
              <a:buChar char="•"/>
            </a:pPr>
            <a:r>
              <a:rPr lang="en-US" sz="1350" b="1" dirty="0">
                <a:solidFill>
                  <a:schemeClr val="tx1"/>
                </a:solidFill>
                <a:cs typeface="Arial" pitchFamily="34" charset="0"/>
              </a:rPr>
              <a:t>NOAA serves USACE data to the public at the Digital Coast</a:t>
            </a:r>
          </a:p>
          <a:p>
            <a:pPr marL="642938" lvl="1" indent="-214313">
              <a:spcBef>
                <a:spcPts val="169"/>
              </a:spcBef>
              <a:buClr>
                <a:srgbClr val="FF0000"/>
              </a:buClr>
              <a:buSzPct val="100000"/>
              <a:buFont typeface="Arial" pitchFamily="34" charset="0"/>
              <a:buChar char="•"/>
            </a:pPr>
            <a:r>
              <a:rPr lang="en-US" sz="1350" b="1" dirty="0">
                <a:solidFill>
                  <a:schemeClr val="tx1"/>
                </a:solidFill>
                <a:cs typeface="Arial" pitchFamily="34" charset="0"/>
              </a:rPr>
              <a:t>Develop requirements for bathymetric </a:t>
            </a:r>
            <a:r>
              <a:rPr lang="en-US" sz="1350" b="1" dirty="0" err="1">
                <a:solidFill>
                  <a:schemeClr val="tx1"/>
                </a:solidFill>
                <a:cs typeface="Arial" pitchFamily="34" charset="0"/>
              </a:rPr>
              <a:t>lidar</a:t>
            </a:r>
            <a:r>
              <a:rPr lang="en-US" sz="1350" b="1" dirty="0">
                <a:solidFill>
                  <a:schemeClr val="tx1"/>
                </a:solidFill>
                <a:cs typeface="Arial" pitchFamily="34" charset="0"/>
              </a:rPr>
              <a:t> </a:t>
            </a:r>
            <a:r>
              <a:rPr lang="en-US" sz="1350" b="1" dirty="0" err="1" smtClean="0">
                <a:solidFill>
                  <a:schemeClr val="tx1"/>
                </a:solidFill>
                <a:cs typeface="Arial" pitchFamily="34" charset="0"/>
              </a:rPr>
              <a:t>testbed</a:t>
            </a:r>
            <a:endParaRPr lang="en-US" sz="1350" b="1" dirty="0" smtClean="0">
              <a:solidFill>
                <a:schemeClr val="tx1"/>
              </a:solidFill>
              <a:cs typeface="Arial" pitchFamily="34" charset="0"/>
            </a:endParaRPr>
          </a:p>
          <a:p>
            <a:pPr marL="642938" lvl="1" indent="-214313">
              <a:spcBef>
                <a:spcPts val="169"/>
              </a:spcBef>
              <a:buClr>
                <a:srgbClr val="FF0000"/>
              </a:buClr>
              <a:buSzPct val="100000"/>
              <a:buFont typeface="Arial" pitchFamily="34" charset="0"/>
              <a:buChar char="•"/>
            </a:pPr>
            <a:r>
              <a:rPr lang="en-US" sz="1350" b="1" dirty="0" smtClean="0">
                <a:solidFill>
                  <a:schemeClr val="tx1"/>
                </a:solidFill>
                <a:cs typeface="Arial" pitchFamily="34" charset="0"/>
              </a:rPr>
              <a:t>Coordinate </a:t>
            </a:r>
            <a:r>
              <a:rPr lang="en-US" sz="1350" b="1" dirty="0">
                <a:solidFill>
                  <a:schemeClr val="tx1"/>
                </a:solidFill>
                <a:cs typeface="Arial" pitchFamily="34" charset="0"/>
              </a:rPr>
              <a:t>tests of new lidar sensors and other coastal mapping technologies</a:t>
            </a:r>
          </a:p>
          <a:p>
            <a:pPr marL="516731" lvl="1" indent="-214313">
              <a:spcBef>
                <a:spcPts val="169"/>
              </a:spcBef>
              <a:buClr>
                <a:srgbClr val="FF0000"/>
              </a:buClr>
              <a:buSzPct val="70000"/>
              <a:buFont typeface="Arial" panose="020B0604020202020204" pitchFamily="34" charset="0"/>
              <a:buChar char="►"/>
            </a:pPr>
            <a:endParaRPr lang="en-US" sz="1125" b="1" dirty="0">
              <a:solidFill>
                <a:schemeClr val="tx1"/>
              </a:solidFill>
              <a:cs typeface="Arial" pitchFamily="34" charset="0"/>
            </a:endParaRPr>
          </a:p>
        </p:txBody>
      </p:sp>
      <p:sp>
        <p:nvSpPr>
          <p:cNvPr id="5" name="Content Placeholder 2">
            <a:extLst>
              <a:ext uri="{FF2B5EF4-FFF2-40B4-BE49-F238E27FC236}">
                <a16:creationId xmlns="" xmlns:a16="http://schemas.microsoft.com/office/drawing/2014/main" id="{8C0384C5-7A4A-A34E-8AFC-F459AE9C177E}"/>
              </a:ext>
            </a:extLst>
          </p:cNvPr>
          <p:cNvSpPr txBox="1">
            <a:spLocks/>
          </p:cNvSpPr>
          <p:nvPr/>
        </p:nvSpPr>
        <p:spPr>
          <a:xfrm>
            <a:off x="432095" y="1194523"/>
            <a:ext cx="6029665" cy="2280196"/>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rgbClr val="054698"/>
              </a:buClr>
              <a:buSzPts val="2400"/>
              <a:buFont typeface="Arial"/>
              <a:buChar char="•"/>
              <a:defRPr sz="2400" b="0" i="0" u="none" strike="noStrike" cap="none">
                <a:solidFill>
                  <a:srgbClr val="054698"/>
                </a:solidFill>
                <a:latin typeface="Calibri"/>
                <a:ea typeface="Calibri"/>
                <a:cs typeface="Calibri"/>
                <a:sym typeface="Calibri"/>
              </a:defRPr>
            </a:lvl1pPr>
            <a:lvl2pPr marL="914400" marR="0" lvl="1" indent="-355600" algn="l" rtl="0">
              <a:lnSpc>
                <a:spcPct val="90000"/>
              </a:lnSpc>
              <a:spcBef>
                <a:spcPts val="500"/>
              </a:spcBef>
              <a:spcAft>
                <a:spcPts val="0"/>
              </a:spcAft>
              <a:buClr>
                <a:srgbClr val="054698"/>
              </a:buClr>
              <a:buSzPts val="2000"/>
              <a:buFont typeface="Arial"/>
              <a:buChar char="•"/>
              <a:defRPr sz="2000" b="0" i="0" u="none" strike="noStrike" cap="none">
                <a:solidFill>
                  <a:srgbClr val="054698"/>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54698"/>
              </a:buClr>
              <a:buSzPts val="1800"/>
              <a:buFont typeface="Arial"/>
              <a:buChar char="•"/>
              <a:defRPr sz="1800" b="0" i="0" u="none" strike="noStrike" cap="none">
                <a:solidFill>
                  <a:srgbClr val="054698"/>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54698"/>
              </a:buClr>
              <a:buSzPts val="1600"/>
              <a:buFont typeface="Arial"/>
              <a:buChar char="•"/>
              <a:defRPr sz="1600" b="0" i="0" u="none" strike="noStrike" cap="none">
                <a:solidFill>
                  <a:srgbClr val="05469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14313" indent="-214313">
              <a:buFont typeface="Arial" panose="020B0604020202020204" pitchFamily="34" charset="0"/>
              <a:buChar char="•"/>
            </a:pPr>
            <a:r>
              <a:rPr lang="en-US" sz="1800" smtClean="0">
                <a:solidFill>
                  <a:schemeClr val="tx1"/>
                </a:solidFill>
              </a:rPr>
              <a:t>JALBTCX is the US Government SME for topo-bathy lidar </a:t>
            </a:r>
          </a:p>
          <a:p>
            <a:pPr marL="214313" indent="-214313">
              <a:buFont typeface="Arial" panose="020B0604020202020204" pitchFamily="34" charset="0"/>
              <a:buChar char="•"/>
            </a:pPr>
            <a:r>
              <a:rPr lang="en-US" sz="1800" smtClean="0">
                <a:solidFill>
                  <a:schemeClr val="tx1"/>
                </a:solidFill>
              </a:rPr>
              <a:t>Annual workshop convenes Federal, Industry, and Academic partners from around the world to share and advance the technology</a:t>
            </a:r>
          </a:p>
          <a:p>
            <a:pPr marL="214313" indent="-214313">
              <a:buFont typeface="Arial" panose="020B0604020202020204" pitchFamily="34" charset="0"/>
              <a:buChar char="•"/>
            </a:pPr>
            <a:r>
              <a:rPr lang="en-US" sz="1800" smtClean="0">
                <a:solidFill>
                  <a:schemeClr val="tx1"/>
                </a:solidFill>
              </a:rPr>
              <a:t>Airborne Laser Hydrography II recently published encapsulates the past 30 years of community knowledge</a:t>
            </a:r>
            <a:endParaRPr lang="en-US" sz="1800" dirty="0" smtClean="0">
              <a:solidFill>
                <a:schemeClr val="tx1"/>
              </a:solidFill>
            </a:endParaRPr>
          </a:p>
        </p:txBody>
      </p:sp>
      <p:pic>
        <p:nvPicPr>
          <p:cNvPr id="7" name="Picture 6"/>
          <p:cNvPicPr>
            <a:picLocks noChangeAspect="1"/>
          </p:cNvPicPr>
          <p:nvPr/>
        </p:nvPicPr>
        <p:blipFill>
          <a:blip r:embed="rId2"/>
          <a:stretch>
            <a:fillRect/>
          </a:stretch>
        </p:blipFill>
        <p:spPr>
          <a:xfrm>
            <a:off x="6187484" y="1357112"/>
            <a:ext cx="2956516" cy="2865713"/>
          </a:xfrm>
          <a:prstGeom prst="rect">
            <a:avLst/>
          </a:prstGeom>
        </p:spPr>
      </p:pic>
      <p:sp>
        <p:nvSpPr>
          <p:cNvPr id="8"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dirty="0"/>
              <a:t>8</a:t>
            </a:r>
            <a:endParaRPr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52915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b="1" kern="1200" dirty="0">
                <a:solidFill>
                  <a:srgbClr val="000000"/>
                </a:solidFill>
                <a:ea typeface="Arial Unicode MS"/>
                <a:cs typeface="Arial Unicode MS"/>
              </a:rPr>
              <a:t>Coastal Zone Mapping and Imaging Lidar</a:t>
            </a:r>
            <a:endParaRPr lang="en-US" dirty="0"/>
          </a:p>
        </p:txBody>
      </p:sp>
      <p:grpSp>
        <p:nvGrpSpPr>
          <p:cNvPr id="4" name="Group 49"/>
          <p:cNvGrpSpPr>
            <a:grpSpLocks/>
          </p:cNvGrpSpPr>
          <p:nvPr/>
        </p:nvGrpSpPr>
        <p:grpSpPr bwMode="auto">
          <a:xfrm>
            <a:off x="300038" y="3238500"/>
            <a:ext cx="4070350" cy="2671763"/>
            <a:chOff x="1066800" y="1143000"/>
            <a:chExt cx="7543800" cy="5257800"/>
          </a:xfrm>
        </p:grpSpPr>
        <p:sp>
          <p:nvSpPr>
            <p:cNvPr id="5" name="Rectangle 3"/>
            <p:cNvSpPr>
              <a:spLocks noChangeAspect="1" noChangeArrowheads="1"/>
            </p:cNvSpPr>
            <p:nvPr/>
          </p:nvSpPr>
          <p:spPr bwMode="auto">
            <a:xfrm>
              <a:off x="1066800" y="1143000"/>
              <a:ext cx="7543800" cy="5257800"/>
            </a:xfrm>
            <a:prstGeom prst="rect">
              <a:avLst/>
            </a:prstGeom>
            <a:solidFill>
              <a:srgbClr val="525252"/>
            </a:solidFill>
            <a:ln w="9525">
              <a:noFill/>
              <a:miter lim="800000"/>
              <a:headEnd/>
              <a:tailEnd/>
            </a:ln>
          </p:spPr>
          <p:txBody>
            <a:bodyPr wrap="none" lIns="82479" tIns="41239" rIns="82479" bIns="41239" anchor="ctr">
              <a:prstTxWarp prst="textNoShape">
                <a:avLst/>
              </a:prstTxWarp>
            </a:bodyPr>
            <a:lstStyle/>
            <a:p>
              <a:pPr defTabSz="825500" eaLnBrk="0" hangingPunct="0"/>
              <a:endParaRPr lang="en-US" sz="1600">
                <a:latin typeface="Calibri" charset="0"/>
              </a:endParaRPr>
            </a:p>
          </p:txBody>
        </p:sp>
        <p:sp>
          <p:nvSpPr>
            <p:cNvPr id="6" name="Freeform 4"/>
            <p:cNvSpPr>
              <a:spLocks/>
            </p:cNvSpPr>
            <p:nvPr/>
          </p:nvSpPr>
          <p:spPr bwMode="auto">
            <a:xfrm>
              <a:off x="1066800" y="4572000"/>
              <a:ext cx="7543800" cy="685800"/>
            </a:xfrm>
            <a:custGeom>
              <a:avLst/>
              <a:gdLst>
                <a:gd name="T0" fmla="*/ 0 w 4752"/>
                <a:gd name="T1" fmla="*/ 2147483647 h 432"/>
                <a:gd name="T2" fmla="*/ 2147483647 w 4752"/>
                <a:gd name="T3" fmla="*/ 0 h 432"/>
                <a:gd name="T4" fmla="*/ 2147483647 w 4752"/>
                <a:gd name="T5" fmla="*/ 0 h 432"/>
                <a:gd name="T6" fmla="*/ 2147483647 w 4752"/>
                <a:gd name="T7" fmla="*/ 2147483647 h 432"/>
                <a:gd name="T8" fmla="*/ 2147483647 w 4752"/>
                <a:gd name="T9" fmla="*/ 2147483647 h 432"/>
                <a:gd name="T10" fmla="*/ 2147483647 w 4752"/>
                <a:gd name="T11" fmla="*/ 2147483647 h 432"/>
                <a:gd name="T12" fmla="*/ 0 w 4752"/>
                <a:gd name="T13" fmla="*/ 2147483647 h 432"/>
                <a:gd name="T14" fmla="*/ 0 60000 65536"/>
                <a:gd name="T15" fmla="*/ 0 60000 65536"/>
                <a:gd name="T16" fmla="*/ 0 60000 65536"/>
                <a:gd name="T17" fmla="*/ 0 60000 65536"/>
                <a:gd name="T18" fmla="*/ 0 60000 65536"/>
                <a:gd name="T19" fmla="*/ 0 60000 65536"/>
                <a:gd name="T20" fmla="*/ 0 60000 65536"/>
                <a:gd name="T21" fmla="*/ 0 w 4752"/>
                <a:gd name="T22" fmla="*/ 0 h 432"/>
                <a:gd name="T23" fmla="*/ 4752 w 4752"/>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52" h="432">
                  <a:moveTo>
                    <a:pt x="0" y="48"/>
                  </a:moveTo>
                  <a:lnTo>
                    <a:pt x="1152" y="0"/>
                  </a:lnTo>
                  <a:lnTo>
                    <a:pt x="3408" y="0"/>
                  </a:lnTo>
                  <a:lnTo>
                    <a:pt x="4320" y="48"/>
                  </a:lnTo>
                  <a:lnTo>
                    <a:pt x="4752" y="48"/>
                  </a:lnTo>
                  <a:lnTo>
                    <a:pt x="4752" y="432"/>
                  </a:lnTo>
                  <a:lnTo>
                    <a:pt x="0" y="432"/>
                  </a:lnTo>
                </a:path>
              </a:pathLst>
            </a:custGeom>
            <a:solidFill>
              <a:srgbClr val="FF9933"/>
            </a:solidFill>
            <a:ln w="9525">
              <a:noFill/>
              <a:round/>
              <a:headEnd/>
              <a:tailEnd/>
            </a:ln>
          </p:spPr>
          <p:txBody>
            <a:bodyPr lIns="82479" tIns="41239" rIns="82479" bIns="41239">
              <a:prstTxWarp prst="textNoShape">
                <a:avLst/>
              </a:prstTxWarp>
            </a:bodyPr>
            <a:lstStyle/>
            <a:p>
              <a:pPr defTabSz="825500" eaLnBrk="0" hangingPunct="0"/>
              <a:endParaRPr lang="en-US" sz="1600">
                <a:latin typeface="Calibri" charset="0"/>
              </a:endParaRPr>
            </a:p>
          </p:txBody>
        </p:sp>
        <p:sp>
          <p:nvSpPr>
            <p:cNvPr id="7" name="Freeform 5"/>
            <p:cNvSpPr>
              <a:spLocks/>
            </p:cNvSpPr>
            <p:nvPr/>
          </p:nvSpPr>
          <p:spPr bwMode="auto">
            <a:xfrm>
              <a:off x="1066800" y="4724400"/>
              <a:ext cx="7543800" cy="1676400"/>
            </a:xfrm>
            <a:custGeom>
              <a:avLst/>
              <a:gdLst>
                <a:gd name="T0" fmla="*/ 0 w 4752"/>
                <a:gd name="T1" fmla="*/ 2147483647 h 960"/>
                <a:gd name="T2" fmla="*/ 2147483647 w 4752"/>
                <a:gd name="T3" fmla="*/ 0 h 960"/>
                <a:gd name="T4" fmla="*/ 2147483647 w 4752"/>
                <a:gd name="T5" fmla="*/ 2147483647 h 960"/>
                <a:gd name="T6" fmla="*/ 2147483647 w 4752"/>
                <a:gd name="T7" fmla="*/ 2147483647 h 960"/>
                <a:gd name="T8" fmla="*/ 2147483647 w 4752"/>
                <a:gd name="T9" fmla="*/ 0 h 960"/>
                <a:gd name="T10" fmla="*/ 2147483647 w 4752"/>
                <a:gd name="T11" fmla="*/ 2147483647 h 960"/>
                <a:gd name="T12" fmla="*/ 2147483647 w 4752"/>
                <a:gd name="T13" fmla="*/ 2147483647 h 960"/>
                <a:gd name="T14" fmla="*/ 2147483647 w 4752"/>
                <a:gd name="T15" fmla="*/ 0 h 960"/>
                <a:gd name="T16" fmla="*/ 2147483647 w 4752"/>
                <a:gd name="T17" fmla="*/ 2147483647 h 960"/>
                <a:gd name="T18" fmla="*/ 0 w 4752"/>
                <a:gd name="T19" fmla="*/ 2147483647 h 960"/>
                <a:gd name="T20" fmla="*/ 0 w 4752"/>
                <a:gd name="T21" fmla="*/ 2147483647 h 9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52"/>
                <a:gd name="T34" fmla="*/ 0 h 960"/>
                <a:gd name="T35" fmla="*/ 4752 w 4752"/>
                <a:gd name="T36" fmla="*/ 960 h 9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52" h="960">
                  <a:moveTo>
                    <a:pt x="0" y="48"/>
                  </a:moveTo>
                  <a:lnTo>
                    <a:pt x="816" y="0"/>
                  </a:lnTo>
                  <a:lnTo>
                    <a:pt x="1488" y="48"/>
                  </a:lnTo>
                  <a:lnTo>
                    <a:pt x="2112" y="96"/>
                  </a:lnTo>
                  <a:lnTo>
                    <a:pt x="3120" y="0"/>
                  </a:lnTo>
                  <a:lnTo>
                    <a:pt x="3888" y="96"/>
                  </a:lnTo>
                  <a:lnTo>
                    <a:pt x="4368" y="48"/>
                  </a:lnTo>
                  <a:lnTo>
                    <a:pt x="4752" y="0"/>
                  </a:lnTo>
                  <a:lnTo>
                    <a:pt x="4752" y="960"/>
                  </a:lnTo>
                  <a:lnTo>
                    <a:pt x="0" y="960"/>
                  </a:lnTo>
                  <a:lnTo>
                    <a:pt x="0" y="48"/>
                  </a:lnTo>
                  <a:close/>
                </a:path>
              </a:pathLst>
            </a:custGeom>
            <a:gradFill rotWithShape="1">
              <a:gsLst>
                <a:gs pos="0">
                  <a:srgbClr val="66CCFF"/>
                </a:gs>
                <a:gs pos="100000">
                  <a:srgbClr val="333399"/>
                </a:gs>
              </a:gsLst>
              <a:lin ang="5400000" scaled="1"/>
            </a:gradFill>
            <a:ln w="9525">
              <a:noFill/>
              <a:round/>
              <a:headEnd/>
              <a:tailEnd/>
            </a:ln>
          </p:spPr>
          <p:txBody>
            <a:bodyPr lIns="82479" tIns="41239" rIns="82479" bIns="41239">
              <a:prstTxWarp prst="textNoShape">
                <a:avLst/>
              </a:prstTxWarp>
            </a:bodyPr>
            <a:lstStyle/>
            <a:p>
              <a:pPr defTabSz="825500" eaLnBrk="0" hangingPunct="0"/>
              <a:endParaRPr lang="en-US" sz="1600">
                <a:latin typeface="Calibri" charset="0"/>
              </a:endParaRPr>
            </a:p>
          </p:txBody>
        </p:sp>
        <p:pic>
          <p:nvPicPr>
            <p:cNvPr id="8" name="Picture 6"/>
            <p:cNvPicPr>
              <a:picLocks noChangeAspect="1" noChangeArrowheads="1"/>
            </p:cNvPicPr>
            <p:nvPr/>
          </p:nvPicPr>
          <p:blipFill>
            <a:blip r:embed="rId3" cstate="print">
              <a:grayscl/>
            </a:blip>
            <a:srcRect l="36363" t="47993" r="35663" b="37642"/>
            <a:stretch>
              <a:fillRect/>
            </a:stretch>
          </p:blipFill>
          <p:spPr bwMode="auto">
            <a:xfrm>
              <a:off x="2971800" y="1600200"/>
              <a:ext cx="3638550" cy="1389063"/>
            </a:xfrm>
            <a:prstGeom prst="rect">
              <a:avLst/>
            </a:prstGeom>
            <a:noFill/>
            <a:ln w="9525">
              <a:noFill/>
              <a:miter lim="800000"/>
              <a:headEnd/>
              <a:tailEnd/>
            </a:ln>
          </p:spPr>
        </p:pic>
        <p:sp>
          <p:nvSpPr>
            <p:cNvPr id="9" name="Rectangle 8"/>
            <p:cNvSpPr>
              <a:spLocks noChangeArrowheads="1"/>
            </p:cNvSpPr>
            <p:nvPr/>
          </p:nvSpPr>
          <p:spPr bwMode="auto">
            <a:xfrm>
              <a:off x="4114800" y="2514600"/>
              <a:ext cx="381000" cy="304800"/>
            </a:xfrm>
            <a:prstGeom prst="rect">
              <a:avLst/>
            </a:prstGeom>
            <a:noFill/>
            <a:ln w="9525">
              <a:noFill/>
              <a:miter lim="800000"/>
              <a:headEnd/>
              <a:tailEnd/>
            </a:ln>
          </p:spPr>
          <p:txBody>
            <a:bodyPr wrap="none" lIns="82479" tIns="41239" rIns="82479" bIns="41239" anchor="ctr">
              <a:prstTxWarp prst="textNoShape">
                <a:avLst/>
              </a:prstTxWarp>
            </a:bodyPr>
            <a:lstStyle/>
            <a:p>
              <a:pPr defTabSz="825500" eaLnBrk="0" hangingPunct="0"/>
              <a:endParaRPr lang="en-US" sz="1600">
                <a:latin typeface="Calibri" charset="0"/>
              </a:endParaRPr>
            </a:p>
          </p:txBody>
        </p:sp>
        <p:sp>
          <p:nvSpPr>
            <p:cNvPr id="10" name="Rectangle 9"/>
            <p:cNvSpPr>
              <a:spLocks noChangeArrowheads="1"/>
            </p:cNvSpPr>
            <p:nvPr/>
          </p:nvSpPr>
          <p:spPr bwMode="auto">
            <a:xfrm>
              <a:off x="4267200" y="2667000"/>
              <a:ext cx="533400" cy="381000"/>
            </a:xfrm>
            <a:prstGeom prst="rect">
              <a:avLst/>
            </a:prstGeom>
            <a:solidFill>
              <a:srgbClr val="545454"/>
            </a:solidFill>
            <a:ln w="9525">
              <a:noFill/>
              <a:miter lim="800000"/>
              <a:headEnd/>
              <a:tailEnd/>
            </a:ln>
          </p:spPr>
          <p:txBody>
            <a:bodyPr wrap="none" lIns="82479" tIns="41239" rIns="82479" bIns="41239" anchor="ctr">
              <a:prstTxWarp prst="textNoShape">
                <a:avLst/>
              </a:prstTxWarp>
            </a:bodyPr>
            <a:lstStyle/>
            <a:p>
              <a:pPr defTabSz="825500" eaLnBrk="0" hangingPunct="0"/>
              <a:endParaRPr lang="en-US" sz="1600">
                <a:latin typeface="Calibri" charset="0"/>
              </a:endParaRPr>
            </a:p>
          </p:txBody>
        </p:sp>
        <p:sp>
          <p:nvSpPr>
            <p:cNvPr id="11" name="Rectangle 10"/>
            <p:cNvSpPr>
              <a:spLocks noChangeArrowheads="1"/>
            </p:cNvSpPr>
            <p:nvPr/>
          </p:nvSpPr>
          <p:spPr bwMode="auto">
            <a:xfrm>
              <a:off x="5410200" y="2667000"/>
              <a:ext cx="381000" cy="381000"/>
            </a:xfrm>
            <a:prstGeom prst="rect">
              <a:avLst/>
            </a:prstGeom>
            <a:solidFill>
              <a:srgbClr val="545454"/>
            </a:solidFill>
            <a:ln w="9525">
              <a:noFill/>
              <a:miter lim="800000"/>
              <a:headEnd/>
              <a:tailEnd/>
            </a:ln>
          </p:spPr>
          <p:txBody>
            <a:bodyPr wrap="none" lIns="82479" tIns="41239" rIns="82479" bIns="41239" anchor="ctr">
              <a:prstTxWarp prst="textNoShape">
                <a:avLst/>
              </a:prstTxWarp>
            </a:bodyPr>
            <a:lstStyle/>
            <a:p>
              <a:pPr defTabSz="825500" eaLnBrk="0" hangingPunct="0"/>
              <a:endParaRPr lang="en-US" sz="1600">
                <a:latin typeface="Calibri" charset="0"/>
              </a:endParaRPr>
            </a:p>
          </p:txBody>
        </p:sp>
        <p:sp>
          <p:nvSpPr>
            <p:cNvPr id="12" name="Rectangle 11"/>
            <p:cNvSpPr>
              <a:spLocks noChangeArrowheads="1"/>
            </p:cNvSpPr>
            <p:nvPr/>
          </p:nvSpPr>
          <p:spPr bwMode="auto">
            <a:xfrm>
              <a:off x="5638800" y="2667000"/>
              <a:ext cx="457200" cy="304800"/>
            </a:xfrm>
            <a:prstGeom prst="rect">
              <a:avLst/>
            </a:prstGeom>
            <a:solidFill>
              <a:srgbClr val="545454"/>
            </a:solidFill>
            <a:ln w="9525">
              <a:noFill/>
              <a:miter lim="800000"/>
              <a:headEnd/>
              <a:tailEnd/>
            </a:ln>
          </p:spPr>
          <p:txBody>
            <a:bodyPr wrap="none" lIns="82479" tIns="41239" rIns="82479" bIns="41239" anchor="ctr">
              <a:prstTxWarp prst="textNoShape">
                <a:avLst/>
              </a:prstTxWarp>
            </a:bodyPr>
            <a:lstStyle/>
            <a:p>
              <a:pPr defTabSz="825500" eaLnBrk="0" hangingPunct="0"/>
              <a:endParaRPr lang="en-US" sz="1600">
                <a:latin typeface="Calibri" charset="0"/>
              </a:endParaRPr>
            </a:p>
          </p:txBody>
        </p:sp>
        <p:sp>
          <p:nvSpPr>
            <p:cNvPr id="13" name="Freeform 12"/>
            <p:cNvSpPr>
              <a:spLocks/>
            </p:cNvSpPr>
            <p:nvPr/>
          </p:nvSpPr>
          <p:spPr bwMode="auto">
            <a:xfrm>
              <a:off x="4735513" y="2667000"/>
              <a:ext cx="166687" cy="646113"/>
            </a:xfrm>
            <a:custGeom>
              <a:avLst/>
              <a:gdLst>
                <a:gd name="T0" fmla="*/ 0 w 105"/>
                <a:gd name="T1" fmla="*/ 0 h 407"/>
                <a:gd name="T2" fmla="*/ 2147483647 w 105"/>
                <a:gd name="T3" fmla="*/ 2147483647 h 407"/>
                <a:gd name="T4" fmla="*/ 2147483647 w 105"/>
                <a:gd name="T5" fmla="*/ 2147483647 h 407"/>
                <a:gd name="T6" fmla="*/ 2147483647 w 105"/>
                <a:gd name="T7" fmla="*/ 2147483647 h 407"/>
                <a:gd name="T8" fmla="*/ 2147483647 w 105"/>
                <a:gd name="T9" fmla="*/ 2147483647 h 407"/>
                <a:gd name="T10" fmla="*/ 0 60000 65536"/>
                <a:gd name="T11" fmla="*/ 0 60000 65536"/>
                <a:gd name="T12" fmla="*/ 0 60000 65536"/>
                <a:gd name="T13" fmla="*/ 0 60000 65536"/>
                <a:gd name="T14" fmla="*/ 0 60000 65536"/>
                <a:gd name="T15" fmla="*/ 0 w 105"/>
                <a:gd name="T16" fmla="*/ 0 h 407"/>
                <a:gd name="T17" fmla="*/ 105 w 105"/>
                <a:gd name="T18" fmla="*/ 407 h 407"/>
              </a:gdLst>
              <a:ahLst/>
              <a:cxnLst>
                <a:cxn ang="T10">
                  <a:pos x="T0" y="T1"/>
                </a:cxn>
                <a:cxn ang="T11">
                  <a:pos x="T2" y="T3"/>
                </a:cxn>
                <a:cxn ang="T12">
                  <a:pos x="T4" y="T5"/>
                </a:cxn>
                <a:cxn ang="T13">
                  <a:pos x="T6" y="T7"/>
                </a:cxn>
                <a:cxn ang="T14">
                  <a:pos x="T8" y="T9"/>
                </a:cxn>
              </a:cxnLst>
              <a:rect l="T15" t="T16" r="T17" b="T18"/>
              <a:pathLst>
                <a:path w="105" h="407">
                  <a:moveTo>
                    <a:pt x="0" y="0"/>
                  </a:moveTo>
                  <a:cubicBezTo>
                    <a:pt x="2" y="25"/>
                    <a:pt x="2" y="51"/>
                    <a:pt x="6" y="76"/>
                  </a:cubicBezTo>
                  <a:cubicBezTo>
                    <a:pt x="13" y="118"/>
                    <a:pt x="42" y="162"/>
                    <a:pt x="53" y="204"/>
                  </a:cubicBezTo>
                  <a:cubicBezTo>
                    <a:pt x="59" y="252"/>
                    <a:pt x="72" y="298"/>
                    <a:pt x="88" y="343"/>
                  </a:cubicBezTo>
                  <a:cubicBezTo>
                    <a:pt x="92" y="368"/>
                    <a:pt x="93" y="385"/>
                    <a:pt x="105" y="407"/>
                  </a:cubicBezTo>
                </a:path>
              </a:pathLst>
            </a:custGeom>
            <a:noFill/>
            <a:ln w="9525">
              <a:noFill/>
              <a:round/>
              <a:headEnd/>
              <a:tailEnd/>
            </a:ln>
          </p:spPr>
          <p:txBody>
            <a:bodyPr lIns="82479" tIns="41239" rIns="82479" bIns="41239">
              <a:prstTxWarp prst="textNoShape">
                <a:avLst/>
              </a:prstTxWarp>
            </a:bodyPr>
            <a:lstStyle/>
            <a:p>
              <a:pPr defTabSz="825500" eaLnBrk="0" hangingPunct="0"/>
              <a:endParaRPr lang="en-US" sz="1600">
                <a:latin typeface="Calibri" charset="0"/>
              </a:endParaRPr>
            </a:p>
          </p:txBody>
        </p:sp>
        <p:sp>
          <p:nvSpPr>
            <p:cNvPr id="14" name="Freeform 13"/>
            <p:cNvSpPr>
              <a:spLocks/>
            </p:cNvSpPr>
            <p:nvPr/>
          </p:nvSpPr>
          <p:spPr bwMode="auto">
            <a:xfrm>
              <a:off x="4403725" y="2667000"/>
              <a:ext cx="285750" cy="461963"/>
            </a:xfrm>
            <a:custGeom>
              <a:avLst/>
              <a:gdLst>
                <a:gd name="T0" fmla="*/ 2147483647 w 180"/>
                <a:gd name="T1" fmla="*/ 0 h 291"/>
                <a:gd name="T2" fmla="*/ 2147483647 w 180"/>
                <a:gd name="T3" fmla="*/ 2147483647 h 291"/>
                <a:gd name="T4" fmla="*/ 2147483647 w 180"/>
                <a:gd name="T5" fmla="*/ 2147483647 h 291"/>
                <a:gd name="T6" fmla="*/ 2147483647 w 180"/>
                <a:gd name="T7" fmla="*/ 2147483647 h 291"/>
                <a:gd name="T8" fmla="*/ 0 w 180"/>
                <a:gd name="T9" fmla="*/ 2147483647 h 291"/>
                <a:gd name="T10" fmla="*/ 0 60000 65536"/>
                <a:gd name="T11" fmla="*/ 0 60000 65536"/>
                <a:gd name="T12" fmla="*/ 0 60000 65536"/>
                <a:gd name="T13" fmla="*/ 0 60000 65536"/>
                <a:gd name="T14" fmla="*/ 0 60000 65536"/>
                <a:gd name="T15" fmla="*/ 0 w 180"/>
                <a:gd name="T16" fmla="*/ 0 h 291"/>
                <a:gd name="T17" fmla="*/ 180 w 180"/>
                <a:gd name="T18" fmla="*/ 291 h 291"/>
              </a:gdLst>
              <a:ahLst/>
              <a:cxnLst>
                <a:cxn ang="T10">
                  <a:pos x="T0" y="T1"/>
                </a:cxn>
                <a:cxn ang="T11">
                  <a:pos x="T2" y="T3"/>
                </a:cxn>
                <a:cxn ang="T12">
                  <a:pos x="T4" y="T5"/>
                </a:cxn>
                <a:cxn ang="T13">
                  <a:pos x="T6" y="T7"/>
                </a:cxn>
                <a:cxn ang="T14">
                  <a:pos x="T8" y="T9"/>
                </a:cxn>
              </a:cxnLst>
              <a:rect l="T15" t="T16" r="T17" b="T18"/>
              <a:pathLst>
                <a:path w="180" h="291">
                  <a:moveTo>
                    <a:pt x="180" y="0"/>
                  </a:moveTo>
                  <a:cubicBezTo>
                    <a:pt x="149" y="53"/>
                    <a:pt x="110" y="100"/>
                    <a:pt x="75" y="151"/>
                  </a:cubicBezTo>
                  <a:cubicBezTo>
                    <a:pt x="65" y="187"/>
                    <a:pt x="32" y="214"/>
                    <a:pt x="17" y="250"/>
                  </a:cubicBezTo>
                  <a:cubicBezTo>
                    <a:pt x="14" y="257"/>
                    <a:pt x="14" y="266"/>
                    <a:pt x="11" y="273"/>
                  </a:cubicBezTo>
                  <a:cubicBezTo>
                    <a:pt x="8" y="279"/>
                    <a:pt x="0" y="291"/>
                    <a:pt x="0" y="291"/>
                  </a:cubicBezTo>
                </a:path>
              </a:pathLst>
            </a:custGeom>
            <a:noFill/>
            <a:ln w="9525">
              <a:noFill/>
              <a:round/>
              <a:headEnd/>
              <a:tailEnd/>
            </a:ln>
          </p:spPr>
          <p:txBody>
            <a:bodyPr lIns="82479" tIns="41239" rIns="82479" bIns="41239">
              <a:prstTxWarp prst="textNoShape">
                <a:avLst/>
              </a:prstTxWarp>
            </a:bodyPr>
            <a:lstStyle/>
            <a:p>
              <a:pPr defTabSz="825500" eaLnBrk="0" hangingPunct="0"/>
              <a:endParaRPr lang="en-US" sz="1600">
                <a:latin typeface="Calibri" charset="0"/>
              </a:endParaRPr>
            </a:p>
          </p:txBody>
        </p:sp>
        <p:sp>
          <p:nvSpPr>
            <p:cNvPr id="15" name="Freeform 14"/>
            <p:cNvSpPr>
              <a:spLocks/>
            </p:cNvSpPr>
            <p:nvPr/>
          </p:nvSpPr>
          <p:spPr bwMode="auto">
            <a:xfrm>
              <a:off x="4560888" y="2667000"/>
              <a:ext cx="163512" cy="455613"/>
            </a:xfrm>
            <a:custGeom>
              <a:avLst/>
              <a:gdLst>
                <a:gd name="T0" fmla="*/ 2147483647 w 103"/>
                <a:gd name="T1" fmla="*/ 0 h 287"/>
                <a:gd name="T2" fmla="*/ 2147483647 w 103"/>
                <a:gd name="T3" fmla="*/ 2147483647 h 287"/>
                <a:gd name="T4" fmla="*/ 2147483647 w 103"/>
                <a:gd name="T5" fmla="*/ 2147483647 h 287"/>
                <a:gd name="T6" fmla="*/ 2147483647 w 103"/>
                <a:gd name="T7" fmla="*/ 2147483647 h 287"/>
                <a:gd name="T8" fmla="*/ 0 w 103"/>
                <a:gd name="T9" fmla="*/ 2147483647 h 287"/>
                <a:gd name="T10" fmla="*/ 0 60000 65536"/>
                <a:gd name="T11" fmla="*/ 0 60000 65536"/>
                <a:gd name="T12" fmla="*/ 0 60000 65536"/>
                <a:gd name="T13" fmla="*/ 0 60000 65536"/>
                <a:gd name="T14" fmla="*/ 0 60000 65536"/>
                <a:gd name="T15" fmla="*/ 0 w 103"/>
                <a:gd name="T16" fmla="*/ 0 h 287"/>
                <a:gd name="T17" fmla="*/ 103 w 103"/>
                <a:gd name="T18" fmla="*/ 287 h 287"/>
              </a:gdLst>
              <a:ahLst/>
              <a:cxnLst>
                <a:cxn ang="T10">
                  <a:pos x="T0" y="T1"/>
                </a:cxn>
                <a:cxn ang="T11">
                  <a:pos x="T2" y="T3"/>
                </a:cxn>
                <a:cxn ang="T12">
                  <a:pos x="T4" y="T5"/>
                </a:cxn>
                <a:cxn ang="T13">
                  <a:pos x="T6" y="T7"/>
                </a:cxn>
                <a:cxn ang="T14">
                  <a:pos x="T8" y="T9"/>
                </a:cxn>
              </a:cxnLst>
              <a:rect l="T15" t="T16" r="T17" b="T18"/>
              <a:pathLst>
                <a:path w="103" h="287">
                  <a:moveTo>
                    <a:pt x="103" y="0"/>
                  </a:moveTo>
                  <a:cubicBezTo>
                    <a:pt x="96" y="53"/>
                    <a:pt x="100" y="73"/>
                    <a:pt x="75" y="111"/>
                  </a:cubicBezTo>
                  <a:cubicBezTo>
                    <a:pt x="70" y="146"/>
                    <a:pt x="66" y="167"/>
                    <a:pt x="40" y="192"/>
                  </a:cubicBezTo>
                  <a:cubicBezTo>
                    <a:pt x="27" y="218"/>
                    <a:pt x="27" y="244"/>
                    <a:pt x="11" y="268"/>
                  </a:cubicBezTo>
                  <a:cubicBezTo>
                    <a:pt x="5" y="287"/>
                    <a:pt x="12" y="285"/>
                    <a:pt x="0" y="285"/>
                  </a:cubicBezTo>
                </a:path>
              </a:pathLst>
            </a:custGeom>
            <a:noFill/>
            <a:ln w="9525">
              <a:noFill/>
              <a:round/>
              <a:headEnd/>
              <a:tailEnd/>
            </a:ln>
          </p:spPr>
          <p:txBody>
            <a:bodyPr lIns="82479" tIns="41239" rIns="82479" bIns="41239">
              <a:prstTxWarp prst="textNoShape">
                <a:avLst/>
              </a:prstTxWarp>
            </a:bodyPr>
            <a:lstStyle/>
            <a:p>
              <a:pPr defTabSz="825500" eaLnBrk="0" hangingPunct="0"/>
              <a:endParaRPr lang="en-US" sz="1600">
                <a:latin typeface="Calibri" charset="0"/>
              </a:endParaRPr>
            </a:p>
          </p:txBody>
        </p:sp>
        <p:sp>
          <p:nvSpPr>
            <p:cNvPr id="16" name="Freeform 15"/>
            <p:cNvSpPr>
              <a:spLocks/>
            </p:cNvSpPr>
            <p:nvPr/>
          </p:nvSpPr>
          <p:spPr bwMode="auto">
            <a:xfrm>
              <a:off x="4246563" y="2667000"/>
              <a:ext cx="406400" cy="849313"/>
            </a:xfrm>
            <a:custGeom>
              <a:avLst/>
              <a:gdLst>
                <a:gd name="T0" fmla="*/ 2147483647 w 256"/>
                <a:gd name="T1" fmla="*/ 0 h 535"/>
                <a:gd name="T2" fmla="*/ 2147483647 w 256"/>
                <a:gd name="T3" fmla="*/ 2147483647 h 535"/>
                <a:gd name="T4" fmla="*/ 0 w 256"/>
                <a:gd name="T5" fmla="*/ 2147483647 h 535"/>
                <a:gd name="T6" fmla="*/ 0 60000 65536"/>
                <a:gd name="T7" fmla="*/ 0 60000 65536"/>
                <a:gd name="T8" fmla="*/ 0 60000 65536"/>
                <a:gd name="T9" fmla="*/ 0 w 256"/>
                <a:gd name="T10" fmla="*/ 0 h 535"/>
                <a:gd name="T11" fmla="*/ 256 w 256"/>
                <a:gd name="T12" fmla="*/ 535 h 535"/>
              </a:gdLst>
              <a:ahLst/>
              <a:cxnLst>
                <a:cxn ang="T6">
                  <a:pos x="T0" y="T1"/>
                </a:cxn>
                <a:cxn ang="T7">
                  <a:pos x="T2" y="T3"/>
                </a:cxn>
                <a:cxn ang="T8">
                  <a:pos x="T4" y="T5"/>
                </a:cxn>
              </a:cxnLst>
              <a:rect l="T9" t="T10" r="T11" b="T12"/>
              <a:pathLst>
                <a:path w="256" h="535">
                  <a:moveTo>
                    <a:pt x="256" y="0"/>
                  </a:moveTo>
                  <a:cubicBezTo>
                    <a:pt x="37" y="379"/>
                    <a:pt x="237" y="11"/>
                    <a:pt x="76" y="367"/>
                  </a:cubicBezTo>
                  <a:cubicBezTo>
                    <a:pt x="51" y="423"/>
                    <a:pt x="16" y="497"/>
                    <a:pt x="0" y="535"/>
                  </a:cubicBezTo>
                </a:path>
              </a:pathLst>
            </a:custGeom>
            <a:noFill/>
            <a:ln w="9525">
              <a:noFill/>
              <a:round/>
              <a:headEnd/>
              <a:tailEnd/>
            </a:ln>
          </p:spPr>
          <p:txBody>
            <a:bodyPr lIns="82479" tIns="41239" rIns="82479" bIns="41239">
              <a:prstTxWarp prst="textNoShape">
                <a:avLst/>
              </a:prstTxWarp>
            </a:bodyPr>
            <a:lstStyle/>
            <a:p>
              <a:pPr defTabSz="825500" eaLnBrk="0" hangingPunct="0"/>
              <a:endParaRPr lang="en-US" sz="1600">
                <a:latin typeface="Calibri" charset="0"/>
              </a:endParaRPr>
            </a:p>
          </p:txBody>
        </p:sp>
        <p:sp>
          <p:nvSpPr>
            <p:cNvPr id="17" name="Freeform 16"/>
            <p:cNvSpPr>
              <a:spLocks/>
            </p:cNvSpPr>
            <p:nvPr/>
          </p:nvSpPr>
          <p:spPr bwMode="auto">
            <a:xfrm>
              <a:off x="4633913" y="2667000"/>
              <a:ext cx="46037" cy="674688"/>
            </a:xfrm>
            <a:custGeom>
              <a:avLst/>
              <a:gdLst>
                <a:gd name="T0" fmla="*/ 2147483647 w 29"/>
                <a:gd name="T1" fmla="*/ 0 h 425"/>
                <a:gd name="T2" fmla="*/ 2147483647 w 29"/>
                <a:gd name="T3" fmla="*/ 2147483647 h 425"/>
                <a:gd name="T4" fmla="*/ 2147483647 w 29"/>
                <a:gd name="T5" fmla="*/ 2147483647 h 425"/>
                <a:gd name="T6" fmla="*/ 0 w 29"/>
                <a:gd name="T7" fmla="*/ 2147483647 h 425"/>
                <a:gd name="T8" fmla="*/ 0 60000 65536"/>
                <a:gd name="T9" fmla="*/ 0 60000 65536"/>
                <a:gd name="T10" fmla="*/ 0 60000 65536"/>
                <a:gd name="T11" fmla="*/ 0 60000 65536"/>
                <a:gd name="T12" fmla="*/ 0 w 29"/>
                <a:gd name="T13" fmla="*/ 0 h 425"/>
                <a:gd name="T14" fmla="*/ 29 w 29"/>
                <a:gd name="T15" fmla="*/ 425 h 425"/>
              </a:gdLst>
              <a:ahLst/>
              <a:cxnLst>
                <a:cxn ang="T8">
                  <a:pos x="T0" y="T1"/>
                </a:cxn>
                <a:cxn ang="T9">
                  <a:pos x="T2" y="T3"/>
                </a:cxn>
                <a:cxn ang="T10">
                  <a:pos x="T4" y="T5"/>
                </a:cxn>
                <a:cxn ang="T11">
                  <a:pos x="T6" y="T7"/>
                </a:cxn>
              </a:cxnLst>
              <a:rect l="T12" t="T13" r="T14" b="T15"/>
              <a:pathLst>
                <a:path w="29" h="425">
                  <a:moveTo>
                    <a:pt x="29" y="0"/>
                  </a:moveTo>
                  <a:cubicBezTo>
                    <a:pt x="27" y="101"/>
                    <a:pt x="27" y="202"/>
                    <a:pt x="24" y="303"/>
                  </a:cubicBezTo>
                  <a:cubicBezTo>
                    <a:pt x="23" y="324"/>
                    <a:pt x="22" y="346"/>
                    <a:pt x="18" y="367"/>
                  </a:cubicBezTo>
                  <a:cubicBezTo>
                    <a:pt x="14" y="387"/>
                    <a:pt x="0" y="425"/>
                    <a:pt x="0" y="425"/>
                  </a:cubicBezTo>
                </a:path>
              </a:pathLst>
            </a:custGeom>
            <a:noFill/>
            <a:ln w="9525">
              <a:noFill/>
              <a:round/>
              <a:headEnd/>
              <a:tailEnd/>
            </a:ln>
          </p:spPr>
          <p:txBody>
            <a:bodyPr lIns="82479" tIns="41239" rIns="82479" bIns="41239">
              <a:prstTxWarp prst="textNoShape">
                <a:avLst/>
              </a:prstTxWarp>
            </a:bodyPr>
            <a:lstStyle/>
            <a:p>
              <a:pPr defTabSz="825500" eaLnBrk="0" hangingPunct="0"/>
              <a:endParaRPr lang="en-US" sz="1600">
                <a:latin typeface="Calibri" charset="0"/>
              </a:endParaRPr>
            </a:p>
          </p:txBody>
        </p:sp>
        <p:sp>
          <p:nvSpPr>
            <p:cNvPr id="18" name="Line 17"/>
            <p:cNvSpPr>
              <a:spLocks noChangeShapeType="1"/>
            </p:cNvSpPr>
            <p:nvPr/>
          </p:nvSpPr>
          <p:spPr bwMode="auto">
            <a:xfrm>
              <a:off x="4495800" y="2743200"/>
              <a:ext cx="0" cy="0"/>
            </a:xfrm>
            <a:prstGeom prst="line">
              <a:avLst/>
            </a:prstGeom>
            <a:noFill/>
            <a:ln w="9525">
              <a:noFill/>
              <a:round/>
              <a:headEnd/>
              <a:tailEnd/>
            </a:ln>
          </p:spPr>
          <p:txBody>
            <a:bodyPr>
              <a:prstTxWarp prst="textNoShape">
                <a:avLst/>
              </a:prstTxWarp>
            </a:bodyPr>
            <a:lstStyle/>
            <a:p>
              <a:endParaRPr lang="en-US"/>
            </a:p>
          </p:txBody>
        </p:sp>
        <p:sp>
          <p:nvSpPr>
            <p:cNvPr id="19" name="Line 18"/>
            <p:cNvSpPr>
              <a:spLocks noChangeShapeType="1"/>
            </p:cNvSpPr>
            <p:nvPr/>
          </p:nvSpPr>
          <p:spPr bwMode="auto">
            <a:xfrm>
              <a:off x="4724400" y="2667000"/>
              <a:ext cx="228600" cy="1600200"/>
            </a:xfrm>
            <a:prstGeom prst="line">
              <a:avLst/>
            </a:prstGeom>
            <a:noFill/>
            <a:ln w="9525">
              <a:noFill/>
              <a:round/>
              <a:headEnd/>
              <a:tailEnd/>
            </a:ln>
          </p:spPr>
          <p:txBody>
            <a:bodyPr>
              <a:prstTxWarp prst="textNoShape">
                <a:avLst/>
              </a:prstTxWarp>
            </a:bodyPr>
            <a:lstStyle/>
            <a:p>
              <a:endParaRPr lang="en-US"/>
            </a:p>
          </p:txBody>
        </p:sp>
        <p:sp>
          <p:nvSpPr>
            <p:cNvPr id="20" name="Freeform 19"/>
            <p:cNvSpPr>
              <a:spLocks/>
            </p:cNvSpPr>
            <p:nvPr/>
          </p:nvSpPr>
          <p:spPr bwMode="auto">
            <a:xfrm>
              <a:off x="1066800" y="5638275"/>
              <a:ext cx="7543800" cy="762525"/>
            </a:xfrm>
            <a:custGeom>
              <a:avLst/>
              <a:gdLst>
                <a:gd name="T0" fmla="*/ 0 w 4752"/>
                <a:gd name="T1" fmla="*/ 2147483647 h 288"/>
                <a:gd name="T2" fmla="*/ 2147483647 w 4752"/>
                <a:gd name="T3" fmla="*/ 2147483647 h 288"/>
                <a:gd name="T4" fmla="*/ 2147483647 w 4752"/>
                <a:gd name="T5" fmla="*/ 2147483647 h 288"/>
                <a:gd name="T6" fmla="*/ 2147483647 w 4752"/>
                <a:gd name="T7" fmla="*/ 2147483647 h 288"/>
                <a:gd name="T8" fmla="*/ 2147483647 w 4752"/>
                <a:gd name="T9" fmla="*/ 2147483647 h 288"/>
                <a:gd name="T10" fmla="*/ 2147483647 w 4752"/>
                <a:gd name="T11" fmla="*/ 2147483647 h 288"/>
                <a:gd name="T12" fmla="*/ 2147483647 w 4752"/>
                <a:gd name="T13" fmla="*/ 2147483647 h 288"/>
                <a:gd name="T14" fmla="*/ 2147483647 w 4752"/>
                <a:gd name="T15" fmla="*/ 2147483647 h 288"/>
                <a:gd name="T16" fmla="*/ 2147483647 w 4752"/>
                <a:gd name="T17" fmla="*/ 2147483647 h 288"/>
                <a:gd name="T18" fmla="*/ 2147483647 w 4752"/>
                <a:gd name="T19" fmla="*/ 2147483647 h 288"/>
                <a:gd name="T20" fmla="*/ 2147483647 w 4752"/>
                <a:gd name="T21" fmla="*/ 2147483647 h 288"/>
                <a:gd name="T22" fmla="*/ 2147483647 w 4752"/>
                <a:gd name="T23" fmla="*/ 2147483647 h 288"/>
                <a:gd name="T24" fmla="*/ 2147483647 w 4752"/>
                <a:gd name="T25" fmla="*/ 2147483647 h 288"/>
                <a:gd name="T26" fmla="*/ 2147483647 w 4752"/>
                <a:gd name="T27" fmla="*/ 2147483647 h 288"/>
                <a:gd name="T28" fmla="*/ 2147483647 w 4752"/>
                <a:gd name="T29" fmla="*/ 2147483647 h 288"/>
                <a:gd name="T30" fmla="*/ 2147483647 w 4752"/>
                <a:gd name="T31" fmla="*/ 2147483647 h 288"/>
                <a:gd name="T32" fmla="*/ 2147483647 w 4752"/>
                <a:gd name="T33" fmla="*/ 2147483647 h 288"/>
                <a:gd name="T34" fmla="*/ 2147483647 w 4752"/>
                <a:gd name="T35" fmla="*/ 2147483647 h 288"/>
                <a:gd name="T36" fmla="*/ 2147483647 w 4752"/>
                <a:gd name="T37" fmla="*/ 2147483647 h 288"/>
                <a:gd name="T38" fmla="*/ 2147483647 w 4752"/>
                <a:gd name="T39" fmla="*/ 0 h 288"/>
                <a:gd name="T40" fmla="*/ 2147483647 w 4752"/>
                <a:gd name="T41" fmla="*/ 0 h 288"/>
                <a:gd name="T42" fmla="*/ 2147483647 w 4752"/>
                <a:gd name="T43" fmla="*/ 2147483647 h 288"/>
                <a:gd name="T44" fmla="*/ 2147483647 w 4752"/>
                <a:gd name="T45" fmla="*/ 2147483647 h 288"/>
                <a:gd name="T46" fmla="*/ 2147483647 w 4752"/>
                <a:gd name="T47" fmla="*/ 2147483647 h 288"/>
                <a:gd name="T48" fmla="*/ 0 w 4752"/>
                <a:gd name="T49" fmla="*/ 2147483647 h 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52"/>
                <a:gd name="T76" fmla="*/ 0 h 288"/>
                <a:gd name="T77" fmla="*/ 4752 w 4752"/>
                <a:gd name="T78" fmla="*/ 288 h 2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52" h="288">
                  <a:moveTo>
                    <a:pt x="0" y="288"/>
                  </a:moveTo>
                  <a:lnTo>
                    <a:pt x="240" y="192"/>
                  </a:lnTo>
                  <a:lnTo>
                    <a:pt x="480" y="192"/>
                  </a:lnTo>
                  <a:lnTo>
                    <a:pt x="624" y="144"/>
                  </a:lnTo>
                  <a:lnTo>
                    <a:pt x="768" y="48"/>
                  </a:lnTo>
                  <a:lnTo>
                    <a:pt x="1008" y="48"/>
                  </a:lnTo>
                  <a:lnTo>
                    <a:pt x="1296" y="96"/>
                  </a:lnTo>
                  <a:lnTo>
                    <a:pt x="1632" y="96"/>
                  </a:lnTo>
                  <a:lnTo>
                    <a:pt x="1872" y="96"/>
                  </a:lnTo>
                  <a:lnTo>
                    <a:pt x="2112" y="144"/>
                  </a:lnTo>
                  <a:lnTo>
                    <a:pt x="2304" y="144"/>
                  </a:lnTo>
                  <a:lnTo>
                    <a:pt x="2592" y="144"/>
                  </a:lnTo>
                  <a:lnTo>
                    <a:pt x="2736" y="192"/>
                  </a:lnTo>
                  <a:lnTo>
                    <a:pt x="2928" y="192"/>
                  </a:lnTo>
                  <a:lnTo>
                    <a:pt x="3072" y="192"/>
                  </a:lnTo>
                  <a:lnTo>
                    <a:pt x="3264" y="144"/>
                  </a:lnTo>
                  <a:lnTo>
                    <a:pt x="3360" y="96"/>
                  </a:lnTo>
                  <a:lnTo>
                    <a:pt x="3648" y="48"/>
                  </a:lnTo>
                  <a:lnTo>
                    <a:pt x="3936" y="48"/>
                  </a:lnTo>
                  <a:lnTo>
                    <a:pt x="4128" y="0"/>
                  </a:lnTo>
                  <a:lnTo>
                    <a:pt x="4320" y="0"/>
                  </a:lnTo>
                  <a:lnTo>
                    <a:pt x="4512" y="96"/>
                  </a:lnTo>
                  <a:lnTo>
                    <a:pt x="4656" y="144"/>
                  </a:lnTo>
                  <a:lnTo>
                    <a:pt x="4752" y="288"/>
                  </a:lnTo>
                  <a:lnTo>
                    <a:pt x="0" y="288"/>
                  </a:lnTo>
                  <a:close/>
                </a:path>
              </a:pathLst>
            </a:custGeom>
            <a:gradFill rotWithShape="1">
              <a:gsLst>
                <a:gs pos="0">
                  <a:srgbClr val="000000"/>
                </a:gs>
                <a:gs pos="50000">
                  <a:srgbClr val="00CC00"/>
                </a:gs>
                <a:gs pos="100000">
                  <a:srgbClr val="000000"/>
                </a:gs>
              </a:gsLst>
              <a:lin ang="0" scaled="1"/>
            </a:gradFill>
            <a:ln w="9525">
              <a:solidFill>
                <a:schemeClr val="hlink"/>
              </a:solidFill>
              <a:round/>
              <a:headEnd/>
              <a:tailEnd/>
            </a:ln>
          </p:spPr>
          <p:txBody>
            <a:bodyPr lIns="82479" tIns="41239" rIns="82479" bIns="41239">
              <a:prstTxWarp prst="textNoShape">
                <a:avLst/>
              </a:prstTxWarp>
            </a:bodyPr>
            <a:lstStyle/>
            <a:p>
              <a:pPr defTabSz="825500" eaLnBrk="0" hangingPunct="0"/>
              <a:endParaRPr lang="en-US" sz="1600"/>
            </a:p>
          </p:txBody>
        </p:sp>
        <p:grpSp>
          <p:nvGrpSpPr>
            <p:cNvPr id="21" name="Group 20"/>
            <p:cNvGrpSpPr>
              <a:grpSpLocks/>
            </p:cNvGrpSpPr>
            <p:nvPr/>
          </p:nvGrpSpPr>
          <p:grpSpPr bwMode="auto">
            <a:xfrm>
              <a:off x="4876800" y="2667000"/>
              <a:ext cx="1981200" cy="3505200"/>
              <a:chOff x="3072" y="1680"/>
              <a:chExt cx="1248" cy="2208"/>
            </a:xfrm>
          </p:grpSpPr>
          <p:sp>
            <p:nvSpPr>
              <p:cNvPr id="46" name="Freeform 21"/>
              <p:cNvSpPr>
                <a:spLocks/>
              </p:cNvSpPr>
              <p:nvPr/>
            </p:nvSpPr>
            <p:spPr bwMode="auto">
              <a:xfrm>
                <a:off x="3072" y="1680"/>
                <a:ext cx="1248" cy="2160"/>
              </a:xfrm>
              <a:custGeom>
                <a:avLst/>
                <a:gdLst>
                  <a:gd name="T0" fmla="*/ 0 w 1248"/>
                  <a:gd name="T1" fmla="*/ 0 h 2160"/>
                  <a:gd name="T2" fmla="*/ 816 w 1248"/>
                  <a:gd name="T3" fmla="*/ 1296 h 2160"/>
                  <a:gd name="T4" fmla="*/ 1056 w 1248"/>
                  <a:gd name="T5" fmla="*/ 2160 h 2160"/>
                  <a:gd name="T6" fmla="*/ 1248 w 1248"/>
                  <a:gd name="T7" fmla="*/ 2160 h 2160"/>
                  <a:gd name="T8" fmla="*/ 912 w 1248"/>
                  <a:gd name="T9" fmla="*/ 1296 h 2160"/>
                  <a:gd name="T10" fmla="*/ 0 w 1248"/>
                  <a:gd name="T11" fmla="*/ 0 h 2160"/>
                  <a:gd name="T12" fmla="*/ 0 60000 65536"/>
                  <a:gd name="T13" fmla="*/ 0 60000 65536"/>
                  <a:gd name="T14" fmla="*/ 0 60000 65536"/>
                  <a:gd name="T15" fmla="*/ 0 60000 65536"/>
                  <a:gd name="T16" fmla="*/ 0 60000 65536"/>
                  <a:gd name="T17" fmla="*/ 0 60000 65536"/>
                  <a:gd name="T18" fmla="*/ 0 w 1248"/>
                  <a:gd name="T19" fmla="*/ 0 h 2160"/>
                  <a:gd name="T20" fmla="*/ 1248 w 1248"/>
                  <a:gd name="T21" fmla="*/ 2160 h 2160"/>
                </a:gdLst>
                <a:ahLst/>
                <a:cxnLst>
                  <a:cxn ang="T12">
                    <a:pos x="T0" y="T1"/>
                  </a:cxn>
                  <a:cxn ang="T13">
                    <a:pos x="T2" y="T3"/>
                  </a:cxn>
                  <a:cxn ang="T14">
                    <a:pos x="T4" y="T5"/>
                  </a:cxn>
                  <a:cxn ang="T15">
                    <a:pos x="T6" y="T7"/>
                  </a:cxn>
                  <a:cxn ang="T16">
                    <a:pos x="T8" y="T9"/>
                  </a:cxn>
                  <a:cxn ang="T17">
                    <a:pos x="T10" y="T11"/>
                  </a:cxn>
                </a:cxnLst>
                <a:rect l="T18" t="T19" r="T20" b="T21"/>
                <a:pathLst>
                  <a:path w="1248" h="2160">
                    <a:moveTo>
                      <a:pt x="0" y="0"/>
                    </a:moveTo>
                    <a:lnTo>
                      <a:pt x="816" y="1296"/>
                    </a:lnTo>
                    <a:lnTo>
                      <a:pt x="1056" y="2160"/>
                    </a:lnTo>
                    <a:lnTo>
                      <a:pt x="1248" y="2160"/>
                    </a:lnTo>
                    <a:lnTo>
                      <a:pt x="912" y="1296"/>
                    </a:lnTo>
                    <a:lnTo>
                      <a:pt x="0" y="0"/>
                    </a:lnTo>
                    <a:close/>
                  </a:path>
                </a:pathLst>
              </a:custGeom>
              <a:solidFill>
                <a:srgbClr val="008000"/>
              </a:solidFill>
              <a:ln w="12700">
                <a:solidFill>
                  <a:srgbClr val="003300"/>
                </a:solidFill>
                <a:round/>
                <a:headEnd/>
                <a:tailEnd/>
              </a:ln>
            </p:spPr>
            <p:txBody>
              <a:bodyPr lIns="82479" tIns="41239" rIns="82479" bIns="41239">
                <a:prstTxWarp prst="textNoShape">
                  <a:avLst/>
                </a:prstTxWarp>
              </a:bodyPr>
              <a:lstStyle/>
              <a:p>
                <a:pPr defTabSz="825500" eaLnBrk="0" hangingPunct="0"/>
                <a:endParaRPr lang="en-US" sz="1600">
                  <a:latin typeface="Calibri" charset="0"/>
                </a:endParaRPr>
              </a:p>
            </p:txBody>
          </p:sp>
          <p:sp>
            <p:nvSpPr>
              <p:cNvPr id="47" name="Oval 22"/>
              <p:cNvSpPr>
                <a:spLocks noChangeArrowheads="1"/>
              </p:cNvSpPr>
              <p:nvPr/>
            </p:nvSpPr>
            <p:spPr bwMode="auto">
              <a:xfrm>
                <a:off x="4128" y="3792"/>
                <a:ext cx="192" cy="96"/>
              </a:xfrm>
              <a:prstGeom prst="ellipse">
                <a:avLst/>
              </a:prstGeom>
              <a:solidFill>
                <a:srgbClr val="008000"/>
              </a:solidFill>
              <a:ln w="9525">
                <a:solidFill>
                  <a:srgbClr val="003300"/>
                </a:solidFill>
                <a:round/>
                <a:headEnd/>
                <a:tailEnd/>
              </a:ln>
            </p:spPr>
            <p:txBody>
              <a:bodyPr wrap="none" lIns="82479" tIns="41239" rIns="82479" bIns="41239" anchor="ctr">
                <a:prstTxWarp prst="textNoShape">
                  <a:avLst/>
                </a:prstTxWarp>
              </a:bodyPr>
              <a:lstStyle/>
              <a:p>
                <a:pPr defTabSz="825500" eaLnBrk="0" hangingPunct="0"/>
                <a:endParaRPr lang="en-US" sz="1600">
                  <a:latin typeface="Calibri" charset="0"/>
                </a:endParaRPr>
              </a:p>
            </p:txBody>
          </p:sp>
          <p:sp>
            <p:nvSpPr>
              <p:cNvPr id="48" name="Oval 23"/>
              <p:cNvSpPr>
                <a:spLocks noChangeArrowheads="1"/>
              </p:cNvSpPr>
              <p:nvPr/>
            </p:nvSpPr>
            <p:spPr bwMode="auto">
              <a:xfrm>
                <a:off x="3888" y="2976"/>
                <a:ext cx="96" cy="48"/>
              </a:xfrm>
              <a:prstGeom prst="ellipse">
                <a:avLst/>
              </a:prstGeom>
              <a:solidFill>
                <a:srgbClr val="008000"/>
              </a:solidFill>
              <a:ln w="9525">
                <a:solidFill>
                  <a:srgbClr val="003300"/>
                </a:solidFill>
                <a:round/>
                <a:headEnd/>
                <a:tailEnd/>
              </a:ln>
            </p:spPr>
            <p:txBody>
              <a:bodyPr wrap="none" lIns="82479" tIns="41239" rIns="82479" bIns="41239" anchor="ctr">
                <a:prstTxWarp prst="textNoShape">
                  <a:avLst/>
                </a:prstTxWarp>
              </a:bodyPr>
              <a:lstStyle/>
              <a:p>
                <a:pPr defTabSz="825500" eaLnBrk="0" hangingPunct="0"/>
                <a:endParaRPr lang="en-US" sz="1600">
                  <a:latin typeface="Calibri" charset="0"/>
                </a:endParaRPr>
              </a:p>
            </p:txBody>
          </p:sp>
        </p:grpSp>
        <p:grpSp>
          <p:nvGrpSpPr>
            <p:cNvPr id="22" name="Group 24"/>
            <p:cNvGrpSpPr>
              <a:grpSpLocks/>
            </p:cNvGrpSpPr>
            <p:nvPr/>
          </p:nvGrpSpPr>
          <p:grpSpPr bwMode="auto">
            <a:xfrm>
              <a:off x="4953000" y="2667000"/>
              <a:ext cx="1905000" cy="2009775"/>
              <a:chOff x="3120" y="1680"/>
              <a:chExt cx="1200" cy="1266"/>
            </a:xfrm>
          </p:grpSpPr>
          <p:sp>
            <p:nvSpPr>
              <p:cNvPr id="44" name="Freeform 25"/>
              <p:cNvSpPr>
                <a:spLocks/>
              </p:cNvSpPr>
              <p:nvPr/>
            </p:nvSpPr>
            <p:spPr bwMode="auto">
              <a:xfrm>
                <a:off x="3120" y="1680"/>
                <a:ext cx="1200" cy="1248"/>
              </a:xfrm>
              <a:custGeom>
                <a:avLst/>
                <a:gdLst>
                  <a:gd name="T0" fmla="*/ 0 w 1200"/>
                  <a:gd name="T1" fmla="*/ 0 h 1248"/>
                  <a:gd name="T2" fmla="*/ 1200 w 1200"/>
                  <a:gd name="T3" fmla="*/ 1248 h 1248"/>
                  <a:gd name="T4" fmla="*/ 1104 w 1200"/>
                  <a:gd name="T5" fmla="*/ 1248 h 1248"/>
                  <a:gd name="T6" fmla="*/ 0 w 1200"/>
                  <a:gd name="T7" fmla="*/ 0 h 1248"/>
                  <a:gd name="T8" fmla="*/ 0 60000 65536"/>
                  <a:gd name="T9" fmla="*/ 0 60000 65536"/>
                  <a:gd name="T10" fmla="*/ 0 60000 65536"/>
                  <a:gd name="T11" fmla="*/ 0 60000 65536"/>
                  <a:gd name="T12" fmla="*/ 0 w 1200"/>
                  <a:gd name="T13" fmla="*/ 0 h 1248"/>
                  <a:gd name="T14" fmla="*/ 1200 w 1200"/>
                  <a:gd name="T15" fmla="*/ 1248 h 1248"/>
                </a:gdLst>
                <a:ahLst/>
                <a:cxnLst>
                  <a:cxn ang="T8">
                    <a:pos x="T0" y="T1"/>
                  </a:cxn>
                  <a:cxn ang="T9">
                    <a:pos x="T2" y="T3"/>
                  </a:cxn>
                  <a:cxn ang="T10">
                    <a:pos x="T4" y="T5"/>
                  </a:cxn>
                  <a:cxn ang="T11">
                    <a:pos x="T6" y="T7"/>
                  </a:cxn>
                </a:cxnLst>
                <a:rect l="T12" t="T13" r="T14" b="T15"/>
                <a:pathLst>
                  <a:path w="1200" h="1248">
                    <a:moveTo>
                      <a:pt x="0" y="0"/>
                    </a:moveTo>
                    <a:lnTo>
                      <a:pt x="1200" y="1248"/>
                    </a:lnTo>
                    <a:lnTo>
                      <a:pt x="1104" y="1248"/>
                    </a:lnTo>
                    <a:lnTo>
                      <a:pt x="0" y="0"/>
                    </a:lnTo>
                    <a:close/>
                  </a:path>
                </a:pathLst>
              </a:custGeom>
              <a:solidFill>
                <a:srgbClr val="800000"/>
              </a:solidFill>
              <a:ln w="9525">
                <a:solidFill>
                  <a:schemeClr val="tx1"/>
                </a:solidFill>
                <a:round/>
                <a:headEnd/>
                <a:tailEnd/>
              </a:ln>
            </p:spPr>
            <p:txBody>
              <a:bodyPr lIns="82479" tIns="41239" rIns="82479" bIns="41239">
                <a:prstTxWarp prst="textNoShape">
                  <a:avLst/>
                </a:prstTxWarp>
              </a:bodyPr>
              <a:lstStyle/>
              <a:p>
                <a:pPr defTabSz="825500" eaLnBrk="0" hangingPunct="0"/>
                <a:endParaRPr lang="en-US" sz="1600">
                  <a:latin typeface="Calibri" charset="0"/>
                </a:endParaRPr>
              </a:p>
            </p:txBody>
          </p:sp>
          <p:sp>
            <p:nvSpPr>
              <p:cNvPr id="45" name="Oval 26"/>
              <p:cNvSpPr>
                <a:spLocks noChangeArrowheads="1"/>
              </p:cNvSpPr>
              <p:nvPr/>
            </p:nvSpPr>
            <p:spPr bwMode="auto">
              <a:xfrm>
                <a:off x="4212" y="2898"/>
                <a:ext cx="96" cy="48"/>
              </a:xfrm>
              <a:prstGeom prst="ellipse">
                <a:avLst/>
              </a:prstGeom>
              <a:solidFill>
                <a:srgbClr val="800000"/>
              </a:solidFill>
              <a:ln w="9525">
                <a:noFill/>
                <a:round/>
                <a:headEnd/>
                <a:tailEnd/>
              </a:ln>
            </p:spPr>
            <p:txBody>
              <a:bodyPr lIns="82479" tIns="41239" rIns="82479" bIns="41239">
                <a:prstTxWarp prst="textNoShape">
                  <a:avLst/>
                </a:prstTxWarp>
              </a:bodyPr>
              <a:lstStyle/>
              <a:p>
                <a:pPr defTabSz="825500" eaLnBrk="0" hangingPunct="0"/>
                <a:endParaRPr lang="en-US" sz="1600">
                  <a:latin typeface="Calibri" charset="0"/>
                </a:endParaRPr>
              </a:p>
            </p:txBody>
          </p:sp>
        </p:grpSp>
        <p:grpSp>
          <p:nvGrpSpPr>
            <p:cNvPr id="23" name="Group 27"/>
            <p:cNvGrpSpPr>
              <a:grpSpLocks/>
            </p:cNvGrpSpPr>
            <p:nvPr/>
          </p:nvGrpSpPr>
          <p:grpSpPr bwMode="auto">
            <a:xfrm>
              <a:off x="3352800" y="2667000"/>
              <a:ext cx="4876800" cy="2971800"/>
              <a:chOff x="2112" y="1680"/>
              <a:chExt cx="3072" cy="1872"/>
            </a:xfrm>
          </p:grpSpPr>
          <p:grpSp>
            <p:nvGrpSpPr>
              <p:cNvPr id="38" name="Group 28"/>
              <p:cNvGrpSpPr>
                <a:grpSpLocks/>
              </p:cNvGrpSpPr>
              <p:nvPr/>
            </p:nvGrpSpPr>
            <p:grpSpPr bwMode="auto">
              <a:xfrm>
                <a:off x="2112" y="1680"/>
                <a:ext cx="1632" cy="1872"/>
                <a:chOff x="2016" y="1728"/>
                <a:chExt cx="1680" cy="1872"/>
              </a:xfrm>
            </p:grpSpPr>
            <p:sp>
              <p:nvSpPr>
                <p:cNvPr id="40" name="Freeform 29"/>
                <p:cNvSpPr>
                  <a:spLocks/>
                </p:cNvSpPr>
                <p:nvPr/>
              </p:nvSpPr>
              <p:spPr bwMode="auto">
                <a:xfrm>
                  <a:off x="2016" y="1728"/>
                  <a:ext cx="1680" cy="1872"/>
                </a:xfrm>
                <a:custGeom>
                  <a:avLst/>
                  <a:gdLst>
                    <a:gd name="T0" fmla="*/ 768 w 1680"/>
                    <a:gd name="T1" fmla="*/ 0 h 1872"/>
                    <a:gd name="T2" fmla="*/ 0 w 1680"/>
                    <a:gd name="T3" fmla="*/ 1728 h 1872"/>
                    <a:gd name="T4" fmla="*/ 1296 w 1680"/>
                    <a:gd name="T5" fmla="*/ 1872 h 1872"/>
                    <a:gd name="T6" fmla="*/ 1680 w 1680"/>
                    <a:gd name="T7" fmla="*/ 1296 h 1872"/>
                    <a:gd name="T8" fmla="*/ 1632 w 1680"/>
                    <a:gd name="T9" fmla="*/ 1296 h 1872"/>
                    <a:gd name="T10" fmla="*/ 672 w 1680"/>
                    <a:gd name="T11" fmla="*/ 1392 h 1872"/>
                    <a:gd name="T12" fmla="*/ 384 w 1680"/>
                    <a:gd name="T13" fmla="*/ 1392 h 1872"/>
                    <a:gd name="T14" fmla="*/ 0 w 1680"/>
                    <a:gd name="T15" fmla="*/ 1728 h 1872"/>
                    <a:gd name="T16" fmla="*/ 0 60000 65536"/>
                    <a:gd name="T17" fmla="*/ 0 60000 65536"/>
                    <a:gd name="T18" fmla="*/ 0 60000 65536"/>
                    <a:gd name="T19" fmla="*/ 0 60000 65536"/>
                    <a:gd name="T20" fmla="*/ 0 60000 65536"/>
                    <a:gd name="T21" fmla="*/ 0 60000 65536"/>
                    <a:gd name="T22" fmla="*/ 0 60000 65536"/>
                    <a:gd name="T23" fmla="*/ 0 60000 65536"/>
                    <a:gd name="T24" fmla="*/ 0 w 1680"/>
                    <a:gd name="T25" fmla="*/ 0 h 1872"/>
                    <a:gd name="T26" fmla="*/ 1680 w 1680"/>
                    <a:gd name="T27" fmla="*/ 1872 h 18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0" h="1872">
                      <a:moveTo>
                        <a:pt x="768" y="0"/>
                      </a:moveTo>
                      <a:lnTo>
                        <a:pt x="0" y="1728"/>
                      </a:lnTo>
                      <a:lnTo>
                        <a:pt x="1296" y="1872"/>
                      </a:lnTo>
                      <a:lnTo>
                        <a:pt x="1680" y="1296"/>
                      </a:lnTo>
                      <a:lnTo>
                        <a:pt x="1632" y="1296"/>
                      </a:lnTo>
                      <a:lnTo>
                        <a:pt x="672" y="1392"/>
                      </a:lnTo>
                      <a:lnTo>
                        <a:pt x="384" y="1392"/>
                      </a:lnTo>
                      <a:lnTo>
                        <a:pt x="0" y="1728"/>
                      </a:lnTo>
                    </a:path>
                  </a:pathLst>
                </a:custGeom>
                <a:noFill/>
                <a:ln w="19050">
                  <a:solidFill>
                    <a:schemeClr val="bg1"/>
                  </a:solidFill>
                  <a:round/>
                  <a:headEnd/>
                  <a:tailEnd/>
                </a:ln>
              </p:spPr>
              <p:txBody>
                <a:bodyPr lIns="82479" tIns="41239" rIns="82479" bIns="41239">
                  <a:prstTxWarp prst="textNoShape">
                    <a:avLst/>
                  </a:prstTxWarp>
                </a:bodyPr>
                <a:lstStyle/>
                <a:p>
                  <a:pPr defTabSz="825500" eaLnBrk="0" hangingPunct="0"/>
                  <a:endParaRPr lang="en-US" sz="1600">
                    <a:latin typeface="Calibri" charset="0"/>
                  </a:endParaRPr>
                </a:p>
              </p:txBody>
            </p:sp>
            <p:sp>
              <p:nvSpPr>
                <p:cNvPr id="41" name="Line 30"/>
                <p:cNvSpPr>
                  <a:spLocks noChangeShapeType="1"/>
                </p:cNvSpPr>
                <p:nvPr/>
              </p:nvSpPr>
              <p:spPr bwMode="auto">
                <a:xfrm>
                  <a:off x="2784" y="1728"/>
                  <a:ext cx="528" cy="1872"/>
                </a:xfrm>
                <a:prstGeom prst="line">
                  <a:avLst/>
                </a:prstGeom>
                <a:noFill/>
                <a:ln w="19050">
                  <a:solidFill>
                    <a:schemeClr val="bg1"/>
                  </a:solidFill>
                  <a:round/>
                  <a:headEnd/>
                  <a:tailEnd/>
                </a:ln>
              </p:spPr>
              <p:txBody>
                <a:bodyPr>
                  <a:prstTxWarp prst="textNoShape">
                    <a:avLst/>
                  </a:prstTxWarp>
                </a:bodyPr>
                <a:lstStyle/>
                <a:p>
                  <a:endParaRPr lang="en-US"/>
                </a:p>
              </p:txBody>
            </p:sp>
            <p:sp>
              <p:nvSpPr>
                <p:cNvPr id="42" name="Line 31"/>
                <p:cNvSpPr>
                  <a:spLocks noChangeShapeType="1"/>
                </p:cNvSpPr>
                <p:nvPr/>
              </p:nvSpPr>
              <p:spPr bwMode="auto">
                <a:xfrm flipH="1">
                  <a:off x="2400" y="1728"/>
                  <a:ext cx="384" cy="1392"/>
                </a:xfrm>
                <a:prstGeom prst="line">
                  <a:avLst/>
                </a:prstGeom>
                <a:noFill/>
                <a:ln w="19050">
                  <a:solidFill>
                    <a:schemeClr val="bg1"/>
                  </a:solidFill>
                  <a:round/>
                  <a:headEnd/>
                  <a:tailEnd/>
                </a:ln>
              </p:spPr>
              <p:txBody>
                <a:bodyPr>
                  <a:prstTxWarp prst="textNoShape">
                    <a:avLst/>
                  </a:prstTxWarp>
                </a:bodyPr>
                <a:lstStyle/>
                <a:p>
                  <a:endParaRPr lang="en-US"/>
                </a:p>
              </p:txBody>
            </p:sp>
            <p:sp>
              <p:nvSpPr>
                <p:cNvPr id="43" name="Line 32"/>
                <p:cNvSpPr>
                  <a:spLocks noChangeShapeType="1"/>
                </p:cNvSpPr>
                <p:nvPr/>
              </p:nvSpPr>
              <p:spPr bwMode="auto">
                <a:xfrm>
                  <a:off x="2784" y="1728"/>
                  <a:ext cx="912" cy="1296"/>
                </a:xfrm>
                <a:prstGeom prst="line">
                  <a:avLst/>
                </a:prstGeom>
                <a:noFill/>
                <a:ln w="19050">
                  <a:solidFill>
                    <a:schemeClr val="bg1"/>
                  </a:solidFill>
                  <a:round/>
                  <a:headEnd/>
                  <a:tailEnd/>
                </a:ln>
              </p:spPr>
              <p:txBody>
                <a:bodyPr>
                  <a:prstTxWarp prst="textNoShape">
                    <a:avLst/>
                  </a:prstTxWarp>
                </a:bodyPr>
                <a:lstStyle/>
                <a:p>
                  <a:endParaRPr lang="en-US"/>
                </a:p>
              </p:txBody>
            </p:sp>
          </p:grpSp>
          <p:sp>
            <p:nvSpPr>
              <p:cNvPr id="39" name="Text Box 33"/>
              <p:cNvSpPr txBox="1">
                <a:spLocks noChangeArrowheads="1"/>
              </p:cNvSpPr>
              <p:nvPr/>
            </p:nvSpPr>
            <p:spPr bwMode="auto">
              <a:xfrm>
                <a:off x="3744" y="1977"/>
                <a:ext cx="1440" cy="329"/>
              </a:xfrm>
              <a:prstGeom prst="rect">
                <a:avLst/>
              </a:prstGeom>
              <a:noFill/>
              <a:ln w="9525">
                <a:noFill/>
                <a:miter lim="800000"/>
                <a:headEnd/>
                <a:tailEnd/>
              </a:ln>
            </p:spPr>
            <p:txBody>
              <a:bodyPr lIns="82479" tIns="41239" rIns="82479" bIns="41239">
                <a:prstTxWarp prst="textNoShape">
                  <a:avLst/>
                </a:prstTxWarp>
                <a:spAutoFit/>
              </a:bodyPr>
              <a:lstStyle/>
              <a:p>
                <a:pPr defTabSz="825500" eaLnBrk="0" hangingPunct="0">
                  <a:spcBef>
                    <a:spcPct val="50000"/>
                  </a:spcBef>
                </a:pPr>
                <a:r>
                  <a:rPr lang="en-US" sz="1200">
                    <a:solidFill>
                      <a:srgbClr val="000000"/>
                    </a:solidFill>
                    <a:latin typeface="Calibri" charset="0"/>
                  </a:rPr>
                  <a:t>SHOALS </a:t>
                </a:r>
                <a:endParaRPr lang="en-US" sz="1600">
                  <a:solidFill>
                    <a:srgbClr val="000000"/>
                  </a:solidFill>
                  <a:latin typeface="Calibri" charset="0"/>
                </a:endParaRPr>
              </a:p>
            </p:txBody>
          </p:sp>
        </p:grpSp>
        <p:grpSp>
          <p:nvGrpSpPr>
            <p:cNvPr id="24" name="Group 34"/>
            <p:cNvGrpSpPr>
              <a:grpSpLocks/>
            </p:cNvGrpSpPr>
            <p:nvPr/>
          </p:nvGrpSpPr>
          <p:grpSpPr bwMode="auto">
            <a:xfrm>
              <a:off x="2362200" y="2667000"/>
              <a:ext cx="2743200" cy="3048000"/>
              <a:chOff x="1488" y="1680"/>
              <a:chExt cx="1728" cy="1920"/>
            </a:xfrm>
          </p:grpSpPr>
          <p:grpSp>
            <p:nvGrpSpPr>
              <p:cNvPr id="25" name="Group 35"/>
              <p:cNvGrpSpPr>
                <a:grpSpLocks/>
              </p:cNvGrpSpPr>
              <p:nvPr/>
            </p:nvGrpSpPr>
            <p:grpSpPr bwMode="auto">
              <a:xfrm>
                <a:off x="2592" y="1680"/>
                <a:ext cx="624" cy="1920"/>
                <a:chOff x="2592" y="1680"/>
                <a:chExt cx="624" cy="1920"/>
              </a:xfrm>
            </p:grpSpPr>
            <p:grpSp>
              <p:nvGrpSpPr>
                <p:cNvPr id="27" name="Group 36"/>
                <p:cNvGrpSpPr>
                  <a:grpSpLocks/>
                </p:cNvGrpSpPr>
                <p:nvPr/>
              </p:nvGrpSpPr>
              <p:grpSpPr bwMode="auto">
                <a:xfrm>
                  <a:off x="2592" y="1680"/>
                  <a:ext cx="624" cy="1920"/>
                  <a:chOff x="2448" y="1728"/>
                  <a:chExt cx="624" cy="1920"/>
                </a:xfrm>
              </p:grpSpPr>
              <p:sp>
                <p:nvSpPr>
                  <p:cNvPr id="34" name="Freeform 37"/>
                  <p:cNvSpPr>
                    <a:spLocks/>
                  </p:cNvSpPr>
                  <p:nvPr/>
                </p:nvSpPr>
                <p:spPr bwMode="auto">
                  <a:xfrm>
                    <a:off x="2448" y="1728"/>
                    <a:ext cx="624" cy="1920"/>
                  </a:xfrm>
                  <a:custGeom>
                    <a:avLst/>
                    <a:gdLst>
                      <a:gd name="T0" fmla="*/ 384 w 624"/>
                      <a:gd name="T1" fmla="*/ 0 h 1920"/>
                      <a:gd name="T2" fmla="*/ 0 w 624"/>
                      <a:gd name="T3" fmla="*/ 1872 h 1920"/>
                      <a:gd name="T4" fmla="*/ 144 w 624"/>
                      <a:gd name="T5" fmla="*/ 1920 h 1920"/>
                      <a:gd name="T6" fmla="*/ 624 w 624"/>
                      <a:gd name="T7" fmla="*/ 1344 h 1920"/>
                      <a:gd name="T8" fmla="*/ 432 w 624"/>
                      <a:gd name="T9" fmla="*/ 1344 h 1920"/>
                      <a:gd name="T10" fmla="*/ 0 w 624"/>
                      <a:gd name="T11" fmla="*/ 1872 h 1920"/>
                      <a:gd name="T12" fmla="*/ 0 60000 65536"/>
                      <a:gd name="T13" fmla="*/ 0 60000 65536"/>
                      <a:gd name="T14" fmla="*/ 0 60000 65536"/>
                      <a:gd name="T15" fmla="*/ 0 60000 65536"/>
                      <a:gd name="T16" fmla="*/ 0 60000 65536"/>
                      <a:gd name="T17" fmla="*/ 0 60000 65536"/>
                      <a:gd name="T18" fmla="*/ 0 w 624"/>
                      <a:gd name="T19" fmla="*/ 0 h 1920"/>
                      <a:gd name="T20" fmla="*/ 624 w 624"/>
                      <a:gd name="T21" fmla="*/ 1920 h 1920"/>
                    </a:gdLst>
                    <a:ahLst/>
                    <a:cxnLst>
                      <a:cxn ang="T12">
                        <a:pos x="T0" y="T1"/>
                      </a:cxn>
                      <a:cxn ang="T13">
                        <a:pos x="T2" y="T3"/>
                      </a:cxn>
                      <a:cxn ang="T14">
                        <a:pos x="T4" y="T5"/>
                      </a:cxn>
                      <a:cxn ang="T15">
                        <a:pos x="T6" y="T7"/>
                      </a:cxn>
                      <a:cxn ang="T16">
                        <a:pos x="T8" y="T9"/>
                      </a:cxn>
                      <a:cxn ang="T17">
                        <a:pos x="T10" y="T11"/>
                      </a:cxn>
                    </a:cxnLst>
                    <a:rect l="T18" t="T19" r="T20" b="T21"/>
                    <a:pathLst>
                      <a:path w="624" h="1920">
                        <a:moveTo>
                          <a:pt x="384" y="0"/>
                        </a:moveTo>
                        <a:lnTo>
                          <a:pt x="0" y="1872"/>
                        </a:lnTo>
                        <a:lnTo>
                          <a:pt x="144" y="1920"/>
                        </a:lnTo>
                        <a:lnTo>
                          <a:pt x="624" y="1344"/>
                        </a:lnTo>
                        <a:lnTo>
                          <a:pt x="432" y="1344"/>
                        </a:lnTo>
                        <a:lnTo>
                          <a:pt x="0" y="1872"/>
                        </a:lnTo>
                      </a:path>
                    </a:pathLst>
                  </a:custGeom>
                  <a:noFill/>
                  <a:ln w="25400">
                    <a:solidFill>
                      <a:schemeClr val="tx2"/>
                    </a:solidFill>
                    <a:round/>
                    <a:headEnd/>
                    <a:tailEnd/>
                  </a:ln>
                </p:spPr>
                <p:txBody>
                  <a:bodyPr lIns="82479" tIns="41239" rIns="82479" bIns="41239">
                    <a:prstTxWarp prst="textNoShape">
                      <a:avLst/>
                    </a:prstTxWarp>
                  </a:bodyPr>
                  <a:lstStyle/>
                  <a:p>
                    <a:pPr defTabSz="825500" eaLnBrk="0" hangingPunct="0"/>
                    <a:endParaRPr lang="en-US" sz="1600">
                      <a:latin typeface="Calibri" charset="0"/>
                    </a:endParaRPr>
                  </a:p>
                </p:txBody>
              </p:sp>
              <p:sp>
                <p:nvSpPr>
                  <p:cNvPr id="35" name="Line 38"/>
                  <p:cNvSpPr>
                    <a:spLocks noChangeShapeType="1"/>
                  </p:cNvSpPr>
                  <p:nvPr/>
                </p:nvSpPr>
                <p:spPr bwMode="auto">
                  <a:xfrm flipH="1">
                    <a:off x="2592" y="1728"/>
                    <a:ext cx="240" cy="1920"/>
                  </a:xfrm>
                  <a:prstGeom prst="line">
                    <a:avLst/>
                  </a:prstGeom>
                  <a:noFill/>
                  <a:ln w="25400">
                    <a:solidFill>
                      <a:schemeClr val="tx1"/>
                    </a:solidFill>
                    <a:round/>
                    <a:headEnd/>
                    <a:tailEnd/>
                  </a:ln>
                </p:spPr>
                <p:txBody>
                  <a:bodyPr>
                    <a:prstTxWarp prst="textNoShape">
                      <a:avLst/>
                    </a:prstTxWarp>
                  </a:bodyPr>
                  <a:lstStyle/>
                  <a:p>
                    <a:endParaRPr lang="en-US"/>
                  </a:p>
                </p:txBody>
              </p:sp>
              <p:sp>
                <p:nvSpPr>
                  <p:cNvPr id="36" name="Line 39"/>
                  <p:cNvSpPr>
                    <a:spLocks noChangeShapeType="1"/>
                  </p:cNvSpPr>
                  <p:nvPr/>
                </p:nvSpPr>
                <p:spPr bwMode="auto">
                  <a:xfrm>
                    <a:off x="2832" y="1728"/>
                    <a:ext cx="48" cy="1344"/>
                  </a:xfrm>
                  <a:prstGeom prst="line">
                    <a:avLst/>
                  </a:prstGeom>
                  <a:noFill/>
                  <a:ln w="25400">
                    <a:solidFill>
                      <a:schemeClr val="tx2"/>
                    </a:solidFill>
                    <a:round/>
                    <a:headEnd/>
                    <a:tailEnd/>
                  </a:ln>
                </p:spPr>
                <p:txBody>
                  <a:bodyPr>
                    <a:prstTxWarp prst="textNoShape">
                      <a:avLst/>
                    </a:prstTxWarp>
                  </a:bodyPr>
                  <a:lstStyle/>
                  <a:p>
                    <a:endParaRPr lang="en-US"/>
                  </a:p>
                </p:txBody>
              </p:sp>
              <p:sp>
                <p:nvSpPr>
                  <p:cNvPr id="37" name="Line 40"/>
                  <p:cNvSpPr>
                    <a:spLocks noChangeShapeType="1"/>
                  </p:cNvSpPr>
                  <p:nvPr/>
                </p:nvSpPr>
                <p:spPr bwMode="auto">
                  <a:xfrm>
                    <a:off x="2832" y="1728"/>
                    <a:ext cx="240" cy="1344"/>
                  </a:xfrm>
                  <a:prstGeom prst="line">
                    <a:avLst/>
                  </a:prstGeom>
                  <a:noFill/>
                  <a:ln w="25400">
                    <a:solidFill>
                      <a:schemeClr val="tx2"/>
                    </a:solidFill>
                    <a:round/>
                    <a:headEnd/>
                    <a:tailEnd/>
                  </a:ln>
                </p:spPr>
                <p:txBody>
                  <a:bodyPr>
                    <a:prstTxWarp prst="textNoShape">
                      <a:avLst/>
                    </a:prstTxWarp>
                  </a:bodyPr>
                  <a:lstStyle/>
                  <a:p>
                    <a:endParaRPr lang="en-US"/>
                  </a:p>
                </p:txBody>
              </p:sp>
            </p:grpSp>
            <p:sp>
              <p:nvSpPr>
                <p:cNvPr id="28" name="Line 41"/>
                <p:cNvSpPr>
                  <a:spLocks noChangeShapeType="1"/>
                </p:cNvSpPr>
                <p:nvPr/>
              </p:nvSpPr>
              <p:spPr bwMode="auto">
                <a:xfrm>
                  <a:off x="2976" y="3072"/>
                  <a:ext cx="192"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29" name="Line 42"/>
                <p:cNvSpPr>
                  <a:spLocks noChangeShapeType="1"/>
                </p:cNvSpPr>
                <p:nvPr/>
              </p:nvSpPr>
              <p:spPr bwMode="auto">
                <a:xfrm>
                  <a:off x="2908" y="3143"/>
                  <a:ext cx="192"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0" name="Line 43"/>
                <p:cNvSpPr>
                  <a:spLocks noChangeShapeType="1"/>
                </p:cNvSpPr>
                <p:nvPr/>
              </p:nvSpPr>
              <p:spPr bwMode="auto">
                <a:xfrm>
                  <a:off x="2852" y="3224"/>
                  <a:ext cx="192"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1" name="Line 44"/>
                <p:cNvSpPr>
                  <a:spLocks noChangeShapeType="1"/>
                </p:cNvSpPr>
                <p:nvPr/>
              </p:nvSpPr>
              <p:spPr bwMode="auto">
                <a:xfrm>
                  <a:off x="2777" y="3318"/>
                  <a:ext cx="192"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2" name="Line 45"/>
                <p:cNvSpPr>
                  <a:spLocks noChangeShapeType="1"/>
                </p:cNvSpPr>
                <p:nvPr/>
              </p:nvSpPr>
              <p:spPr bwMode="auto">
                <a:xfrm>
                  <a:off x="2707" y="3403"/>
                  <a:ext cx="192"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33" name="Line 46"/>
                <p:cNvSpPr>
                  <a:spLocks noChangeShapeType="1"/>
                </p:cNvSpPr>
                <p:nvPr/>
              </p:nvSpPr>
              <p:spPr bwMode="auto">
                <a:xfrm>
                  <a:off x="2640" y="3489"/>
                  <a:ext cx="192" cy="0"/>
                </a:xfrm>
                <a:prstGeom prst="line">
                  <a:avLst/>
                </a:prstGeom>
                <a:noFill/>
                <a:ln w="15875">
                  <a:solidFill>
                    <a:schemeClr val="tx1"/>
                  </a:solidFill>
                  <a:round/>
                  <a:headEnd/>
                  <a:tailEnd/>
                </a:ln>
              </p:spPr>
              <p:txBody>
                <a:bodyPr>
                  <a:prstTxWarp prst="textNoShape">
                    <a:avLst/>
                  </a:prstTxWarp>
                </a:bodyPr>
                <a:lstStyle/>
                <a:p>
                  <a:endParaRPr lang="en-US"/>
                </a:p>
              </p:txBody>
            </p:sp>
          </p:grpSp>
          <p:sp>
            <p:nvSpPr>
              <p:cNvPr id="26" name="Text Box 47"/>
              <p:cNvSpPr txBox="1">
                <a:spLocks noChangeArrowheads="1"/>
              </p:cNvSpPr>
              <p:nvPr/>
            </p:nvSpPr>
            <p:spPr bwMode="auto">
              <a:xfrm>
                <a:off x="1488" y="2438"/>
                <a:ext cx="1200" cy="329"/>
              </a:xfrm>
              <a:prstGeom prst="rect">
                <a:avLst/>
              </a:prstGeom>
              <a:noFill/>
              <a:ln w="9525">
                <a:noFill/>
                <a:miter lim="800000"/>
                <a:headEnd/>
                <a:tailEnd/>
              </a:ln>
            </p:spPr>
            <p:txBody>
              <a:bodyPr lIns="82479" tIns="41239" rIns="82479" bIns="41239">
                <a:prstTxWarp prst="textNoShape">
                  <a:avLst/>
                </a:prstTxWarp>
                <a:spAutoFit/>
              </a:bodyPr>
              <a:lstStyle/>
              <a:p>
                <a:pPr defTabSz="825500" eaLnBrk="0" hangingPunct="0">
                  <a:spcBef>
                    <a:spcPct val="50000"/>
                  </a:spcBef>
                </a:pPr>
                <a:r>
                  <a:rPr lang="en-US" sz="1200">
                    <a:solidFill>
                      <a:srgbClr val="000000"/>
                    </a:solidFill>
                    <a:latin typeface="Calibri" charset="0"/>
                  </a:rPr>
                  <a:t>spectrometer</a:t>
                </a:r>
                <a:endParaRPr lang="en-US" sz="2000">
                  <a:solidFill>
                    <a:srgbClr val="000000"/>
                  </a:solidFill>
                  <a:latin typeface="Calibri" charset="0"/>
                </a:endParaRPr>
              </a:p>
            </p:txBody>
          </p:sp>
        </p:grpSp>
      </p:grpSp>
      <p:grpSp>
        <p:nvGrpSpPr>
          <p:cNvPr id="49" name="Group 229"/>
          <p:cNvGrpSpPr>
            <a:grpSpLocks/>
          </p:cNvGrpSpPr>
          <p:nvPr/>
        </p:nvGrpSpPr>
        <p:grpSpPr bwMode="auto">
          <a:xfrm>
            <a:off x="304800" y="1058863"/>
            <a:ext cx="1238250" cy="2085975"/>
            <a:chOff x="76200" y="1188720"/>
            <a:chExt cx="1237457" cy="2086128"/>
          </a:xfrm>
        </p:grpSpPr>
        <p:pic>
          <p:nvPicPr>
            <p:cNvPr id="50" name="Picture 35"/>
            <p:cNvPicPr>
              <a:picLocks noChangeAspect="1" noChangeArrowheads="1"/>
            </p:cNvPicPr>
            <p:nvPr/>
          </p:nvPicPr>
          <p:blipFill>
            <a:blip r:embed="rId4" cstate="print"/>
            <a:srcRect/>
            <a:stretch>
              <a:fillRect/>
            </a:stretch>
          </p:blipFill>
          <p:spPr bwMode="auto">
            <a:xfrm>
              <a:off x="76200" y="1188720"/>
              <a:ext cx="1237457" cy="1828931"/>
            </a:xfrm>
            <a:prstGeom prst="rect">
              <a:avLst/>
            </a:prstGeom>
            <a:noFill/>
            <a:ln w="9525">
              <a:noFill/>
              <a:miter lim="800000"/>
              <a:headEnd/>
              <a:tailEnd/>
            </a:ln>
          </p:spPr>
        </p:pic>
        <p:sp>
          <p:nvSpPr>
            <p:cNvPr id="51" name="Rectangle 21"/>
            <p:cNvSpPr>
              <a:spLocks noChangeArrowheads="1"/>
            </p:cNvSpPr>
            <p:nvPr/>
          </p:nvSpPr>
          <p:spPr bwMode="auto">
            <a:xfrm>
              <a:off x="372289" y="2968823"/>
              <a:ext cx="619980" cy="306025"/>
            </a:xfrm>
            <a:prstGeom prst="rect">
              <a:avLst/>
            </a:prstGeom>
            <a:noFill/>
            <a:ln w="9525">
              <a:noFill/>
              <a:miter lim="800000"/>
              <a:headEnd/>
              <a:tailEnd/>
            </a:ln>
          </p:spPr>
          <p:txBody>
            <a:bodyPr wrap="none" lIns="82479" tIns="41239" rIns="82479" bIns="41239">
              <a:prstTxWarp prst="textNoShape">
                <a:avLst/>
              </a:prstTxWarp>
              <a:spAutoFit/>
            </a:bodyPr>
            <a:lstStyle/>
            <a:p>
              <a:pPr defTabSz="825500" eaLnBrk="0" hangingPunct="0"/>
              <a:r>
                <a:rPr lang="en-US" sz="1400">
                  <a:solidFill>
                    <a:srgbClr val="000000"/>
                  </a:solidFill>
                  <a:latin typeface="Calibri" charset="0"/>
                </a:rPr>
                <a:t>depth</a:t>
              </a:r>
            </a:p>
          </p:txBody>
        </p:sp>
      </p:grpSp>
      <p:grpSp>
        <p:nvGrpSpPr>
          <p:cNvPr id="52" name="Group 228"/>
          <p:cNvGrpSpPr>
            <a:grpSpLocks/>
          </p:cNvGrpSpPr>
          <p:nvPr/>
        </p:nvGrpSpPr>
        <p:grpSpPr bwMode="auto">
          <a:xfrm>
            <a:off x="1581150" y="1058863"/>
            <a:ext cx="1685925" cy="2089150"/>
            <a:chOff x="2634189" y="1188720"/>
            <a:chExt cx="1685999" cy="2089007"/>
          </a:xfrm>
        </p:grpSpPr>
        <p:pic>
          <p:nvPicPr>
            <p:cNvPr id="53" name="Picture 37"/>
            <p:cNvPicPr>
              <a:picLocks noChangeAspect="1" noChangeArrowheads="1"/>
            </p:cNvPicPr>
            <p:nvPr/>
          </p:nvPicPr>
          <p:blipFill>
            <a:blip r:embed="rId5" cstate="print"/>
            <a:srcRect/>
            <a:stretch>
              <a:fillRect/>
            </a:stretch>
          </p:blipFill>
          <p:spPr bwMode="auto">
            <a:xfrm>
              <a:off x="2819400" y="1188720"/>
              <a:ext cx="1229122" cy="1828800"/>
            </a:xfrm>
            <a:prstGeom prst="rect">
              <a:avLst/>
            </a:prstGeom>
            <a:noFill/>
            <a:ln w="9525">
              <a:noFill/>
              <a:miter lim="800000"/>
              <a:headEnd/>
              <a:tailEnd/>
            </a:ln>
          </p:spPr>
        </p:pic>
        <p:sp>
          <p:nvSpPr>
            <p:cNvPr id="54" name="Rectangle 24"/>
            <p:cNvSpPr>
              <a:spLocks noChangeArrowheads="1"/>
            </p:cNvSpPr>
            <p:nvPr/>
          </p:nvSpPr>
          <p:spPr bwMode="auto">
            <a:xfrm>
              <a:off x="2634189" y="2971800"/>
              <a:ext cx="1685999" cy="305927"/>
            </a:xfrm>
            <a:prstGeom prst="rect">
              <a:avLst/>
            </a:prstGeom>
            <a:noFill/>
            <a:ln w="9525">
              <a:noFill/>
              <a:miter lim="800000"/>
              <a:headEnd/>
              <a:tailEnd/>
            </a:ln>
          </p:spPr>
          <p:txBody>
            <a:bodyPr wrap="none" lIns="82479" tIns="41239" rIns="82479" bIns="41239">
              <a:prstTxWarp prst="textNoShape">
                <a:avLst/>
              </a:prstTxWarp>
              <a:spAutoFit/>
            </a:bodyPr>
            <a:lstStyle/>
            <a:p>
              <a:pPr defTabSz="825500" eaLnBrk="0" hangingPunct="0"/>
              <a:r>
                <a:rPr lang="en-US" sz="1400">
                  <a:solidFill>
                    <a:srgbClr val="000000"/>
                  </a:solidFill>
                  <a:latin typeface="Calibri" charset="0"/>
                </a:rPr>
                <a:t>seafloor reflectance</a:t>
              </a:r>
            </a:p>
          </p:txBody>
        </p:sp>
      </p:grpSp>
      <p:grpSp>
        <p:nvGrpSpPr>
          <p:cNvPr id="55" name="Group 226"/>
          <p:cNvGrpSpPr>
            <a:grpSpLocks/>
          </p:cNvGrpSpPr>
          <p:nvPr/>
        </p:nvGrpSpPr>
        <p:grpSpPr bwMode="auto">
          <a:xfrm>
            <a:off x="4705350" y="1058863"/>
            <a:ext cx="1231900" cy="2089150"/>
            <a:chOff x="-1600200" y="2285999"/>
            <a:chExt cx="1231574" cy="2089007"/>
          </a:xfrm>
        </p:grpSpPr>
        <p:pic>
          <p:nvPicPr>
            <p:cNvPr id="56" name="Picture 5"/>
            <p:cNvPicPr>
              <a:picLocks noChangeAspect="1" noChangeArrowheads="1"/>
            </p:cNvPicPr>
            <p:nvPr/>
          </p:nvPicPr>
          <p:blipFill>
            <a:blip r:embed="rId6" cstate="print"/>
            <a:srcRect/>
            <a:stretch>
              <a:fillRect/>
            </a:stretch>
          </p:blipFill>
          <p:spPr bwMode="auto">
            <a:xfrm>
              <a:off x="-1600200" y="2285999"/>
              <a:ext cx="1231574" cy="1828800"/>
            </a:xfrm>
            <a:prstGeom prst="rect">
              <a:avLst/>
            </a:prstGeom>
            <a:noFill/>
            <a:ln w="9525">
              <a:noFill/>
              <a:miter lim="800000"/>
              <a:headEnd/>
              <a:tailEnd/>
            </a:ln>
          </p:spPr>
        </p:pic>
        <p:sp>
          <p:nvSpPr>
            <p:cNvPr id="57" name="Rectangle 6"/>
            <p:cNvSpPr>
              <a:spLocks noChangeArrowheads="1"/>
            </p:cNvSpPr>
            <p:nvPr/>
          </p:nvSpPr>
          <p:spPr bwMode="auto">
            <a:xfrm>
              <a:off x="-1499665" y="4069079"/>
              <a:ext cx="1066471" cy="305927"/>
            </a:xfrm>
            <a:prstGeom prst="rect">
              <a:avLst/>
            </a:prstGeom>
            <a:noFill/>
            <a:ln w="9525">
              <a:noFill/>
              <a:miter lim="800000"/>
              <a:headEnd/>
              <a:tailEnd/>
            </a:ln>
          </p:spPr>
          <p:txBody>
            <a:bodyPr wrap="none" lIns="82479" tIns="41239" rIns="82479" bIns="41239">
              <a:prstTxWarp prst="textNoShape">
                <a:avLst/>
              </a:prstTxWarp>
              <a:spAutoFit/>
            </a:bodyPr>
            <a:lstStyle/>
            <a:p>
              <a:pPr defTabSz="825500" eaLnBrk="0" hangingPunct="0"/>
              <a:r>
                <a:rPr lang="en-US" sz="1400">
                  <a:solidFill>
                    <a:srgbClr val="000000"/>
                  </a:solidFill>
                  <a:latin typeface="Calibri" charset="0"/>
                </a:rPr>
                <a:t>attenuation</a:t>
              </a:r>
            </a:p>
          </p:txBody>
        </p:sp>
      </p:grpSp>
      <p:grpSp>
        <p:nvGrpSpPr>
          <p:cNvPr id="58" name="Group 225"/>
          <p:cNvGrpSpPr>
            <a:grpSpLocks/>
          </p:cNvGrpSpPr>
          <p:nvPr/>
        </p:nvGrpSpPr>
        <p:grpSpPr bwMode="auto">
          <a:xfrm>
            <a:off x="6153150" y="1058863"/>
            <a:ext cx="1230313" cy="2089150"/>
            <a:chOff x="-1828800" y="0"/>
            <a:chExt cx="1229405" cy="2089007"/>
          </a:xfrm>
        </p:grpSpPr>
        <p:pic>
          <p:nvPicPr>
            <p:cNvPr id="59" name="Picture 10"/>
            <p:cNvPicPr>
              <a:picLocks noChangeAspect="1" noChangeArrowheads="1"/>
            </p:cNvPicPr>
            <p:nvPr/>
          </p:nvPicPr>
          <p:blipFill>
            <a:blip r:embed="rId7" cstate="print"/>
            <a:srcRect/>
            <a:stretch>
              <a:fillRect/>
            </a:stretch>
          </p:blipFill>
          <p:spPr bwMode="auto">
            <a:xfrm>
              <a:off x="-1828800" y="0"/>
              <a:ext cx="1229405" cy="1828800"/>
            </a:xfrm>
            <a:prstGeom prst="rect">
              <a:avLst/>
            </a:prstGeom>
            <a:noFill/>
            <a:ln w="9525">
              <a:noFill/>
              <a:miter lim="800000"/>
              <a:headEnd/>
              <a:tailEnd/>
            </a:ln>
          </p:spPr>
        </p:pic>
        <p:sp>
          <p:nvSpPr>
            <p:cNvPr id="60" name="Rectangle 12"/>
            <p:cNvSpPr>
              <a:spLocks noChangeArrowheads="1"/>
            </p:cNvSpPr>
            <p:nvPr/>
          </p:nvSpPr>
          <p:spPr bwMode="auto">
            <a:xfrm>
              <a:off x="-1681778" y="1783080"/>
              <a:ext cx="1024985" cy="305927"/>
            </a:xfrm>
            <a:prstGeom prst="rect">
              <a:avLst/>
            </a:prstGeom>
            <a:noFill/>
            <a:ln w="9525">
              <a:noFill/>
              <a:miter lim="800000"/>
              <a:headEnd/>
              <a:tailEnd/>
            </a:ln>
          </p:spPr>
          <p:txBody>
            <a:bodyPr wrap="none" lIns="82479" tIns="41239" rIns="82479" bIns="41239">
              <a:prstTxWarp prst="textNoShape">
                <a:avLst/>
              </a:prstTxWarp>
              <a:spAutoFit/>
            </a:bodyPr>
            <a:lstStyle/>
            <a:p>
              <a:pPr defTabSz="825500" eaLnBrk="0" hangingPunct="0"/>
              <a:r>
                <a:rPr lang="en-US" sz="1400">
                  <a:solidFill>
                    <a:srgbClr val="000000"/>
                  </a:solidFill>
                  <a:latin typeface="Calibri" charset="0"/>
                </a:rPr>
                <a:t>chlorophyll</a:t>
              </a:r>
            </a:p>
          </p:txBody>
        </p:sp>
      </p:grpSp>
      <p:grpSp>
        <p:nvGrpSpPr>
          <p:cNvPr id="61" name="Group 20"/>
          <p:cNvGrpSpPr>
            <a:grpSpLocks noChangeAspect="1"/>
          </p:cNvGrpSpPr>
          <p:nvPr/>
        </p:nvGrpSpPr>
        <p:grpSpPr bwMode="auto">
          <a:xfrm>
            <a:off x="7600950" y="1058863"/>
            <a:ext cx="1238250" cy="2084387"/>
            <a:chOff x="3312" y="1499"/>
            <a:chExt cx="1649" cy="2774"/>
          </a:xfrm>
        </p:grpSpPr>
        <p:pic>
          <p:nvPicPr>
            <p:cNvPr id="62" name="Picture 13"/>
            <p:cNvPicPr>
              <a:picLocks noChangeAspect="1" noChangeArrowheads="1"/>
            </p:cNvPicPr>
            <p:nvPr/>
          </p:nvPicPr>
          <p:blipFill>
            <a:blip r:embed="rId8" cstate="print"/>
            <a:srcRect/>
            <a:stretch>
              <a:fillRect/>
            </a:stretch>
          </p:blipFill>
          <p:spPr bwMode="auto">
            <a:xfrm>
              <a:off x="3312" y="1499"/>
              <a:ext cx="1649" cy="2437"/>
            </a:xfrm>
            <a:prstGeom prst="rect">
              <a:avLst/>
            </a:prstGeom>
            <a:noFill/>
            <a:ln w="9525">
              <a:noFill/>
              <a:miter lim="800000"/>
              <a:headEnd/>
              <a:tailEnd/>
            </a:ln>
          </p:spPr>
        </p:pic>
        <p:sp>
          <p:nvSpPr>
            <p:cNvPr id="63" name="Rectangle 15"/>
            <p:cNvSpPr>
              <a:spLocks noChangeArrowheads="1"/>
            </p:cNvSpPr>
            <p:nvPr/>
          </p:nvSpPr>
          <p:spPr bwMode="auto">
            <a:xfrm>
              <a:off x="3617" y="3875"/>
              <a:ext cx="870" cy="398"/>
            </a:xfrm>
            <a:prstGeom prst="rect">
              <a:avLst/>
            </a:prstGeom>
            <a:noFill/>
            <a:ln w="9525">
              <a:noFill/>
              <a:miter lim="800000"/>
              <a:headEnd/>
              <a:tailEnd/>
            </a:ln>
          </p:spPr>
          <p:txBody>
            <a:bodyPr wrap="none" lIns="82479" tIns="41239" rIns="82479" bIns="41239">
              <a:prstTxWarp prst="textNoShape">
                <a:avLst/>
              </a:prstTxWarp>
              <a:spAutoFit/>
            </a:bodyPr>
            <a:lstStyle/>
            <a:p>
              <a:pPr defTabSz="825500" eaLnBrk="0" hangingPunct="0"/>
              <a:r>
                <a:rPr lang="en-US" sz="1400">
                  <a:solidFill>
                    <a:srgbClr val="000000"/>
                  </a:solidFill>
                  <a:latin typeface="Calibri" charset="0"/>
                </a:rPr>
                <a:t>CDOM </a:t>
              </a:r>
            </a:p>
          </p:txBody>
        </p:sp>
      </p:grpSp>
      <p:grpSp>
        <p:nvGrpSpPr>
          <p:cNvPr id="64" name="Group 231"/>
          <p:cNvGrpSpPr>
            <a:grpSpLocks/>
          </p:cNvGrpSpPr>
          <p:nvPr/>
        </p:nvGrpSpPr>
        <p:grpSpPr bwMode="auto">
          <a:xfrm>
            <a:off x="3257550" y="1058863"/>
            <a:ext cx="1231900" cy="2090737"/>
            <a:chOff x="2971800" y="1143000"/>
            <a:chExt cx="1230706" cy="2090857"/>
          </a:xfrm>
        </p:grpSpPr>
        <p:pic>
          <p:nvPicPr>
            <p:cNvPr id="65" name="Picture 7"/>
            <p:cNvPicPr>
              <a:picLocks noChangeAspect="1" noChangeArrowheads="1"/>
            </p:cNvPicPr>
            <p:nvPr/>
          </p:nvPicPr>
          <p:blipFill>
            <a:blip r:embed="rId9" cstate="print"/>
            <a:srcRect/>
            <a:stretch>
              <a:fillRect/>
            </a:stretch>
          </p:blipFill>
          <p:spPr bwMode="auto">
            <a:xfrm>
              <a:off x="2971800" y="1143000"/>
              <a:ext cx="1230706" cy="1828800"/>
            </a:xfrm>
            <a:prstGeom prst="rect">
              <a:avLst/>
            </a:prstGeom>
            <a:noFill/>
            <a:ln w="9525">
              <a:noFill/>
              <a:miter lim="800000"/>
              <a:headEnd/>
              <a:tailEnd/>
            </a:ln>
          </p:spPr>
        </p:pic>
        <p:sp>
          <p:nvSpPr>
            <p:cNvPr id="66" name="Rectangle 230"/>
            <p:cNvSpPr>
              <a:spLocks noChangeArrowheads="1"/>
            </p:cNvSpPr>
            <p:nvPr/>
          </p:nvSpPr>
          <p:spPr bwMode="auto">
            <a:xfrm>
              <a:off x="3276600" y="2926080"/>
              <a:ext cx="492379" cy="307777"/>
            </a:xfrm>
            <a:prstGeom prst="rect">
              <a:avLst/>
            </a:prstGeom>
            <a:noFill/>
            <a:ln w="9525">
              <a:noFill/>
              <a:miter lim="800000"/>
              <a:headEnd/>
              <a:tailEnd/>
            </a:ln>
          </p:spPr>
          <p:txBody>
            <a:bodyPr wrap="none" lIns="82479" tIns="41239" rIns="82479" bIns="41239">
              <a:prstTxWarp prst="textNoShape">
                <a:avLst/>
              </a:prstTxWarp>
              <a:spAutoFit/>
            </a:bodyPr>
            <a:lstStyle/>
            <a:p>
              <a:pPr defTabSz="825500" eaLnBrk="0" hangingPunct="0"/>
              <a:r>
                <a:rPr lang="en-US" sz="1400">
                  <a:solidFill>
                    <a:srgbClr val="000000"/>
                  </a:solidFill>
                  <a:latin typeface="Calibri" charset="0"/>
                </a:rPr>
                <a:t>RGB</a:t>
              </a:r>
            </a:p>
          </p:txBody>
        </p:sp>
      </p:grpSp>
      <p:grpSp>
        <p:nvGrpSpPr>
          <p:cNvPr id="67" name="Group 234"/>
          <p:cNvGrpSpPr>
            <a:grpSpLocks/>
          </p:cNvGrpSpPr>
          <p:nvPr/>
        </p:nvGrpSpPr>
        <p:grpSpPr bwMode="auto">
          <a:xfrm>
            <a:off x="4460875" y="3138488"/>
            <a:ext cx="1965325" cy="2995612"/>
            <a:chOff x="6872299" y="3657600"/>
            <a:chExt cx="1966901" cy="2994312"/>
          </a:xfrm>
        </p:grpSpPr>
        <p:pic>
          <p:nvPicPr>
            <p:cNvPr id="68" name="Picture 4"/>
            <p:cNvPicPr>
              <a:picLocks noChangeAspect="1" noChangeArrowheads="1"/>
            </p:cNvPicPr>
            <p:nvPr/>
          </p:nvPicPr>
          <p:blipFill>
            <a:blip r:embed="rId10" cstate="print">
              <a:clrChange>
                <a:clrFrom>
                  <a:srgbClr val="F8F8F8"/>
                </a:clrFrom>
                <a:clrTo>
                  <a:srgbClr val="F8F8F8">
                    <a:alpha val="0"/>
                  </a:srgbClr>
                </a:clrTo>
              </a:clrChange>
            </a:blip>
            <a:srcRect/>
            <a:stretch>
              <a:fillRect/>
            </a:stretch>
          </p:blipFill>
          <p:spPr bwMode="auto">
            <a:xfrm>
              <a:off x="7000329" y="3657600"/>
              <a:ext cx="1838871" cy="2735709"/>
            </a:xfrm>
            <a:prstGeom prst="rect">
              <a:avLst/>
            </a:prstGeom>
            <a:noFill/>
            <a:ln w="9525">
              <a:noFill/>
              <a:miter lim="800000"/>
              <a:headEnd/>
              <a:tailEnd/>
            </a:ln>
          </p:spPr>
        </p:pic>
        <p:sp>
          <p:nvSpPr>
            <p:cNvPr id="69" name="Rectangle 232"/>
            <p:cNvSpPr>
              <a:spLocks noChangeArrowheads="1"/>
            </p:cNvSpPr>
            <p:nvPr/>
          </p:nvSpPr>
          <p:spPr bwMode="auto">
            <a:xfrm>
              <a:off x="6872299" y="6325029"/>
              <a:ext cx="1930359" cy="326883"/>
            </a:xfrm>
            <a:prstGeom prst="rect">
              <a:avLst/>
            </a:prstGeom>
            <a:noFill/>
            <a:ln w="9525">
              <a:noFill/>
              <a:miter lim="800000"/>
              <a:headEnd/>
              <a:tailEnd/>
            </a:ln>
          </p:spPr>
          <p:txBody>
            <a:bodyPr wrap="none" lIns="82479" tIns="41239" rIns="82479" bIns="41239">
              <a:prstTxWarp prst="textNoShape">
                <a:avLst/>
              </a:prstTxWarp>
              <a:spAutoFit/>
            </a:bodyPr>
            <a:lstStyle/>
            <a:p>
              <a:pPr defTabSz="825500" eaLnBrk="0" hangingPunct="0"/>
              <a:r>
                <a:rPr lang="en-US" sz="1600">
                  <a:solidFill>
                    <a:srgbClr val="000000"/>
                  </a:solidFill>
                  <a:latin typeface="Calibri" charset="0"/>
                </a:rPr>
                <a:t>bottom classification</a:t>
              </a:r>
            </a:p>
          </p:txBody>
        </p:sp>
      </p:grpSp>
      <p:grpSp>
        <p:nvGrpSpPr>
          <p:cNvPr id="70" name="Group 88"/>
          <p:cNvGrpSpPr>
            <a:grpSpLocks noChangeAspect="1"/>
          </p:cNvGrpSpPr>
          <p:nvPr/>
        </p:nvGrpSpPr>
        <p:grpSpPr bwMode="auto">
          <a:xfrm>
            <a:off x="452438" y="5692775"/>
            <a:ext cx="2187575" cy="207963"/>
            <a:chOff x="508219" y="6337323"/>
            <a:chExt cx="4695207" cy="443520"/>
          </a:xfrm>
        </p:grpSpPr>
        <p:pic>
          <p:nvPicPr>
            <p:cNvPr id="71" name="Picture 54" descr="CASTLE"/>
            <p:cNvPicPr preferRelativeResize="0">
              <a:picLocks noChangeAspect="1" noChangeArrowheads="1"/>
            </p:cNvPicPr>
            <p:nvPr/>
          </p:nvPicPr>
          <p:blipFill>
            <a:blip r:embed="rId11" cstate="print"/>
            <a:srcRect/>
            <a:stretch>
              <a:fillRect/>
            </a:stretch>
          </p:blipFill>
          <p:spPr bwMode="auto">
            <a:xfrm>
              <a:off x="508219" y="6337323"/>
              <a:ext cx="638854" cy="442051"/>
            </a:xfrm>
            <a:prstGeom prst="rect">
              <a:avLst/>
            </a:prstGeom>
            <a:noFill/>
            <a:ln w="9525">
              <a:noFill/>
              <a:miter lim="800000"/>
              <a:headEnd/>
              <a:tailEnd/>
            </a:ln>
          </p:spPr>
        </p:pic>
        <p:pic>
          <p:nvPicPr>
            <p:cNvPr id="72" name="Picture 55" descr="Southern Miss Web Site">
              <a:hlinkClick r:id="rId12"/>
            </p:cNvPr>
            <p:cNvPicPr preferRelativeResize="0">
              <a:picLocks noChangeAspect="1" noChangeArrowheads="1"/>
            </p:cNvPicPr>
            <p:nvPr/>
          </p:nvPicPr>
          <p:blipFill>
            <a:blip r:embed="rId13" cstate="print"/>
            <a:srcRect b="6799"/>
            <a:stretch>
              <a:fillRect/>
            </a:stretch>
          </p:blipFill>
          <p:spPr bwMode="auto">
            <a:xfrm>
              <a:off x="1210224" y="6343197"/>
              <a:ext cx="444995" cy="436177"/>
            </a:xfrm>
            <a:prstGeom prst="rect">
              <a:avLst/>
            </a:prstGeom>
            <a:noFill/>
            <a:ln w="9525">
              <a:noFill/>
              <a:miter lim="800000"/>
              <a:headEnd/>
              <a:tailEnd/>
            </a:ln>
          </p:spPr>
        </p:pic>
        <p:pic>
          <p:nvPicPr>
            <p:cNvPr id="73" name="Picture 56" descr="Department of Marine Science"/>
            <p:cNvPicPr preferRelativeResize="0">
              <a:picLocks noChangeAspect="1" noChangeArrowheads="1"/>
            </p:cNvPicPr>
            <p:nvPr/>
          </p:nvPicPr>
          <p:blipFill>
            <a:blip r:embed="rId14" cstate="print"/>
            <a:srcRect/>
            <a:stretch>
              <a:fillRect/>
            </a:stretch>
          </p:blipFill>
          <p:spPr bwMode="auto">
            <a:xfrm>
              <a:off x="1639063" y="6343197"/>
              <a:ext cx="2349807" cy="437646"/>
            </a:xfrm>
            <a:prstGeom prst="rect">
              <a:avLst/>
            </a:prstGeom>
            <a:noFill/>
            <a:ln w="9525">
              <a:noFill/>
              <a:miter lim="800000"/>
              <a:headEnd/>
              <a:tailEnd/>
            </a:ln>
          </p:spPr>
        </p:pic>
        <p:pic>
          <p:nvPicPr>
            <p:cNvPr id="74" name="Picture 58" descr="OptechInc_master"/>
            <p:cNvPicPr>
              <a:picLocks noChangeAspect="1" noChangeArrowheads="1"/>
            </p:cNvPicPr>
            <p:nvPr/>
          </p:nvPicPr>
          <p:blipFill>
            <a:blip r:embed="rId15" cstate="print"/>
            <a:srcRect t="2547" r="85695" b="90810"/>
            <a:stretch>
              <a:fillRect/>
            </a:stretch>
          </p:blipFill>
          <p:spPr bwMode="auto">
            <a:xfrm>
              <a:off x="3993276" y="6346135"/>
              <a:ext cx="1210150" cy="421491"/>
            </a:xfrm>
            <a:prstGeom prst="rect">
              <a:avLst/>
            </a:prstGeom>
            <a:noFill/>
            <a:ln w="9525">
              <a:noFill/>
              <a:miter lim="800000"/>
              <a:headEnd/>
              <a:tailEnd/>
            </a:ln>
          </p:spPr>
        </p:pic>
      </p:grpSp>
      <p:grpSp>
        <p:nvGrpSpPr>
          <p:cNvPr id="75" name="Group 56"/>
          <p:cNvGrpSpPr>
            <a:grpSpLocks noChangeAspect="1"/>
          </p:cNvGrpSpPr>
          <p:nvPr/>
        </p:nvGrpSpPr>
        <p:grpSpPr bwMode="auto">
          <a:xfrm>
            <a:off x="6257925" y="4833938"/>
            <a:ext cx="2808288" cy="627062"/>
            <a:chOff x="362846" y="4942124"/>
            <a:chExt cx="4162275" cy="926817"/>
          </a:xfrm>
        </p:grpSpPr>
        <p:pic>
          <p:nvPicPr>
            <p:cNvPr id="76" name="Picture 29"/>
            <p:cNvPicPr>
              <a:picLocks noChangeAspect="1" noChangeArrowheads="1"/>
            </p:cNvPicPr>
            <p:nvPr/>
          </p:nvPicPr>
          <p:blipFill>
            <a:blip r:embed="rId16" cstate="print">
              <a:clrChange>
                <a:clrFrom>
                  <a:srgbClr val="70630E"/>
                </a:clrFrom>
                <a:clrTo>
                  <a:srgbClr val="70630E">
                    <a:alpha val="0"/>
                  </a:srgbClr>
                </a:clrTo>
              </a:clrChange>
            </a:blip>
            <a:srcRect/>
            <a:stretch>
              <a:fillRect/>
            </a:stretch>
          </p:blipFill>
          <p:spPr bwMode="auto">
            <a:xfrm>
              <a:off x="2707824" y="4971258"/>
              <a:ext cx="837189" cy="841236"/>
            </a:xfrm>
            <a:prstGeom prst="rect">
              <a:avLst/>
            </a:prstGeom>
            <a:solidFill>
              <a:srgbClr val="FF6600"/>
            </a:solidFill>
            <a:ln w="9525">
              <a:noFill/>
              <a:miter lim="800000"/>
              <a:headEnd/>
              <a:tailEnd/>
            </a:ln>
          </p:spPr>
        </p:pic>
        <p:grpSp>
          <p:nvGrpSpPr>
            <p:cNvPr id="77" name="Group 30"/>
            <p:cNvGrpSpPr>
              <a:grpSpLocks noChangeAspect="1"/>
            </p:cNvGrpSpPr>
            <p:nvPr/>
          </p:nvGrpSpPr>
          <p:grpSpPr bwMode="auto">
            <a:xfrm>
              <a:off x="362846" y="4985825"/>
              <a:ext cx="1004991" cy="883116"/>
              <a:chOff x="1745" y="3422"/>
              <a:chExt cx="493" cy="447"/>
            </a:xfrm>
          </p:grpSpPr>
          <p:sp>
            <p:nvSpPr>
              <p:cNvPr id="82" name="Freeform 31"/>
              <p:cNvSpPr>
                <a:spLocks noChangeAspect="1"/>
              </p:cNvSpPr>
              <p:nvPr/>
            </p:nvSpPr>
            <p:spPr bwMode="auto">
              <a:xfrm>
                <a:off x="1776" y="3450"/>
                <a:ext cx="432" cy="363"/>
              </a:xfrm>
              <a:custGeom>
                <a:avLst/>
                <a:gdLst>
                  <a:gd name="T0" fmla="*/ 219 w 432"/>
                  <a:gd name="T1" fmla="*/ 0 h 363"/>
                  <a:gd name="T2" fmla="*/ 0 w 432"/>
                  <a:gd name="T3" fmla="*/ 363 h 363"/>
                  <a:gd name="T4" fmla="*/ 432 w 432"/>
                  <a:gd name="T5" fmla="*/ 363 h 363"/>
                  <a:gd name="T6" fmla="*/ 219 w 432"/>
                  <a:gd name="T7" fmla="*/ 0 h 363"/>
                  <a:gd name="T8" fmla="*/ 0 60000 65536"/>
                  <a:gd name="T9" fmla="*/ 0 60000 65536"/>
                  <a:gd name="T10" fmla="*/ 0 60000 65536"/>
                  <a:gd name="T11" fmla="*/ 0 60000 65536"/>
                  <a:gd name="T12" fmla="*/ 0 w 432"/>
                  <a:gd name="T13" fmla="*/ 0 h 363"/>
                  <a:gd name="T14" fmla="*/ 432 w 432"/>
                  <a:gd name="T15" fmla="*/ 363 h 363"/>
                </a:gdLst>
                <a:ahLst/>
                <a:cxnLst>
                  <a:cxn ang="T8">
                    <a:pos x="T0" y="T1"/>
                  </a:cxn>
                  <a:cxn ang="T9">
                    <a:pos x="T2" y="T3"/>
                  </a:cxn>
                  <a:cxn ang="T10">
                    <a:pos x="T4" y="T5"/>
                  </a:cxn>
                  <a:cxn ang="T11">
                    <a:pos x="T6" y="T7"/>
                  </a:cxn>
                </a:cxnLst>
                <a:rect l="T12" t="T13" r="T14" b="T15"/>
                <a:pathLst>
                  <a:path w="432" h="363">
                    <a:moveTo>
                      <a:pt x="219" y="0"/>
                    </a:moveTo>
                    <a:lnTo>
                      <a:pt x="0" y="363"/>
                    </a:lnTo>
                    <a:lnTo>
                      <a:pt x="432" y="363"/>
                    </a:lnTo>
                    <a:lnTo>
                      <a:pt x="219" y="0"/>
                    </a:lnTo>
                    <a:close/>
                  </a:path>
                </a:pathLst>
              </a:custGeom>
              <a:solidFill>
                <a:srgbClr val="FFFFFF"/>
              </a:solidFill>
              <a:ln w="9525">
                <a:noFill/>
                <a:round/>
                <a:headEnd/>
                <a:tailEnd/>
              </a:ln>
            </p:spPr>
            <p:txBody>
              <a:bodyPr lIns="82479" tIns="41239" rIns="82479" bIns="41239" anchor="b">
                <a:prstTxWarp prst="textNoShape">
                  <a:avLst/>
                </a:prstTxWarp>
              </a:bodyPr>
              <a:lstStyle/>
              <a:p>
                <a:pPr defTabSz="825500" eaLnBrk="0" hangingPunct="0"/>
                <a:endParaRPr lang="en-US" sz="1100"/>
              </a:p>
            </p:txBody>
          </p:sp>
          <p:pic>
            <p:nvPicPr>
              <p:cNvPr id="83" name="Picture 32" descr="CNMOC3"/>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1745" y="3422"/>
                <a:ext cx="493" cy="447"/>
              </a:xfrm>
              <a:prstGeom prst="rect">
                <a:avLst/>
              </a:prstGeom>
              <a:noFill/>
              <a:ln w="9525">
                <a:noFill/>
                <a:miter lim="800000"/>
                <a:headEnd/>
                <a:tailEnd/>
              </a:ln>
            </p:spPr>
          </p:pic>
        </p:grpSp>
        <p:grpSp>
          <p:nvGrpSpPr>
            <p:cNvPr id="78" name="Group 34"/>
            <p:cNvGrpSpPr>
              <a:grpSpLocks noChangeAspect="1"/>
            </p:cNvGrpSpPr>
            <p:nvPr/>
          </p:nvGrpSpPr>
          <p:grpSpPr bwMode="auto">
            <a:xfrm>
              <a:off x="3625424" y="4942124"/>
              <a:ext cx="899697" cy="874011"/>
              <a:chOff x="11568" y="189"/>
              <a:chExt cx="3072" cy="2968"/>
            </a:xfrm>
          </p:grpSpPr>
          <p:sp>
            <p:nvSpPr>
              <p:cNvPr id="80" name="Oval 35"/>
              <p:cNvSpPr>
                <a:spLocks noChangeAspect="1" noChangeArrowheads="1"/>
              </p:cNvSpPr>
              <p:nvPr/>
            </p:nvSpPr>
            <p:spPr bwMode="auto">
              <a:xfrm>
                <a:off x="11712" y="336"/>
                <a:ext cx="2784" cy="2784"/>
              </a:xfrm>
              <a:prstGeom prst="ellipse">
                <a:avLst/>
              </a:prstGeom>
              <a:solidFill>
                <a:schemeClr val="bg1"/>
              </a:solidFill>
              <a:ln w="9525">
                <a:noFill/>
                <a:round/>
                <a:headEnd/>
                <a:tailEnd/>
              </a:ln>
            </p:spPr>
            <p:txBody>
              <a:bodyPr wrap="none" lIns="82479" tIns="41239" rIns="82479" bIns="41239" anchor="ctr">
                <a:prstTxWarp prst="textNoShape">
                  <a:avLst/>
                </a:prstTxWarp>
              </a:bodyPr>
              <a:lstStyle/>
              <a:p>
                <a:pPr defTabSz="825500" eaLnBrk="0" hangingPunct="0"/>
                <a:endParaRPr lang="en-US" sz="1100"/>
              </a:p>
            </p:txBody>
          </p:sp>
          <p:pic>
            <p:nvPicPr>
              <p:cNvPr id="81" name="Picture 36" descr="noaa_large"/>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11568" y="189"/>
                <a:ext cx="3072" cy="2968"/>
              </a:xfrm>
              <a:prstGeom prst="rect">
                <a:avLst/>
              </a:prstGeom>
              <a:noFill/>
              <a:ln w="9525">
                <a:noFill/>
                <a:miter lim="800000"/>
                <a:headEnd/>
                <a:tailEnd/>
              </a:ln>
            </p:spPr>
          </p:pic>
        </p:grpSp>
        <p:pic>
          <p:nvPicPr>
            <p:cNvPr id="79" name="Picture 37" descr="castelgold_big"/>
            <p:cNvPicPr>
              <a:picLocks noChangeAspect="1" noChangeArrowheads="1"/>
            </p:cNvPicPr>
            <p:nvPr/>
          </p:nvPicPr>
          <p:blipFill>
            <a:blip r:embed="rId19" cstate="print">
              <a:clrChange>
                <a:clrFrom>
                  <a:srgbClr val="000000"/>
                </a:clrFrom>
                <a:clrTo>
                  <a:srgbClr val="000000">
                    <a:alpha val="0"/>
                  </a:srgbClr>
                </a:clrTo>
              </a:clrChange>
            </a:blip>
            <a:srcRect/>
            <a:stretch>
              <a:fillRect/>
            </a:stretch>
          </p:blipFill>
          <p:spPr bwMode="auto">
            <a:xfrm>
              <a:off x="1455227" y="4996143"/>
              <a:ext cx="1136076" cy="795411"/>
            </a:xfrm>
            <a:prstGeom prst="rect">
              <a:avLst/>
            </a:prstGeom>
            <a:noFill/>
            <a:ln w="9525">
              <a:noFill/>
              <a:miter lim="800000"/>
              <a:headEnd/>
              <a:tailEnd/>
            </a:ln>
          </p:spPr>
        </p:pic>
      </p:grpSp>
      <p:sp>
        <p:nvSpPr>
          <p:cNvPr id="84" name="Shape 153"/>
          <p:cNvSpPr txBox="1">
            <a:spLocks noGrp="1"/>
          </p:cNvSpPr>
          <p:nvPr>
            <p:ph type="sldNum" idx="12"/>
          </p:nvPr>
        </p:nvSpPr>
        <p:spPr>
          <a:xfrm>
            <a:off x="6927967"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dirty="0"/>
              <a:t>9</a:t>
            </a:r>
            <a:endParaRPr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22712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4517</TotalTime>
  <Words>1884</Words>
  <Application>Microsoft Office PowerPoint</Application>
  <PresentationFormat>On-screen Show (4:3)</PresentationFormat>
  <Paragraphs>198</Paragraphs>
  <Slides>16</Slides>
  <Notes>14</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 Unicode MS</vt:lpstr>
      <vt:lpstr>ＭＳ Ｐゴシック</vt:lpstr>
      <vt:lpstr>Arial</vt:lpstr>
      <vt:lpstr>Calibri</vt:lpstr>
      <vt:lpstr>Calibri Light</vt:lpstr>
      <vt:lpstr>Times New Roman</vt:lpstr>
      <vt:lpstr>Office Theme</vt:lpstr>
      <vt:lpstr>Custom Design</vt:lpstr>
      <vt:lpstr>Hydrographic Services Review Panel FAC </vt:lpstr>
      <vt:lpstr>Usage of NOAA Navigation Services, products &amp; services</vt:lpstr>
      <vt:lpstr>ADCIRC Model Domain from Sabine to Galveston PED Project 2018-2019</vt:lpstr>
      <vt:lpstr>Coastal Hazard System</vt:lpstr>
      <vt:lpstr>Navigation Services data to inform dredging and minimize maritime incidents</vt:lpstr>
      <vt:lpstr>Dredging Portfolio Optimization</vt:lpstr>
      <vt:lpstr>Utilizing Bathymetric Data to Monitor Bedform Changes</vt:lpstr>
      <vt:lpstr>JOINT AIRBORNE LIDAR BATHYMETRY TECHNICAL CENTER OF EXTERTISE</vt:lpstr>
      <vt:lpstr>Coastal Zone Mapping and Imaging Lidar</vt:lpstr>
      <vt:lpstr>Multispectral Backscatter and Multifrequency Bathymetry</vt:lpstr>
      <vt:lpstr>Bed-load Measurements</vt:lpstr>
      <vt:lpstr>Navigation and Regional Sediment Analysis</vt:lpstr>
      <vt:lpstr>Chickamauga Lock and Dam</vt:lpstr>
      <vt:lpstr>Example of an Integrated LIDAR and Multi-Beam River Survey</vt:lpstr>
      <vt:lpstr>Requests for NOAA Navigation Services data, products, and services</vt:lpstr>
      <vt:lpstr>Contact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 Mersfelder</dc:creator>
  <cp:lastModifiedBy>Pettway, Jacqueline S CIV (US)</cp:lastModifiedBy>
  <cp:revision>67</cp:revision>
  <dcterms:modified xsi:type="dcterms:W3CDTF">2019-08-19T20:15:25Z</dcterms:modified>
</cp:coreProperties>
</file>