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7" r:id="rId5"/>
    <p:sldId id="268" r:id="rId6"/>
    <p:sldId id="269" r:id="rId7"/>
    <p:sldId id="270" r:id="rId8"/>
    <p:sldId id="271" r:id="rId9"/>
    <p:sldId id="27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192D"/>
    <a:srgbClr val="FFDA65"/>
    <a:srgbClr val="2C44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94660"/>
  </p:normalViewPr>
  <p:slideViewPr>
    <p:cSldViewPr snapToGrid="0" showGuides="1">
      <p:cViewPr varScale="1">
        <p:scale>
          <a:sx n="117" d="100"/>
          <a:sy n="117" d="100"/>
        </p:scale>
        <p:origin x="240" y="13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9189" y="2537326"/>
            <a:ext cx="8895185" cy="731319"/>
          </a:xfrm>
        </p:spPr>
        <p:txBody>
          <a:bodyPr anchor="b">
            <a:noAutofit/>
          </a:bodyPr>
          <a:lstStyle>
            <a:lvl1pPr algn="l">
              <a:lnSpc>
                <a:spcPts val="4800"/>
              </a:lnSpc>
              <a:defRPr sz="4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15409" y="3212428"/>
            <a:ext cx="8577943" cy="411770"/>
          </a:xfrm>
        </p:spPr>
        <p:txBody>
          <a:bodyPr>
            <a:noAutofit/>
          </a:bodyPr>
          <a:lstStyle>
            <a:lvl1pPr marL="0" indent="0" algn="l">
              <a:buNone/>
              <a:defRPr sz="2600" i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1639984" cy="6858000"/>
          </a:xfrm>
          <a:prstGeom prst="rect">
            <a:avLst/>
          </a:prstGeom>
          <a:gradFill flip="none" rotWithShape="1">
            <a:gsLst>
              <a:gs pos="0">
                <a:srgbClr val="203966">
                  <a:shade val="30000"/>
                  <a:satMod val="115000"/>
                </a:srgbClr>
              </a:gs>
              <a:gs pos="100000">
                <a:srgbClr val="203966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1618404" y="-69011"/>
            <a:ext cx="21579" cy="7108166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 userDrawn="1"/>
        </p:nvSpPr>
        <p:spPr>
          <a:xfrm>
            <a:off x="269718" y="2581036"/>
            <a:ext cx="1068042" cy="10680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696" y="2577014"/>
            <a:ext cx="1076087" cy="107608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4895" y="5476920"/>
            <a:ext cx="1123905" cy="1123905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8515350" y="6210300"/>
            <a:ext cx="3676650" cy="0"/>
          </a:xfrm>
          <a:prstGeom prst="line">
            <a:avLst/>
          </a:prstGeom>
          <a:ln>
            <a:solidFill>
              <a:srgbClr val="8484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9420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505996"/>
            <a:ext cx="12192000" cy="352004"/>
          </a:xfrm>
          <a:prstGeom prst="rect">
            <a:avLst/>
          </a:prstGeom>
          <a:gradFill flip="none" rotWithShape="1">
            <a:gsLst>
              <a:gs pos="0">
                <a:srgbClr val="1B3055"/>
              </a:gs>
              <a:gs pos="100000">
                <a:srgbClr val="2E5292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-10790" y="6505996"/>
            <a:ext cx="12213579" cy="0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2163"/>
            <a:ext cx="10515600" cy="4967060"/>
          </a:xfrm>
        </p:spPr>
        <p:txBody>
          <a:bodyPr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fld id="{46A1EDBF-0DBE-4DB0-9463-7410152AFFB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38200" y="1292584"/>
            <a:ext cx="10515600" cy="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8458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1" y="0"/>
            <a:ext cx="1639984" cy="6858000"/>
          </a:xfrm>
          <a:prstGeom prst="rect">
            <a:avLst/>
          </a:prstGeom>
          <a:gradFill flip="none" rotWithShape="1">
            <a:gsLst>
              <a:gs pos="0">
                <a:srgbClr val="820000"/>
              </a:gs>
              <a:gs pos="100000">
                <a:srgbClr val="AB192D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9189" y="2537326"/>
            <a:ext cx="8895185" cy="731319"/>
          </a:xfrm>
        </p:spPr>
        <p:txBody>
          <a:bodyPr anchor="b">
            <a:normAutofit/>
          </a:bodyPr>
          <a:lstStyle>
            <a:lvl1pPr algn="l">
              <a:lnSpc>
                <a:spcPts val="4800"/>
              </a:lnSpc>
              <a:defRPr sz="4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15409" y="3212428"/>
            <a:ext cx="8577943" cy="411770"/>
          </a:xfrm>
        </p:spPr>
        <p:txBody>
          <a:bodyPr>
            <a:noAutofit/>
          </a:bodyPr>
          <a:lstStyle>
            <a:lvl1pPr marL="0" indent="0" algn="l">
              <a:buNone/>
              <a:defRPr sz="2600" i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1618404" y="-69011"/>
            <a:ext cx="21579" cy="7108166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 userDrawn="1"/>
        </p:nvSpPr>
        <p:spPr>
          <a:xfrm>
            <a:off x="269718" y="2581036"/>
            <a:ext cx="1068042" cy="10680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696" y="2577014"/>
            <a:ext cx="1076087" cy="107608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4895" y="5476920"/>
            <a:ext cx="1123905" cy="1123905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8515350" y="6210300"/>
            <a:ext cx="3676650" cy="0"/>
          </a:xfrm>
          <a:prstGeom prst="line">
            <a:avLst/>
          </a:prstGeom>
          <a:ln>
            <a:solidFill>
              <a:srgbClr val="8484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469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6505996"/>
            <a:ext cx="12192000" cy="352004"/>
          </a:xfrm>
          <a:prstGeom prst="rect">
            <a:avLst/>
          </a:prstGeom>
          <a:gradFill flip="none" rotWithShape="1">
            <a:gsLst>
              <a:gs pos="100000">
                <a:srgbClr val="AB192D"/>
              </a:gs>
              <a:gs pos="0">
                <a:srgbClr val="820000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-10790" y="6505996"/>
            <a:ext cx="12213579" cy="0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2163"/>
            <a:ext cx="10515600" cy="4967060"/>
          </a:xfrm>
        </p:spPr>
        <p:txBody>
          <a:bodyPr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fld id="{46A1EDBF-0DBE-4DB0-9463-7410152AFFB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38200" y="1292584"/>
            <a:ext cx="10515600" cy="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179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-10274" y="0"/>
            <a:ext cx="1639983" cy="6858000"/>
          </a:xfrm>
          <a:prstGeom prst="rect">
            <a:avLst/>
          </a:prstGeom>
          <a:gradFill flip="none" rotWithShape="1">
            <a:gsLst>
              <a:gs pos="100000">
                <a:srgbClr val="DEA900"/>
              </a:gs>
              <a:gs pos="0">
                <a:schemeClr val="accent4">
                  <a:lumMod val="7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9189" y="2537326"/>
            <a:ext cx="8895185" cy="731319"/>
          </a:xfrm>
        </p:spPr>
        <p:txBody>
          <a:bodyPr anchor="b">
            <a:normAutofit/>
          </a:bodyPr>
          <a:lstStyle>
            <a:lvl1pPr algn="l">
              <a:lnSpc>
                <a:spcPts val="4800"/>
              </a:lnSpc>
              <a:defRPr sz="4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15409" y="3212428"/>
            <a:ext cx="8577943" cy="411770"/>
          </a:xfrm>
        </p:spPr>
        <p:txBody>
          <a:bodyPr>
            <a:noAutofit/>
          </a:bodyPr>
          <a:lstStyle>
            <a:lvl1pPr marL="0" indent="0" algn="l">
              <a:buNone/>
              <a:defRPr sz="2600" i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1618404" y="-69011"/>
            <a:ext cx="21579" cy="7108166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 userDrawn="1"/>
        </p:nvSpPr>
        <p:spPr>
          <a:xfrm>
            <a:off x="269718" y="2581036"/>
            <a:ext cx="1068042" cy="10680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696" y="2577014"/>
            <a:ext cx="1076087" cy="107608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4895" y="5476920"/>
            <a:ext cx="1123905" cy="1123905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8515350" y="6210300"/>
            <a:ext cx="3676650" cy="0"/>
          </a:xfrm>
          <a:prstGeom prst="line">
            <a:avLst/>
          </a:prstGeom>
          <a:ln>
            <a:solidFill>
              <a:srgbClr val="8484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8382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505996"/>
            <a:ext cx="12192000" cy="352004"/>
          </a:xfrm>
          <a:prstGeom prst="rect">
            <a:avLst/>
          </a:prstGeom>
          <a:gradFill flip="none" rotWithShape="1">
            <a:gsLst>
              <a:gs pos="79000">
                <a:srgbClr val="DEA900"/>
              </a:gs>
              <a:gs pos="100000">
                <a:schemeClr val="accent4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-10790" y="6505996"/>
            <a:ext cx="12213579" cy="0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2163"/>
            <a:ext cx="10515600" cy="4967060"/>
          </a:xfrm>
        </p:spPr>
        <p:txBody>
          <a:bodyPr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fld id="{46A1EDBF-0DBE-4DB0-9463-7410152AFFB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38200" y="1292584"/>
            <a:ext cx="10515600" cy="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0838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1" y="0"/>
            <a:ext cx="1618405" cy="6858000"/>
          </a:xfrm>
          <a:prstGeom prst="rect">
            <a:avLst/>
          </a:prstGeom>
          <a:gradFill flip="none" rotWithShape="1">
            <a:gsLst>
              <a:gs pos="100000">
                <a:srgbClr val="348471"/>
              </a:gs>
              <a:gs pos="0">
                <a:srgbClr val="255D5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9189" y="2537326"/>
            <a:ext cx="8895185" cy="731319"/>
          </a:xfrm>
        </p:spPr>
        <p:txBody>
          <a:bodyPr anchor="b">
            <a:normAutofit/>
          </a:bodyPr>
          <a:lstStyle>
            <a:lvl1pPr algn="l">
              <a:lnSpc>
                <a:spcPts val="4800"/>
              </a:lnSpc>
              <a:defRPr sz="4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15409" y="3212428"/>
            <a:ext cx="8577943" cy="411770"/>
          </a:xfrm>
        </p:spPr>
        <p:txBody>
          <a:bodyPr>
            <a:noAutofit/>
          </a:bodyPr>
          <a:lstStyle>
            <a:lvl1pPr marL="0" indent="0" algn="l">
              <a:buNone/>
              <a:defRPr sz="2600" i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1618404" y="-69011"/>
            <a:ext cx="21579" cy="7108166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 userDrawn="1"/>
        </p:nvSpPr>
        <p:spPr>
          <a:xfrm>
            <a:off x="269718" y="2581036"/>
            <a:ext cx="1068042" cy="10680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696" y="2577014"/>
            <a:ext cx="1076087" cy="107608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4895" y="5476920"/>
            <a:ext cx="1123905" cy="1123905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8515350" y="6210300"/>
            <a:ext cx="3676650" cy="0"/>
          </a:xfrm>
          <a:prstGeom prst="line">
            <a:avLst/>
          </a:prstGeom>
          <a:ln>
            <a:solidFill>
              <a:srgbClr val="8484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9523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6505996"/>
            <a:ext cx="12192000" cy="352004"/>
          </a:xfrm>
          <a:prstGeom prst="rect">
            <a:avLst/>
          </a:prstGeom>
          <a:gradFill flip="none" rotWithShape="1">
            <a:gsLst>
              <a:gs pos="0">
                <a:srgbClr val="255D50"/>
              </a:gs>
              <a:gs pos="100000">
                <a:srgbClr val="3B978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-10790" y="6505996"/>
            <a:ext cx="12213579" cy="0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2163"/>
            <a:ext cx="10515600" cy="4967060"/>
          </a:xfrm>
        </p:spPr>
        <p:txBody>
          <a:bodyPr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fld id="{46A1EDBF-0DBE-4DB0-9463-7410152AFFB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38200" y="1292584"/>
            <a:ext cx="10515600" cy="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2950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23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27790"/>
            <a:ext cx="10515600" cy="564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08383"/>
            <a:ext cx="10515600" cy="4967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581192"/>
            <a:ext cx="2743200" cy="267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1EDBF-0DBE-4DB0-9463-7410152AFF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683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55" r:id="rId9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rgbClr val="2C4462"/>
          </a:solidFill>
          <a:latin typeface="+mj-lt"/>
          <a:ea typeface="+mj-ea"/>
          <a:cs typeface="+mj-cs"/>
        </a:defRPr>
      </a:lvl1pPr>
    </p:titleStyle>
    <p:bodyStyle>
      <a:lvl1pPr marL="285750" indent="-285750" algn="l" defTabSz="914400" rtl="0" eaLnBrk="1" latinLnBrk="0" hangingPunct="1">
        <a:lnSpc>
          <a:spcPts val="2600"/>
        </a:lnSpc>
        <a:spcBef>
          <a:spcPts val="1800"/>
        </a:spcBef>
        <a:buClr>
          <a:schemeClr val="accent4">
            <a:lumMod val="75000"/>
          </a:schemeClr>
        </a:buClr>
        <a:buFont typeface="Arial" panose="020B0604020202020204" pitchFamily="34" charset="0"/>
        <a:buChar char="•"/>
        <a:defRPr sz="2500" b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1500" indent="-285750" algn="l" defTabSz="914400" rtl="0" eaLnBrk="1" latinLnBrk="0" hangingPunct="1">
        <a:lnSpc>
          <a:spcPts val="2300"/>
        </a:lnSpc>
        <a:spcBef>
          <a:spcPts val="600"/>
        </a:spcBef>
        <a:buClr>
          <a:schemeClr val="tx1">
            <a:lumMod val="65000"/>
            <a:lumOff val="35000"/>
          </a:schemeClr>
        </a:buClr>
        <a:buFont typeface="Arial" panose="020B0604020202020204" pitchFamily="34" charset="0"/>
        <a:buChar char="–"/>
        <a:defRPr sz="2200" b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801688" indent="-230188" algn="l" defTabSz="914400" rtl="0" eaLnBrk="1" latinLnBrk="0" hangingPunct="1">
        <a:lnSpc>
          <a:spcPts val="2100"/>
        </a:lnSpc>
        <a:spcBef>
          <a:spcPts val="600"/>
        </a:spcBef>
        <a:buFont typeface="Wingdings" panose="05000000000000000000" pitchFamily="2" charset="2"/>
        <a:buChar char="§"/>
        <a:defRPr sz="2000" b="1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009189" y="2690950"/>
            <a:ext cx="8895185" cy="830898"/>
          </a:xfrm>
        </p:spPr>
        <p:txBody>
          <a:bodyPr>
            <a:noAutofit/>
          </a:bodyPr>
          <a:lstStyle/>
          <a:p>
            <a:r>
              <a:rPr lang="en-US" sz="3600" dirty="0" smtClean="0"/>
              <a:t>Hydrographic Services Review Panel</a:t>
            </a:r>
            <a:endParaRPr lang="en-US" sz="3600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998475" y="3762757"/>
            <a:ext cx="8577943" cy="411770"/>
          </a:xfrm>
        </p:spPr>
        <p:txBody>
          <a:bodyPr/>
          <a:lstStyle/>
          <a:p>
            <a:r>
              <a:rPr lang="en-US" dirty="0" smtClean="0"/>
              <a:t>The Challenges and Benefits the Inland River Towing Industry Faces with Changing Technology and Dynamic River conditions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256146" y="5829511"/>
            <a:ext cx="1818126" cy="43088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2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Matt </a:t>
            </a:r>
            <a:r>
              <a:rPr lang="en-US" sz="22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Lagarde</a:t>
            </a:r>
            <a:endParaRPr lang="en-US" sz="2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73291" y="6193531"/>
            <a:ext cx="3211301" cy="30777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AVP Safety, Training and Compliance</a:t>
            </a:r>
            <a:endParaRPr lang="en-US" sz="14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51524" y="2198772"/>
            <a:ext cx="50690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pc="100" dirty="0" smtClean="0">
                <a:solidFill>
                  <a:schemeClr val="bg1">
                    <a:lumMod val="65000"/>
                  </a:schemeClr>
                </a:solidFill>
              </a:rPr>
              <a:t>INGRAM MARINE GROUP PRESENTATION TO</a:t>
            </a:r>
            <a:endParaRPr lang="en-US" sz="1600" spc="1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222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Nature of Our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We operate in close proximity to shore, shoals, structures and each other.</a:t>
            </a:r>
          </a:p>
          <a:p>
            <a:endParaRPr lang="en-US" dirty="0"/>
          </a:p>
          <a:p>
            <a:r>
              <a:rPr lang="en-US" dirty="0" smtClean="0"/>
              <a:t>The channel conditions change often with rising river levels and shifting sand bars.</a:t>
            </a:r>
          </a:p>
          <a:p>
            <a:endParaRPr lang="en-US" dirty="0" smtClean="0"/>
          </a:p>
          <a:p>
            <a:r>
              <a:rPr lang="en-US" dirty="0" smtClean="0"/>
              <a:t>Barges slide, they don’t continue along a predetermined path.</a:t>
            </a:r>
          </a:p>
        </p:txBody>
      </p:sp>
    </p:spTree>
    <p:extLst>
      <p:ext uri="{BB962C8B-B14F-4D97-AF65-F5344CB8AC3E}">
        <p14:creationId xmlns:p14="http://schemas.microsoft.com/office/powerpoint/2010/main" val="2034588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Nature of Our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We must operate as close as possible to buoy lines on southbound trips in order to avoid sliding into the bank on the bottom of the turn.</a:t>
            </a:r>
            <a:endParaRPr lang="en-US" dirty="0"/>
          </a:p>
          <a:p>
            <a:r>
              <a:rPr lang="en-US" dirty="0" smtClean="0"/>
              <a:t>We must operate on the edges of the channel on </a:t>
            </a:r>
            <a:r>
              <a:rPr lang="en-US" dirty="0" err="1" smtClean="0"/>
              <a:t>upbound</a:t>
            </a:r>
            <a:r>
              <a:rPr lang="en-US" dirty="0" smtClean="0"/>
              <a:t> trips to maximize speed and maneuverability in the slack water.</a:t>
            </a:r>
          </a:p>
          <a:p>
            <a:r>
              <a:rPr lang="en-US" dirty="0" err="1" smtClean="0"/>
              <a:t>Eddys</a:t>
            </a:r>
            <a:r>
              <a:rPr lang="en-US" dirty="0" smtClean="0"/>
              <a:t> create problems and advantages during navigation.</a:t>
            </a:r>
          </a:p>
          <a:p>
            <a:r>
              <a:rPr lang="en-US" dirty="0" smtClean="0"/>
              <a:t>Pilots must learn to “read the river” taking note of local knowledge, river current “tells” and local landmarks.</a:t>
            </a:r>
          </a:p>
        </p:txBody>
      </p:sp>
    </p:spTree>
    <p:extLst>
      <p:ext uri="{BB962C8B-B14F-4D97-AF65-F5344CB8AC3E}">
        <p14:creationId xmlns:p14="http://schemas.microsoft.com/office/powerpoint/2010/main" val="1702512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Tools We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GPS/Swing Meter</a:t>
            </a:r>
          </a:p>
          <a:p>
            <a:r>
              <a:rPr lang="en-US" dirty="0" smtClean="0"/>
              <a:t>AIS</a:t>
            </a:r>
          </a:p>
          <a:p>
            <a:r>
              <a:rPr lang="en-US" dirty="0" smtClean="0"/>
              <a:t>Electronic Navigation Systems</a:t>
            </a:r>
          </a:p>
          <a:p>
            <a:r>
              <a:rPr lang="en-US" dirty="0" smtClean="0"/>
              <a:t>Traditional Paper Charts</a:t>
            </a:r>
          </a:p>
          <a:p>
            <a:r>
              <a:rPr lang="en-US" dirty="0" smtClean="0"/>
              <a:t>USCG Local Notice to Mariners</a:t>
            </a:r>
          </a:p>
          <a:p>
            <a:r>
              <a:rPr lang="en-US" dirty="0" smtClean="0"/>
              <a:t>River Gauges and Forecasts</a:t>
            </a:r>
          </a:p>
          <a:p>
            <a:r>
              <a:rPr lang="en-US" dirty="0" smtClean="0"/>
              <a:t>Weather Forecasts</a:t>
            </a:r>
          </a:p>
          <a:p>
            <a:r>
              <a:rPr lang="en-US" dirty="0" smtClean="0"/>
              <a:t>Lock Information</a:t>
            </a:r>
          </a:p>
          <a:p>
            <a:r>
              <a:rPr lang="en-US" dirty="0" smtClean="0"/>
              <a:t>Hurricane Center Information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3562" y="2031273"/>
            <a:ext cx="5303522" cy="3977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814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Electronic Chart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Currency</a:t>
            </a:r>
          </a:p>
          <a:p>
            <a:r>
              <a:rPr lang="en-US" dirty="0" smtClean="0"/>
              <a:t>Accuracy of Position</a:t>
            </a:r>
          </a:p>
          <a:p>
            <a:r>
              <a:rPr lang="en-US" dirty="0" smtClean="0"/>
              <a:t>Detail</a:t>
            </a:r>
          </a:p>
          <a:p>
            <a:r>
              <a:rPr lang="en-US" dirty="0" smtClean="0"/>
              <a:t>Overlay of AIS information</a:t>
            </a:r>
          </a:p>
          <a:p>
            <a:r>
              <a:rPr lang="en-US" dirty="0" smtClean="0"/>
              <a:t>2 Min Predictions</a:t>
            </a:r>
          </a:p>
          <a:p>
            <a:r>
              <a:rPr lang="en-US" dirty="0" smtClean="0"/>
              <a:t>Closest Point of Approach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2144" y="1672046"/>
            <a:ext cx="3750129" cy="383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714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Electronic Chart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Lost ability for detailed notes</a:t>
            </a:r>
          </a:p>
          <a:p>
            <a:r>
              <a:rPr lang="en-US" dirty="0" smtClean="0"/>
              <a:t>Content dictated by agency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7141" y="1609533"/>
            <a:ext cx="5758543" cy="4318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949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Future “Asks”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Integration of weather, river forecast info and lock info into single data source.</a:t>
            </a:r>
          </a:p>
          <a:p>
            <a:endParaRPr lang="en-US" dirty="0" smtClean="0"/>
          </a:p>
          <a:p>
            <a:r>
              <a:rPr lang="en-US" dirty="0" smtClean="0"/>
              <a:t>Real time bridge clearance data</a:t>
            </a:r>
          </a:p>
          <a:p>
            <a:endParaRPr lang="en-US" dirty="0"/>
          </a:p>
          <a:p>
            <a:r>
              <a:rPr lang="en-US" dirty="0" smtClean="0"/>
              <a:t>Real time lock queue and dam output data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3D Bottom Contouring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586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Wish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Ability of the system to show river current features including </a:t>
            </a:r>
          </a:p>
          <a:p>
            <a:pPr lvl="1"/>
            <a:r>
              <a:rPr lang="en-US" dirty="0" err="1" smtClean="0"/>
              <a:t>Outdrafts</a:t>
            </a:r>
            <a:endParaRPr lang="en-US" dirty="0" smtClean="0"/>
          </a:p>
          <a:p>
            <a:pPr lvl="1"/>
            <a:r>
              <a:rPr lang="en-US" dirty="0" smtClean="0"/>
              <a:t>Cross currents</a:t>
            </a:r>
          </a:p>
          <a:p>
            <a:pPr lvl="1"/>
            <a:r>
              <a:rPr lang="en-US" dirty="0" err="1" smtClean="0"/>
              <a:t>Eddys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Display system of this data similar to Video Game Golf where the system displays arrows across the putting green showing how the ball might be expected to roll. 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Having detailed information about current characteristics prior to arriving at a particular point such as a bridge or lock is invaluable.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891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7084" y="1501775"/>
            <a:ext cx="7457831" cy="4967288"/>
          </a:xfrm>
        </p:spPr>
      </p:pic>
    </p:spTree>
    <p:extLst>
      <p:ext uri="{BB962C8B-B14F-4D97-AF65-F5344CB8AC3E}">
        <p14:creationId xmlns:p14="http://schemas.microsoft.com/office/powerpoint/2010/main" val="117660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331</Words>
  <Application>Microsoft Office PowerPoint</Application>
  <PresentationFormat>Widescreen</PresentationFormat>
  <Paragraphs>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Wingdings</vt:lpstr>
      <vt:lpstr>Office Theme</vt:lpstr>
      <vt:lpstr>Hydrographic Services Review Panel</vt:lpstr>
      <vt:lpstr>The Nature of Our Business</vt:lpstr>
      <vt:lpstr>The Nature of Our Business</vt:lpstr>
      <vt:lpstr>The Tools We Use</vt:lpstr>
      <vt:lpstr>Electronic Chart Benefits</vt:lpstr>
      <vt:lpstr>Electronic Chart Challenges</vt:lpstr>
      <vt:lpstr>The Future “Asks”</vt:lpstr>
      <vt:lpstr>Wish List</vt:lpstr>
      <vt:lpstr>Questions?</vt:lpstr>
    </vt:vector>
  </TitlesOfParts>
  <Company>INGRAM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Ball, Jaleena</dc:creator>
  <cp:lastModifiedBy>LaGarde, Matt</cp:lastModifiedBy>
  <cp:revision>14</cp:revision>
  <dcterms:created xsi:type="dcterms:W3CDTF">2018-03-26T18:00:38Z</dcterms:created>
  <dcterms:modified xsi:type="dcterms:W3CDTF">2019-08-19T22:48:52Z</dcterms:modified>
</cp:coreProperties>
</file>