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9"/>
  </p:notesMasterIdLst>
  <p:sldIdLst>
    <p:sldId id="256" r:id="rId3"/>
    <p:sldId id="262" r:id="rId4"/>
    <p:sldId id="263" r:id="rId5"/>
    <p:sldId id="264" r:id="rId6"/>
    <p:sldId id="267" r:id="rId7"/>
    <p:sldId id="266" r:id="rId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3179" autoAdjust="0"/>
  </p:normalViewPr>
  <p:slideViewPr>
    <p:cSldViewPr snapToGrid="0">
      <p:cViewPr varScale="1">
        <p:scale>
          <a:sx n="61" d="100"/>
          <a:sy n="61" d="100"/>
        </p:scale>
        <p:origin x="906" y="72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5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5492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88900"/>
            <a:ext cx="5611812" cy="4210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310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From </a:t>
            </a:r>
            <a:r>
              <a:rPr lang="en-US" sz="1600" i="1" dirty="0" smtClean="0"/>
              <a:t>Economic Powerhouse on the River: Economic Impact of Industries within the Port of South Louisiana Jurisdiction on the Louisiana and Port Region Economies</a:t>
            </a:r>
            <a:r>
              <a:rPr lang="en-US" sz="1600" dirty="0" smtClean="0"/>
              <a:t> by Loren C. Scott &amp; Associates, Inc.: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$83</a:t>
            </a:r>
            <a:r>
              <a:rPr lang="en-US" sz="1600" baseline="0" dirty="0" smtClean="0"/>
              <a:t>B in trade annually; 30,000 jobs (6 of 10)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baseline="0" dirty="0" smtClean="0"/>
              <a:t>$1.8B in earnings; $14.4B in revenue; $72.5M in state/local taxes</a:t>
            </a:r>
            <a:endParaRPr sz="1600"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157163"/>
            <a:ext cx="5519737" cy="41417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0185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92075"/>
            <a:ext cx="5607050" cy="4206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60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92075"/>
            <a:ext cx="5607050" cy="4206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919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01600"/>
            <a:ext cx="5594350" cy="4197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411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88900"/>
            <a:ext cx="5611812" cy="4210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189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l="2934" t="40921" r="1822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0" y="6113971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821412" y="6257717"/>
            <a:ext cx="420367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</a:t>
            </a:r>
            <a:r>
              <a:rPr lang="en-US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Panel</a:t>
            </a:r>
            <a:endParaRPr sz="1800" b="0" i="0" u="none" strike="noStrike" cap="none" baseline="30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15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2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5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88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0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7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86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291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l="2934" t="40921" r="1822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/>
          <p:nvPr/>
        </p:nvSpPr>
        <p:spPr>
          <a:xfrm>
            <a:off x="821412" y="6257717"/>
            <a:ext cx="420367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</a:t>
            </a: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3C70-DEF4-4C97-B878-A3F02F1E2103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aucoin@ports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Hydrographic Services Review Panel FAC </a:t>
            </a:r>
            <a:endParaRPr lang="en-US" dirty="0"/>
          </a:p>
        </p:txBody>
      </p:sp>
      <p:sp>
        <p:nvSpPr>
          <p:cNvPr id="99" name="Shape 99"/>
          <p:cNvSpPr txBox="1"/>
          <p:nvPr/>
        </p:nvSpPr>
        <p:spPr>
          <a:xfrm>
            <a:off x="-127000" y="1172749"/>
            <a:ext cx="86564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Paul G. Aucoin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Port of South Louisiana</a:t>
            </a:r>
            <a:endParaRPr sz="4000" i="1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-545" y="2720836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03670" y="3155701"/>
            <a:ext cx="866710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 smtClean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PLACEHOLDER: Stakeholder </a:t>
            </a:r>
            <a:r>
              <a:rPr lang="en-US" sz="2400" i="1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Perspectives</a:t>
            </a:r>
            <a:endParaRPr sz="2400" i="1" dirty="0">
              <a:solidFill>
                <a:srgbClr val="008D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August 27-29, 2019, New Orleans, LA</a:t>
            </a:r>
            <a:endParaRPr sz="2000" dirty="0">
              <a:solidFill>
                <a:srgbClr val="008D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5" y="4313066"/>
            <a:ext cx="3799867" cy="90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63" y="5296351"/>
            <a:ext cx="912259" cy="36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5" y="5300029"/>
            <a:ext cx="1828800" cy="362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241595" y="804863"/>
            <a:ext cx="8743772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u="none" strike="noStrike" cap="none" dirty="0" smtClean="0">
                <a:solidFill>
                  <a:srgbClr val="054698"/>
                </a:solidFill>
                <a:sym typeface="Calibri"/>
              </a:rPr>
              <a:t>Largest Tonnage Port in the Western Hemisphere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sz="2000" b="0" u="none" strike="noStrike" cap="none" dirty="0" smtClean="0">
                <a:solidFill>
                  <a:srgbClr val="054698"/>
                </a:solidFill>
                <a:sym typeface="Calibri"/>
              </a:rPr>
              <a:t>#1 Grain Exporter: over 50% of the nation’s grain (104M short tons in 2018)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sz="2000" b="0" u="none" strike="noStrike" cap="none" dirty="0" smtClean="0">
                <a:solidFill>
                  <a:srgbClr val="054698"/>
                </a:solidFill>
                <a:sym typeface="Calibri"/>
              </a:rPr>
              <a:t>#2 Energy Transfer Port: 46M short tons of crude oil, 4 oil refineries, 10 crude oil storage terminals</a:t>
            </a:r>
          </a:p>
          <a:p>
            <a:pPr marL="685800" lvl="1" indent="-228600">
              <a:spcBef>
                <a:spcPts val="1200"/>
              </a:spcBef>
            </a:pPr>
            <a:r>
              <a:rPr lang="en-US" dirty="0"/>
              <a:t>Top </a:t>
            </a:r>
            <a:r>
              <a:rPr lang="en-US" dirty="0" smtClean="0"/>
              <a:t>Foreign Trade Zone </a:t>
            </a:r>
            <a:r>
              <a:rPr lang="en-US" dirty="0"/>
              <a:t>(#124</a:t>
            </a:r>
            <a:r>
              <a:rPr lang="en-US" dirty="0" smtClean="0"/>
              <a:t>): $</a:t>
            </a:r>
            <a:r>
              <a:rPr lang="en-US" dirty="0"/>
              <a:t>49.5B of product + over 10,600 jobs</a:t>
            </a:r>
          </a:p>
          <a:p>
            <a:pPr marL="685800" lvl="1" indent="-228600">
              <a:spcBef>
                <a:spcPts val="1200"/>
              </a:spcBef>
            </a:pPr>
            <a:r>
              <a:rPr lang="en-US" sz="2000" b="0" u="none" strike="noStrike" cap="none" dirty="0" smtClean="0">
                <a:solidFill>
                  <a:srgbClr val="054698"/>
                </a:solidFill>
                <a:sym typeface="Calibri"/>
              </a:rPr>
              <a:t>303.1M short tons of cargo via 4,402 vessels + </a:t>
            </a:r>
            <a:r>
              <a:rPr lang="en-US" dirty="0"/>
              <a:t>63,638 barges </a:t>
            </a:r>
            <a:r>
              <a:rPr lang="en-US" sz="1600" dirty="0"/>
              <a:t>(2018</a:t>
            </a:r>
            <a:r>
              <a:rPr lang="en-US" sz="1600" dirty="0" smtClean="0"/>
              <a:t>)</a:t>
            </a:r>
          </a:p>
          <a:p>
            <a:pPr marL="685800" lvl="1" indent="-228600">
              <a:spcBef>
                <a:spcPts val="1200"/>
              </a:spcBef>
            </a:pPr>
            <a:r>
              <a:rPr lang="en-US" dirty="0"/>
              <a:t>$24.512B current economic development investment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dirty="0" smtClean="0"/>
              <a:t>$83B in trade annually; 30,000 jobs (6 of 10)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dirty="0" smtClean="0"/>
              <a:t>$1.8B in earnings; $14.4B in revenue; $72.5M in state/local taxes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20653" y="13385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US" sz="32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Port of South Louisiana</a:t>
            </a:r>
            <a:endParaRPr sz="32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4739926"/>
            <a:ext cx="9144000" cy="1373436"/>
            <a:chOff x="220653" y="4611875"/>
            <a:chExt cx="9131776" cy="1371600"/>
          </a:xfrm>
        </p:grpSpPr>
        <p:pic>
          <p:nvPicPr>
            <p:cNvPr id="5" name="j017845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53" y="4611875"/>
              <a:ext cx="3043925" cy="137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j0178459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578" y="4611875"/>
              <a:ext cx="3043926" cy="137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j0178459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503" y="4611875"/>
              <a:ext cx="3043926" cy="1371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017845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1" r="29138"/>
          <a:stretch/>
        </p:blipFill>
        <p:spPr>
          <a:xfrm>
            <a:off x="6868391" y="1028700"/>
            <a:ext cx="2078178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32070" y="80486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200" dirty="0" smtClean="0"/>
              <a:t>More than 30 states rely on the MS River for export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200" dirty="0" smtClean="0"/>
              <a:t>MS River Basin produces 92% of the nation’s ag</a:t>
            </a:r>
            <a:br>
              <a:rPr lang="en-US" sz="2200" dirty="0" smtClean="0"/>
            </a:br>
            <a:r>
              <a:rPr lang="en-US" sz="2200" dirty="0" smtClean="0"/>
              <a:t>exports and 78% of the world’s exports of feed</a:t>
            </a:r>
            <a:br>
              <a:rPr lang="en-US" sz="2200" dirty="0" smtClean="0"/>
            </a:br>
            <a:r>
              <a:rPr lang="en-US" sz="2200" dirty="0" smtClean="0"/>
              <a:t>grains and soybean</a:t>
            </a:r>
          </a:p>
          <a:p>
            <a:pPr marL="228600" indent="-228600">
              <a:spcBef>
                <a:spcPts val="1800"/>
              </a:spcBef>
            </a:pPr>
            <a:r>
              <a:rPr lang="en-US" sz="2200" dirty="0"/>
              <a:t>In the U.S., 1.1M jobs are supported by </a:t>
            </a:r>
            <a:r>
              <a:rPr lang="en-US" sz="2200" dirty="0" smtClean="0"/>
              <a:t>ag exports.</a:t>
            </a:r>
            <a:br>
              <a:rPr lang="en-US" sz="2200" dirty="0" smtClean="0"/>
            </a:br>
            <a:r>
              <a:rPr lang="en-US" sz="2200" dirty="0" smtClean="0"/>
              <a:t>Every </a:t>
            </a:r>
            <a:r>
              <a:rPr lang="en-US" sz="2200" dirty="0"/>
              <a:t>additional $1B in exports creates 8,000 </a:t>
            </a:r>
            <a:r>
              <a:rPr lang="en-US" sz="2200" dirty="0" smtClean="0"/>
              <a:t>jobs</a:t>
            </a:r>
            <a:endParaRPr lang="en-US" sz="2200" dirty="0"/>
          </a:p>
          <a:p>
            <a:pPr marL="228600" lvl="0" indent="-228600">
              <a:spcBef>
                <a:spcPts val="1800"/>
              </a:spcBef>
            </a:pPr>
            <a:r>
              <a:rPr lang="en-US" sz="2200" dirty="0" smtClean="0"/>
              <a:t>Connected </a:t>
            </a:r>
            <a:r>
              <a:rPr lang="en-US" sz="2200" dirty="0"/>
              <a:t>to </a:t>
            </a:r>
            <a:r>
              <a:rPr lang="en-US" sz="2200" dirty="0" smtClean="0"/>
              <a:t>14,500 </a:t>
            </a:r>
            <a:r>
              <a:rPr lang="en-US" sz="2200" dirty="0"/>
              <a:t>miles of inland </a:t>
            </a:r>
            <a:r>
              <a:rPr lang="en-US" sz="2200" dirty="0" smtClean="0"/>
              <a:t>navigable</a:t>
            </a:r>
            <a:br>
              <a:rPr lang="en-US" sz="2200" dirty="0" smtClean="0"/>
            </a:br>
            <a:r>
              <a:rPr lang="en-US" sz="2200" dirty="0" smtClean="0"/>
              <a:t>waterways, the </a:t>
            </a:r>
            <a:r>
              <a:rPr lang="en-US" sz="2200" dirty="0" err="1" smtClean="0"/>
              <a:t>LMR</a:t>
            </a:r>
            <a:r>
              <a:rPr lang="en-US" sz="2200" dirty="0" smtClean="0"/>
              <a:t> is home to 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en-US" sz="2200" dirty="0" smtClean="0"/>
              <a:t> of the nation’s</a:t>
            </a:r>
            <a:br>
              <a:rPr lang="en-US" sz="2200" dirty="0" smtClean="0"/>
            </a:br>
            <a:r>
              <a:rPr lang="en-US" sz="2200" dirty="0" smtClean="0"/>
              <a:t>top 15 ports that move more than 500M tons. Over</a:t>
            </a:r>
            <a:br>
              <a:rPr lang="en-US" sz="2200" dirty="0" smtClean="0"/>
            </a:br>
            <a:r>
              <a:rPr lang="en-US" sz="2200" dirty="0" smtClean="0"/>
              <a:t>$21B </a:t>
            </a:r>
            <a:r>
              <a:rPr lang="en-US" sz="2200" dirty="0"/>
              <a:t>in ag exports are shipped through </a:t>
            </a:r>
            <a:r>
              <a:rPr lang="en-US" sz="2200" dirty="0" smtClean="0"/>
              <a:t>LA’s ports</a:t>
            </a:r>
          </a:p>
          <a:p>
            <a:pPr marL="228600" lvl="0" indent="-228600">
              <a:spcBef>
                <a:spcPts val="1800"/>
              </a:spcBef>
            </a:pPr>
            <a:r>
              <a:rPr lang="en-US" sz="2200" dirty="0" smtClean="0"/>
              <a:t>Each foot of cargo equates to a loss of +/- $1M</a:t>
            </a:r>
            <a:br>
              <a:rPr lang="en-US" sz="2200" dirty="0" smtClean="0"/>
            </a:br>
            <a:r>
              <a:rPr lang="en-US" sz="2200" i="1" dirty="0" smtClean="0"/>
              <a:t>less draft = less feet of cargo per vessel = lost revenue</a:t>
            </a:r>
            <a:endParaRPr sz="2200" b="0" i="1" u="none" strike="noStrike" cap="none" dirty="0">
              <a:solidFill>
                <a:srgbClr val="054698"/>
              </a:solidFill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20653" y="123696"/>
            <a:ext cx="8764714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Commerce and the Mississippi River</a:t>
            </a:r>
            <a:endParaRPr sz="32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241595" y="814388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dirty="0" smtClean="0"/>
              <a:t>Provide a 50-foot draft from </a:t>
            </a:r>
            <a:r>
              <a:rPr lang="en-US" dirty="0"/>
              <a:t>the Gulf of Mexico upriver </a:t>
            </a:r>
            <a:r>
              <a:rPr lang="en-US" dirty="0" smtClean="0"/>
              <a:t>to mile 256</a:t>
            </a: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dirty="0"/>
              <a:t>Dredged material will be used to create an estimated 1,462 acres of new marsh habitat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dirty="0" err="1"/>
              <a:t>USACE</a:t>
            </a:r>
            <a:r>
              <a:rPr lang="en-US" dirty="0"/>
              <a:t> identified the benefit-to-cost ratio of the project at 7.2 to 1, calling the project one of national and international significance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dirty="0"/>
              <a:t>Transportation cost savings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dirty="0"/>
              <a:t>Increased flood protection of business, farms, and homes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dirty="0"/>
              <a:t>Navigation reliability and safety will attract investment</a:t>
            </a:r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20652" y="106868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0" i="0" u="none" strike="noStrike" cap="none" dirty="0" smtClean="0">
                <a:solidFill>
                  <a:srgbClr val="054698"/>
                </a:solidFill>
                <a:sym typeface="Calibri"/>
              </a:rPr>
              <a:t>MS River Ship Channel </a:t>
            </a:r>
            <a:r>
              <a:rPr lang="en-US" sz="3200" dirty="0"/>
              <a:t>Deepening Project </a:t>
            </a:r>
            <a:r>
              <a:rPr lang="en-US" sz="3200" dirty="0" smtClean="0"/>
              <a:t>Benefits</a:t>
            </a:r>
            <a:endParaRPr sz="3200" b="0" i="0" u="none" strike="noStrike" cap="none" dirty="0">
              <a:solidFill>
                <a:srgbClr val="054698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61"/>
          <p:cNvSpPr txBox="1">
            <a:spLocks noGrp="1"/>
          </p:cNvSpPr>
          <p:nvPr>
            <p:ph type="title"/>
          </p:nvPr>
        </p:nvSpPr>
        <p:spPr>
          <a:xfrm>
            <a:off x="220652" y="106868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0" i="0" u="none" strike="noStrike" cap="none" dirty="0" smtClean="0">
                <a:solidFill>
                  <a:srgbClr val="054698"/>
                </a:solidFill>
                <a:sym typeface="Calibri"/>
              </a:rPr>
              <a:t>MS River Ship Channel </a:t>
            </a:r>
            <a:r>
              <a:rPr lang="en-US" sz="3200" dirty="0"/>
              <a:t>Deepening Project </a:t>
            </a:r>
            <a:r>
              <a:rPr lang="en-US" sz="3200" dirty="0" smtClean="0"/>
              <a:t>Benefits</a:t>
            </a:r>
            <a:endParaRPr sz="3200" b="0" i="0" u="none" strike="noStrike" cap="none" dirty="0">
              <a:solidFill>
                <a:srgbClr val="054698"/>
              </a:solidFill>
              <a:sym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060776"/>
              </p:ext>
            </p:extLst>
          </p:nvPr>
        </p:nvGraphicFramePr>
        <p:xfrm>
          <a:off x="4962007" y="1030168"/>
          <a:ext cx="393192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 Tonnage &amp; Values Created</a:t>
                      </a:r>
                      <a:br>
                        <a: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 Deepening the </a:t>
                      </a:r>
                      <a:r>
                        <a:rPr kumimoji="0" lang="en-US" sz="16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LMR</a:t>
                      </a:r>
                      <a:r>
                        <a: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50 Feet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Year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Tonnage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% of 2011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13,275,808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8.8B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17,053,228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$11.4B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19,142,248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7.7%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$12.8B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20,186,758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$13.5B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22,275,778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$14.9B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24,364,798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$16.3B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Source: The Economic Impact of Deepening the Mississippi River to 50 Feet,</a:t>
                      </a:r>
                      <a:r>
                        <a:rPr lang="en-US" sz="1200" i="1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i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Dr. Tim Ryan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4962007" y="4906208"/>
            <a:ext cx="3931920" cy="1063745"/>
            <a:chOff x="4962007" y="4906208"/>
            <a:chExt cx="3931920" cy="106374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007" y="4906209"/>
              <a:ext cx="1891101" cy="106374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384" y="4906208"/>
              <a:ext cx="1899543" cy="106374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7" b="1"/>
          <a:stretch/>
        </p:blipFill>
        <p:spPr>
          <a:xfrm>
            <a:off x="220652" y="3393441"/>
            <a:ext cx="4572000" cy="2576512"/>
          </a:xfrm>
          <a:prstGeom prst="rect">
            <a:avLst/>
          </a:prstGeom>
          <a:ln w="38100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" y="1030168"/>
            <a:ext cx="4572000" cy="2362200"/>
          </a:xfrm>
          <a:prstGeom prst="rect">
            <a:avLst/>
          </a:prstGeom>
          <a:ln w="38100">
            <a:noFill/>
          </a:ln>
        </p:spPr>
      </p:pic>
      <p:cxnSp>
        <p:nvCxnSpPr>
          <p:cNvPr id="18" name="Straight Connector 17"/>
          <p:cNvCxnSpPr/>
          <p:nvPr/>
        </p:nvCxnSpPr>
        <p:spPr>
          <a:xfrm>
            <a:off x="220652" y="3392368"/>
            <a:ext cx="4572000" cy="0"/>
          </a:xfrm>
          <a:prstGeom prst="line">
            <a:avLst/>
          </a:prstGeom>
          <a:ln w="1778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0654" y="3735175"/>
            <a:ext cx="8598605" cy="217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 G. Aucoin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20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2000" dirty="0">
              <a:solidFill>
                <a:schemeClr val="dk1"/>
              </a:solidFill>
              <a:hlinkClick r:id="rId3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paucoin@portsl.com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985.652.9278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20653" y="312282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/>
              <a:t>Contact Information:</a:t>
            </a:r>
            <a:endParaRPr sz="3600" b="0" i="0" u="none" strike="noStrike" cap="none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Shape 103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98" y="4208120"/>
            <a:ext cx="2185916" cy="52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400</Words>
  <Application>Microsoft Office PowerPoint</Application>
  <PresentationFormat>On-screen Show (4:3)</PresentationFormat>
  <Paragraphs>74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Custom Design</vt:lpstr>
      <vt:lpstr>Hydrographic Services Review Panel FAC </vt:lpstr>
      <vt:lpstr>About Port of South Louisiana</vt:lpstr>
      <vt:lpstr>Commerce and the Mississippi River</vt:lpstr>
      <vt:lpstr>MS River Ship Channel Deepening Project Benefits</vt:lpstr>
      <vt:lpstr>MS River Ship Channel Deepening Project Benefits</vt:lpstr>
      <vt:lpstr>Contact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Mersfelder</dc:creator>
  <cp:lastModifiedBy>Virginia Dentler</cp:lastModifiedBy>
  <cp:revision>72</cp:revision>
  <cp:lastPrinted>2019-08-21T20:28:23Z</cp:lastPrinted>
  <dcterms:modified xsi:type="dcterms:W3CDTF">2019-08-26T21:38:16Z</dcterms:modified>
</cp:coreProperties>
</file>