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500" r:id="rId2"/>
    <p:sldId id="293" r:id="rId3"/>
    <p:sldId id="510" r:id="rId4"/>
    <p:sldId id="502" r:id="rId5"/>
    <p:sldId id="557" r:id="rId6"/>
    <p:sldId id="535" r:id="rId7"/>
    <p:sldId id="506" r:id="rId8"/>
  </p:sldIdLst>
  <p:sldSz cx="9144000" cy="6858000" type="screen4x3"/>
  <p:notesSz cx="6858000" cy="9067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645" autoAdjust="0"/>
  </p:normalViewPr>
  <p:slideViewPr>
    <p:cSldViewPr>
      <p:cViewPr varScale="1">
        <p:scale>
          <a:sx n="73" d="100"/>
          <a:sy n="73" d="100"/>
        </p:scale>
        <p:origin x="126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3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A2DB99-927B-4A2F-827F-1F2EAE8B27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A87F47-C92A-40D2-BBB9-50A74A9C88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C8632-AC72-4FA9-9D9A-7A0B0B153F07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EC830A-CEF7-4019-9BE1-BE2E1F7F73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13775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B1BA0-5950-4360-BE57-EED48CA966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13775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8F9AD-B845-4E5B-A4FF-4F1B90D7C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66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79450"/>
            <a:ext cx="4533900" cy="3400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06888"/>
            <a:ext cx="5486400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121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121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0D2105B-41A4-4CB2-A336-50E9857C7C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517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458982-E06B-4D63-AC61-A73EC114234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10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DAC06-E52A-47AC-AD73-72343FFA1D8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4FFD2-CEA6-49E6-B375-23C702AFBB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7F633-23D6-4123-A47D-EB1EAE3B39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F7981-994A-4BFE-9CA7-E784FD063F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5F555-B160-4350-BD7E-60B5DBCEE70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21988-69E8-41E5-A9B1-29557955DC7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4E1F1-5B69-421F-9D0F-D43031F297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C5974-52E4-44D1-B3BA-8FBD68744A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23B99-E3BB-49DA-BA2D-87411749722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6A1C6-E39F-415B-89FE-1AA623D0D8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54670-48C0-49DD-82F9-DB4E4CC83B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fld id="{20D85F86-06F2-4BB4-8267-C6AAAA3E58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1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1.jpeg"/><Relationship Id="rId18" Type="http://schemas.openxmlformats.org/officeDocument/2006/relationships/image" Target="../media/image15.png"/><Relationship Id="rId3" Type="http://schemas.openxmlformats.org/officeDocument/2006/relationships/image" Target="../media/image4.png"/><Relationship Id="rId21" Type="http://schemas.openxmlformats.org/officeDocument/2006/relationships/image" Target="../media/image18.jpeg"/><Relationship Id="rId7" Type="http://schemas.openxmlformats.org/officeDocument/2006/relationships/image" Target="../media/image7.wmf"/><Relationship Id="rId12" Type="http://schemas.openxmlformats.org/officeDocument/2006/relationships/image" Target="../media/image10.jpeg"/><Relationship Id="rId17" Type="http://schemas.openxmlformats.org/officeDocument/2006/relationships/image" Target="../media/image14.jpeg"/><Relationship Id="rId2" Type="http://schemas.openxmlformats.org/officeDocument/2006/relationships/hyperlink" Target="http://www.ilsoy.org/index.php" TargetMode="External"/><Relationship Id="rId16" Type="http://schemas.openxmlformats.org/officeDocument/2006/relationships/image" Target="../media/image13.png"/><Relationship Id="rId20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image" Target="../media/image5.png"/><Relationship Id="rId15" Type="http://schemas.openxmlformats.org/officeDocument/2006/relationships/hyperlink" Target="http://www.michigansoybean.org/" TargetMode="External"/><Relationship Id="rId10" Type="http://schemas.openxmlformats.org/officeDocument/2006/relationships/image" Target="../media/image8.jpeg"/><Relationship Id="rId19" Type="http://schemas.openxmlformats.org/officeDocument/2006/relationships/image" Target="../media/image16.png"/><Relationship Id="rId4" Type="http://schemas.openxmlformats.org/officeDocument/2006/relationships/hyperlink" Target="http://www.soygrowers.com/" TargetMode="External"/><Relationship Id="rId9" Type="http://schemas.openxmlformats.org/officeDocument/2006/relationships/hyperlink" Target="http://kysoy.org/" TargetMode="External"/><Relationship Id="rId1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msteenhoek@soytransportation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676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000" dirty="0">
                <a:latin typeface="+mn-lt"/>
              </a:rPr>
              <a:t>Hydrographic Services Review Panel FAC</a:t>
            </a:r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r>
              <a:rPr lang="en-US" sz="2300" dirty="0">
                <a:latin typeface="+mn-lt"/>
              </a:rPr>
              <a:t>Transportation: Connecting U.S. Farmers with the World</a:t>
            </a:r>
            <a:br>
              <a:rPr lang="en-US" sz="2300" dirty="0">
                <a:latin typeface="+mn-lt"/>
              </a:rPr>
            </a:br>
            <a:r>
              <a:rPr lang="en-US" sz="2300" dirty="0">
                <a:latin typeface="+mn-lt"/>
              </a:rPr>
              <a:t>Mike Steenhoek, Executive Director</a:t>
            </a:r>
            <a:br>
              <a:rPr lang="en-US" sz="2300" dirty="0">
                <a:latin typeface="+mn-lt"/>
              </a:rPr>
            </a:br>
            <a:r>
              <a:rPr lang="en-US" sz="2300" dirty="0">
                <a:latin typeface="+mn-lt"/>
              </a:rPr>
              <a:t>August 27, 2019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1700"/>
          </a:p>
          <a:p>
            <a:pPr eaLnBrk="1" hangingPunct="1"/>
            <a:endParaRPr lang="en-US" sz="2400">
              <a:latin typeface="Garamond" pitchFamily="18" charset="0"/>
            </a:endParaRPr>
          </a:p>
        </p:txBody>
      </p:sp>
      <p:pic>
        <p:nvPicPr>
          <p:cNvPr id="3076" name="Picture 4" descr="stc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505200"/>
            <a:ext cx="311785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4962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C1ED1-9733-4839-B819-C5CCD697F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A4687-99CA-458F-87F4-CE71FB106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ttps://www.soytransportation.org/_img/chartLG.png">
            <a:extLst>
              <a:ext uri="{FF2B5EF4-FFF2-40B4-BE49-F238E27FC236}">
                <a16:creationId xmlns:a16="http://schemas.microsoft.com/office/drawing/2014/main" id="{36FA6EEA-FF7D-41E3-8F38-12DF95951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0"/>
            <a:ext cx="9144001" cy="6949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56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BFFBC-FB38-4516-B662-CF53955EB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Cargo Capacity: Truck vs. Rail vs. Barge</a:t>
            </a:r>
          </a:p>
        </p:txBody>
      </p:sp>
      <p:pic>
        <p:nvPicPr>
          <p:cNvPr id="6" name="Picture 14" descr="stclogo">
            <a:extLst>
              <a:ext uri="{FF2B5EF4-FFF2-40B4-BE49-F238E27FC236}">
                <a16:creationId xmlns:a16="http://schemas.microsoft.com/office/drawing/2014/main" id="{E9A3EE12-93AD-4D2A-A48E-25E6EB344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9150" y="5429250"/>
            <a:ext cx="1974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34C0310-305F-4855-876F-82D41DC135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371600"/>
            <a:ext cx="8229600" cy="38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95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71" y="332898"/>
            <a:ext cx="8229600" cy="97398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+mn-lt"/>
              </a:rPr>
              <a:t>The Soy Transportation Coalition – Farmer funded &amp; farmer led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353300" cy="5064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/>
              <a:t>Established in 2007. Comprised </a:t>
            </a:r>
            <a:r>
              <a:rPr lang="en-US" sz="2000"/>
              <a:t>of 13 </a:t>
            </a:r>
            <a:r>
              <a:rPr lang="en-US" sz="2000" dirty="0"/>
              <a:t>state soybean organizations, the United Soybean Board, &amp; American Soybean Association.  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6148" name="Picture 4" descr="Illinois Soybean Association. Producing Result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625" y="2795416"/>
            <a:ext cx="13890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AS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1091" y="2339652"/>
            <a:ext cx="12223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ISAsmall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7427" y="2988626"/>
            <a:ext cx="1481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3785" y="3903410"/>
            <a:ext cx="19224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3" descr="stc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7975" y="5978525"/>
            <a:ext cx="12160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4" descr="stc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9150" y="5429250"/>
            <a:ext cx="1974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Nebraska Soybean Board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89689" y="2820375"/>
            <a:ext cx="12573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2" descr="C:\Users\MikeS\Documents\Mike S\Logo - South Dakota Soybean R&amp;P Counci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81364" y="5191182"/>
            <a:ext cx="2244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MikeS\AppData\Local\Microsoft\Windows\Temporary Internet Files\Content.IE5\5H6L4681\kssoy-comm-log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53022" y="2872081"/>
            <a:ext cx="1343025" cy="876300"/>
          </a:xfrm>
          <a:prstGeom prst="rect">
            <a:avLst/>
          </a:prstGeom>
          <a:noFill/>
        </p:spPr>
      </p:pic>
      <p:pic>
        <p:nvPicPr>
          <p:cNvPr id="19" name="Picture 18" descr="C:\Users\MikeS\AppData\Local\Microsoft\Windows\Temporary Internet Files\Content.IE5\2OJM3X1A\SoyCheckoff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71830" y="2302509"/>
            <a:ext cx="2042033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MikeS\AppData\Local\Microsoft\Windows\Temporary Internet Files\Content.IE5\ZJBBH8CD\ISA_Logo_4C_201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15798" y="3046784"/>
            <a:ext cx="2205494" cy="640080"/>
          </a:xfrm>
          <a:prstGeom prst="rect">
            <a:avLst/>
          </a:prstGeom>
          <a:noFill/>
        </p:spPr>
      </p:pic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-7239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7" name="Picture 1" descr="Michigan Soybean Promotion Committee Logo">
            <a:hlinkClick r:id="rId15" tooltip="&quot;Home&quot;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89" y="3900781"/>
            <a:ext cx="8763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12147" y="4906324"/>
            <a:ext cx="14622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254F23"/>
                </a:solidFill>
                <a:effectLst/>
                <a:latin typeface="Cinzel" charset="0"/>
                <a:ea typeface="Calibri" panose="020F0502020204030204" pitchFamily="34" charset="0"/>
                <a:cs typeface="Helvetica" panose="020B0604020202020204" pitchFamily="34" charset="0"/>
              </a:rPr>
              <a:t>MICHIGAN SOYBEAN  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254F23"/>
                </a:solidFill>
                <a:effectLst/>
                <a:latin typeface="Cinzel" charset="0"/>
                <a:ea typeface="Calibri" panose="020F0502020204030204" pitchFamily="34" charset="0"/>
                <a:cs typeface="Helvetica" panose="020B0604020202020204" pitchFamily="34" charset="0"/>
              </a:rPr>
              <a:t>PROMOTION COMMITTEE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02" y="3900781"/>
            <a:ext cx="1898145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382" y="3830862"/>
            <a:ext cx="2667000" cy="1009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649" y="3795930"/>
            <a:ext cx="962025" cy="14287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032" y="4981498"/>
            <a:ext cx="1817979" cy="10301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1" y="5244878"/>
            <a:ext cx="104785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66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1829C-38C4-4EB7-ABEC-CD21FC764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>
                <a:latin typeface="+mn-lt"/>
              </a:rPr>
              <a:t>America’s Rivers: An Efficient Maritime Highway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A82696-9A30-4C46-81DB-62E512C6D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 t="9851" r="4706" b="7548"/>
          <a:stretch/>
        </p:blipFill>
        <p:spPr bwMode="auto">
          <a:xfrm>
            <a:off x="2209800" y="771684"/>
            <a:ext cx="4454699" cy="5303520"/>
          </a:xfrm>
          <a:prstGeom prst="rect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14" descr="stclogo">
            <a:extLst>
              <a:ext uri="{FF2B5EF4-FFF2-40B4-BE49-F238E27FC236}">
                <a16:creationId xmlns:a16="http://schemas.microsoft.com/office/drawing/2014/main" id="{A46BAB39-4C70-40DA-B981-8A6494ADE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150" y="5429250"/>
            <a:ext cx="1974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57B2FB-55EE-468F-9734-C3B3B48DE14E}"/>
              </a:ext>
            </a:extLst>
          </p:cNvPr>
          <p:cNvSpPr txBox="1"/>
          <p:nvPr/>
        </p:nvSpPr>
        <p:spPr>
          <a:xfrm>
            <a:off x="6864350" y="1066800"/>
            <a:ext cx="197485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Mississippi Gulf (Baton Rouge to Gulf of Mexico): 60% of U.S. soybean exports; 59% of U.S. corn exports; #1 export region for both commodities</a:t>
            </a:r>
          </a:p>
        </p:txBody>
      </p:sp>
    </p:spTree>
    <p:extLst>
      <p:ext uri="{BB962C8B-B14F-4D97-AF65-F5344CB8AC3E}">
        <p14:creationId xmlns:p14="http://schemas.microsoft.com/office/powerpoint/2010/main" val="2343778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0F1FB-F094-4CF1-9332-6A78315D2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</a:rPr>
              <a:t>Dredging Lower Mississippi River: Impact on Midwest Agriculture</a:t>
            </a:r>
          </a:p>
        </p:txBody>
      </p:sp>
      <p:pic>
        <p:nvPicPr>
          <p:cNvPr id="5" name="Picture 4" descr="stclogo">
            <a:extLst>
              <a:ext uri="{FF2B5EF4-FFF2-40B4-BE49-F238E27FC236}">
                <a16:creationId xmlns:a16="http://schemas.microsoft.com/office/drawing/2014/main" id="{45D6D35B-DADB-4D12-AFC8-8341FC556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9150" y="5429250"/>
            <a:ext cx="1974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CA549C-613E-42CE-AF8A-4300FD9A9BC0}"/>
              </a:ext>
            </a:extLst>
          </p:cNvPr>
          <p:cNvSpPr txBox="1"/>
          <p:nvPr/>
        </p:nvSpPr>
        <p:spPr>
          <a:xfrm>
            <a:off x="7315200" y="1447800"/>
            <a:ext cx="16001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Illinois soybean farmers would receive $77 million more for the value of their soybeans post dredging the lower MS River. U.S. soybean farmers - $461 million more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B732FE-943D-4C3D-852F-46BBD2BAD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" b="1652"/>
          <a:stretch/>
        </p:blipFill>
        <p:spPr bwMode="auto">
          <a:xfrm>
            <a:off x="1043745" y="1375650"/>
            <a:ext cx="6198430" cy="4663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9042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dirty="0">
                <a:latin typeface="+mn-lt"/>
              </a:rPr>
              <a:t>Thank You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/>
              <a:t>Soy Transportation Coalition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1800"/>
              <a:t>1255 SW Prairie Trail Parkway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1800"/>
              <a:t>Ankeny, Iowa  50023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1800"/>
              <a:t>515-727-0665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1800"/>
              <a:t>515-251-8657 (fax)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1800"/>
              <a:t>www.soytransportation.org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1800"/>
          </a:p>
          <a:p>
            <a:pPr algn="ctr" eaLnBrk="1" hangingPunct="1">
              <a:buFont typeface="Wingdings" pitchFamily="2" charset="2"/>
              <a:buNone/>
            </a:pPr>
            <a:r>
              <a:rPr lang="en-US" sz="1800"/>
              <a:t>Mike Steenhoek, Executive Director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1800">
                <a:hlinkClick r:id="rId2"/>
              </a:rPr>
              <a:t>msteenhoek@soytransportation.org</a:t>
            </a:r>
            <a:r>
              <a:rPr lang="en-US" sz="1800"/>
              <a:t> </a:t>
            </a:r>
          </a:p>
        </p:txBody>
      </p:sp>
      <p:pic>
        <p:nvPicPr>
          <p:cNvPr id="15364" name="Picture 4" descr="stc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150" y="5429250"/>
            <a:ext cx="1974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4619107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3400</TotalTime>
  <Words>157</Words>
  <Application>Microsoft Office PowerPoint</Application>
  <PresentationFormat>On-screen Show (4:3)</PresentationFormat>
  <Paragraphs>24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Cinzel</vt:lpstr>
      <vt:lpstr>Garamond</vt:lpstr>
      <vt:lpstr>Helvetica</vt:lpstr>
      <vt:lpstr>Wingdings</vt:lpstr>
      <vt:lpstr>Edge</vt:lpstr>
      <vt:lpstr>Hydrographic Services Review Panel FAC Transportation: Connecting U.S. Farmers with the World Mike Steenhoek, Executive Director August 27, 2019</vt:lpstr>
      <vt:lpstr>PowerPoint Presentation</vt:lpstr>
      <vt:lpstr>Cargo Capacity: Truck vs. Rail vs. Barge</vt:lpstr>
      <vt:lpstr>The Soy Transportation Coalition – Farmer funded &amp; farmer led</vt:lpstr>
      <vt:lpstr>America’s Rivers: An Efficient Maritime Highway</vt:lpstr>
      <vt:lpstr>Dredging Lower Mississippi River: Impact on Midwest Agriculture</vt:lpstr>
      <vt:lpstr>Thank You</vt:lpstr>
    </vt:vector>
  </TitlesOfParts>
  <Company>Iowa Soybean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Soy Transportation Coalition State Staff Meeting - Wednesday, April 16, 2008</dc:title>
  <dc:creator>Mike Steenhoek</dc:creator>
  <cp:lastModifiedBy>Virginia Dentler</cp:lastModifiedBy>
  <cp:revision>357</cp:revision>
  <cp:lastPrinted>2017-12-18T16:25:32Z</cp:lastPrinted>
  <dcterms:created xsi:type="dcterms:W3CDTF">2008-04-16T04:39:25Z</dcterms:created>
  <dcterms:modified xsi:type="dcterms:W3CDTF">2019-08-20T16:13:40Z</dcterms:modified>
</cp:coreProperties>
</file>