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810"/>
              </a:lnSpc>
            </a:pPr>
            <a:r>
              <a:rPr dirty="0" spc="-5"/>
              <a:t>Hydrographic Services Review</a:t>
            </a:r>
            <a:r>
              <a:rPr dirty="0" spc="-65"/>
              <a:t> </a:t>
            </a:r>
            <a:r>
              <a:rPr dirty="0" spc="-5"/>
              <a:t>Panel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78787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54697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810"/>
              </a:lnSpc>
            </a:pPr>
            <a:r>
              <a:rPr dirty="0" spc="-5"/>
              <a:t>Hydrographic Services Review</a:t>
            </a:r>
            <a:r>
              <a:rPr dirty="0" spc="-65"/>
              <a:t> </a:t>
            </a:r>
            <a:r>
              <a:rPr dirty="0" spc="-5"/>
              <a:t>Panel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78787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047" y="1523"/>
            <a:ext cx="9140952" cy="8442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6114288"/>
            <a:ext cx="9144000" cy="744220"/>
          </a:xfrm>
          <a:custGeom>
            <a:avLst/>
            <a:gdLst/>
            <a:ahLst/>
            <a:cxnLst/>
            <a:rect l="l" t="t" r="r" b="b"/>
            <a:pathLst>
              <a:path w="9144000" h="744220">
                <a:moveTo>
                  <a:pt x="0" y="743712"/>
                </a:moveTo>
                <a:lnTo>
                  <a:pt x="9144000" y="743712"/>
                </a:lnTo>
                <a:lnTo>
                  <a:pt x="9144000" y="0"/>
                </a:lnTo>
                <a:lnTo>
                  <a:pt x="0" y="0"/>
                </a:lnTo>
                <a:lnTo>
                  <a:pt x="0" y="743712"/>
                </a:lnTo>
                <a:close/>
              </a:path>
            </a:pathLst>
          </a:custGeom>
          <a:solidFill>
            <a:srgbClr val="05469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0" y="1523"/>
            <a:ext cx="9144000" cy="836930"/>
          </a:xfrm>
          <a:custGeom>
            <a:avLst/>
            <a:gdLst/>
            <a:ahLst/>
            <a:cxnLst/>
            <a:rect l="l" t="t" r="r" b="b"/>
            <a:pathLst>
              <a:path w="9144000" h="836930">
                <a:moveTo>
                  <a:pt x="0" y="836676"/>
                </a:moveTo>
                <a:lnTo>
                  <a:pt x="9144000" y="836676"/>
                </a:lnTo>
                <a:lnTo>
                  <a:pt x="9144000" y="0"/>
                </a:lnTo>
                <a:lnTo>
                  <a:pt x="0" y="0"/>
                </a:lnTo>
                <a:lnTo>
                  <a:pt x="0" y="836676"/>
                </a:lnTo>
                <a:close/>
              </a:path>
            </a:pathLst>
          </a:custGeom>
          <a:solidFill>
            <a:srgbClr val="FFFFFF">
              <a:alpha val="7097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0" y="838187"/>
            <a:ext cx="9144000" cy="38735"/>
          </a:xfrm>
          <a:custGeom>
            <a:avLst/>
            <a:gdLst/>
            <a:ahLst/>
            <a:cxnLst/>
            <a:rect l="l" t="t" r="r" b="b"/>
            <a:pathLst>
              <a:path w="9144000" h="38734">
                <a:moveTo>
                  <a:pt x="0" y="38112"/>
                </a:moveTo>
                <a:lnTo>
                  <a:pt x="9144000" y="38112"/>
                </a:lnTo>
                <a:lnTo>
                  <a:pt x="9144000" y="0"/>
                </a:lnTo>
                <a:lnTo>
                  <a:pt x="0" y="0"/>
                </a:lnTo>
                <a:lnTo>
                  <a:pt x="0" y="38112"/>
                </a:lnTo>
                <a:close/>
              </a:path>
            </a:pathLst>
          </a:custGeom>
          <a:solidFill>
            <a:srgbClr val="05469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54697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810"/>
              </a:lnSpc>
            </a:pPr>
            <a:r>
              <a:rPr dirty="0" spc="-5"/>
              <a:t>Hydrographic Services Review</a:t>
            </a:r>
            <a:r>
              <a:rPr dirty="0" spc="-65"/>
              <a:t> </a:t>
            </a:r>
            <a:r>
              <a:rPr dirty="0" spc="-5"/>
              <a:t>Panel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78787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54697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810"/>
              </a:lnSpc>
            </a:pPr>
            <a:r>
              <a:rPr dirty="0" spc="-5"/>
              <a:t>Hydrographic Services Review</a:t>
            </a:r>
            <a:r>
              <a:rPr dirty="0" spc="-65"/>
              <a:t> </a:t>
            </a:r>
            <a:r>
              <a:rPr dirty="0" spc="-5"/>
              <a:t>Panel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78787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810"/>
              </a:lnSpc>
            </a:pPr>
            <a:r>
              <a:rPr dirty="0" spc="-5"/>
              <a:t>Hydrographic Services Review</a:t>
            </a:r>
            <a:r>
              <a:rPr dirty="0" spc="-65"/>
              <a:t> </a:t>
            </a:r>
            <a:r>
              <a:rPr dirty="0" spc="-5"/>
              <a:t>Panel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78787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047" y="1523"/>
            <a:ext cx="9140952" cy="8442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9378" y="-79487"/>
            <a:ext cx="8545243" cy="953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054697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86883" y="2723243"/>
            <a:ext cx="4570232" cy="2083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900136" y="6279287"/>
            <a:ext cx="3445510" cy="254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810"/>
              </a:lnSpc>
            </a:pPr>
            <a:r>
              <a:rPr dirty="0" spc="-5"/>
              <a:t>Hydrographic Services Review</a:t>
            </a:r>
            <a:r>
              <a:rPr dirty="0" spc="-65"/>
              <a:t> </a:t>
            </a:r>
            <a:r>
              <a:rPr dirty="0" spc="-5"/>
              <a:t>Panel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89265" y="6463728"/>
            <a:ext cx="12827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78787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19.png"/><Relationship Id="rId17" Type="http://schemas.openxmlformats.org/officeDocument/2006/relationships/image" Target="../media/image20.png"/><Relationship Id="rId18" Type="http://schemas.openxmlformats.org/officeDocument/2006/relationships/image" Target="../media/image21.png"/><Relationship Id="rId19" Type="http://schemas.openxmlformats.org/officeDocument/2006/relationships/image" Target="../media/image22.png"/><Relationship Id="rId20" Type="http://schemas.openxmlformats.org/officeDocument/2006/relationships/image" Target="../media/image23.png"/><Relationship Id="rId21" Type="http://schemas.openxmlformats.org/officeDocument/2006/relationships/image" Target="../media/image24.png"/><Relationship Id="rId22" Type="http://schemas.openxmlformats.org/officeDocument/2006/relationships/image" Target="../media/image25.png"/><Relationship Id="rId23" Type="http://schemas.openxmlformats.org/officeDocument/2006/relationships/image" Target="../media/image26.png"/><Relationship Id="rId24" Type="http://schemas.openxmlformats.org/officeDocument/2006/relationships/image" Target="../media/image27.png"/><Relationship Id="rId25" Type="http://schemas.openxmlformats.org/officeDocument/2006/relationships/image" Target="../media/image28.png"/><Relationship Id="rId26" Type="http://schemas.openxmlformats.org/officeDocument/2006/relationships/image" Target="../media/image29.png"/><Relationship Id="rId27" Type="http://schemas.openxmlformats.org/officeDocument/2006/relationships/image" Target="../media/image30.png"/><Relationship Id="rId28" Type="http://schemas.openxmlformats.org/officeDocument/2006/relationships/image" Target="../media/image31.png"/><Relationship Id="rId29" Type="http://schemas.openxmlformats.org/officeDocument/2006/relationships/image" Target="../media/image32.png"/><Relationship Id="rId30" Type="http://schemas.openxmlformats.org/officeDocument/2006/relationships/image" Target="../media/image33.png"/><Relationship Id="rId31" Type="http://schemas.openxmlformats.org/officeDocument/2006/relationships/image" Target="../media/image34.png"/><Relationship Id="rId32" Type="http://schemas.openxmlformats.org/officeDocument/2006/relationships/image" Target="../media/image35.png"/><Relationship Id="rId33" Type="http://schemas.openxmlformats.org/officeDocument/2006/relationships/image" Target="../media/image36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8" Type="http://schemas.openxmlformats.org/officeDocument/2006/relationships/image" Target="../media/image43.png"/><Relationship Id="rId9" Type="http://schemas.openxmlformats.org/officeDocument/2006/relationships/image" Target="../media/image44.png"/><Relationship Id="rId10" Type="http://schemas.openxmlformats.org/officeDocument/2006/relationships/image" Target="../media/image45.png"/><Relationship Id="rId11" Type="http://schemas.openxmlformats.org/officeDocument/2006/relationships/image" Target="../media/image46.png"/><Relationship Id="rId12" Type="http://schemas.openxmlformats.org/officeDocument/2006/relationships/image" Target="../media/image47.png"/><Relationship Id="rId13" Type="http://schemas.openxmlformats.org/officeDocument/2006/relationships/image" Target="../media/image48.png"/><Relationship Id="rId14" Type="http://schemas.openxmlformats.org/officeDocument/2006/relationships/image" Target="../media/image49.png"/><Relationship Id="rId15" Type="http://schemas.openxmlformats.org/officeDocument/2006/relationships/image" Target="../media/image50.png"/><Relationship Id="rId16" Type="http://schemas.openxmlformats.org/officeDocument/2006/relationships/image" Target="../media/image51.png"/><Relationship Id="rId17" Type="http://schemas.openxmlformats.org/officeDocument/2006/relationships/image" Target="../media/image52.png"/><Relationship Id="rId18" Type="http://schemas.openxmlformats.org/officeDocument/2006/relationships/image" Target="../media/image53.png"/><Relationship Id="rId19" Type="http://schemas.openxmlformats.org/officeDocument/2006/relationships/image" Target="../media/image54.png"/><Relationship Id="rId20" Type="http://schemas.openxmlformats.org/officeDocument/2006/relationships/image" Target="../media/image55.png"/><Relationship Id="rId21" Type="http://schemas.openxmlformats.org/officeDocument/2006/relationships/image" Target="../media/image56.png"/><Relationship Id="rId22" Type="http://schemas.openxmlformats.org/officeDocument/2006/relationships/image" Target="../media/image57.png"/><Relationship Id="rId23" Type="http://schemas.openxmlformats.org/officeDocument/2006/relationships/image" Target="../media/image58.png"/><Relationship Id="rId24" Type="http://schemas.openxmlformats.org/officeDocument/2006/relationships/image" Target="../media/image59.png"/><Relationship Id="rId25" Type="http://schemas.openxmlformats.org/officeDocument/2006/relationships/image" Target="../media/image60.png"/><Relationship Id="rId26" Type="http://schemas.openxmlformats.org/officeDocument/2006/relationships/image" Target="../media/image61.png"/><Relationship Id="rId27" Type="http://schemas.openxmlformats.org/officeDocument/2006/relationships/image" Target="../media/image62.png"/><Relationship Id="rId28" Type="http://schemas.openxmlformats.org/officeDocument/2006/relationships/image" Target="../media/image63.png"/><Relationship Id="rId29" Type="http://schemas.openxmlformats.org/officeDocument/2006/relationships/image" Target="../media/image64.png"/><Relationship Id="rId30" Type="http://schemas.openxmlformats.org/officeDocument/2006/relationships/image" Target="../media/image65.png"/><Relationship Id="rId31" Type="http://schemas.openxmlformats.org/officeDocument/2006/relationships/image" Target="../media/image66.png"/><Relationship Id="rId32" Type="http://schemas.openxmlformats.org/officeDocument/2006/relationships/image" Target="../media/image67.png"/><Relationship Id="rId33" Type="http://schemas.openxmlformats.org/officeDocument/2006/relationships/image" Target="../media/image68.png"/><Relationship Id="rId34" Type="http://schemas.openxmlformats.org/officeDocument/2006/relationships/image" Target="../media/image69.png"/><Relationship Id="rId35" Type="http://schemas.openxmlformats.org/officeDocument/2006/relationships/image" Target="../media/image70.png"/><Relationship Id="rId36" Type="http://schemas.openxmlformats.org/officeDocument/2006/relationships/image" Target="../media/image71.png"/><Relationship Id="rId37" Type="http://schemas.openxmlformats.org/officeDocument/2006/relationships/image" Target="../media/image72.png"/><Relationship Id="rId38" Type="http://schemas.openxmlformats.org/officeDocument/2006/relationships/image" Target="../media/image73.png"/><Relationship Id="rId39" Type="http://schemas.openxmlformats.org/officeDocument/2006/relationships/image" Target="../media/image74.png"/><Relationship Id="rId40" Type="http://schemas.openxmlformats.org/officeDocument/2006/relationships/image" Target="../media/image75.png"/><Relationship Id="rId41" Type="http://schemas.openxmlformats.org/officeDocument/2006/relationships/image" Target="../media/image76.png"/><Relationship Id="rId42" Type="http://schemas.openxmlformats.org/officeDocument/2006/relationships/image" Target="../media/image77.png"/><Relationship Id="rId43" Type="http://schemas.openxmlformats.org/officeDocument/2006/relationships/image" Target="../media/image78.png"/><Relationship Id="rId44" Type="http://schemas.openxmlformats.org/officeDocument/2006/relationships/image" Target="../media/image79.png"/><Relationship Id="rId45" Type="http://schemas.openxmlformats.org/officeDocument/2006/relationships/image" Target="../media/image80.png"/><Relationship Id="rId46" Type="http://schemas.openxmlformats.org/officeDocument/2006/relationships/image" Target="../media/image81.png"/><Relationship Id="rId47" Type="http://schemas.openxmlformats.org/officeDocument/2006/relationships/image" Target="../media/image82.png"/><Relationship Id="rId48" Type="http://schemas.openxmlformats.org/officeDocument/2006/relationships/image" Target="../media/image83.png"/><Relationship Id="rId49" Type="http://schemas.openxmlformats.org/officeDocument/2006/relationships/image" Target="../media/image84.png"/><Relationship Id="rId50" Type="http://schemas.openxmlformats.org/officeDocument/2006/relationships/image" Target="../media/image85.png"/><Relationship Id="rId51" Type="http://schemas.openxmlformats.org/officeDocument/2006/relationships/image" Target="../media/image86.png"/><Relationship Id="rId52" Type="http://schemas.openxmlformats.org/officeDocument/2006/relationships/image" Target="../media/image87.png"/><Relationship Id="rId53" Type="http://schemas.openxmlformats.org/officeDocument/2006/relationships/image" Target="../media/image88.png"/><Relationship Id="rId54" Type="http://schemas.openxmlformats.org/officeDocument/2006/relationships/image" Target="../media/image89.png"/><Relationship Id="rId55" Type="http://schemas.openxmlformats.org/officeDocument/2006/relationships/image" Target="../media/image90.png"/><Relationship Id="rId56" Type="http://schemas.openxmlformats.org/officeDocument/2006/relationships/image" Target="../media/image91.png"/><Relationship Id="rId57" Type="http://schemas.openxmlformats.org/officeDocument/2006/relationships/image" Target="../media/image92.png"/><Relationship Id="rId58" Type="http://schemas.openxmlformats.org/officeDocument/2006/relationships/image" Target="../media/image93.png"/><Relationship Id="rId59" Type="http://schemas.openxmlformats.org/officeDocument/2006/relationships/image" Target="../media/image94.png"/><Relationship Id="rId60" Type="http://schemas.openxmlformats.org/officeDocument/2006/relationships/image" Target="../media/image95.png"/><Relationship Id="rId61" Type="http://schemas.openxmlformats.org/officeDocument/2006/relationships/image" Target="../media/image96.png"/><Relationship Id="rId62" Type="http://schemas.openxmlformats.org/officeDocument/2006/relationships/image" Target="../media/image97.png"/><Relationship Id="rId63" Type="http://schemas.openxmlformats.org/officeDocument/2006/relationships/image" Target="../media/image98.png"/><Relationship Id="rId64" Type="http://schemas.openxmlformats.org/officeDocument/2006/relationships/image" Target="../media/image99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0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Mark.R.Wingate@usace.army.mil" TargetMode="Externa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131052"/>
            <a:ext cx="9133840" cy="727075"/>
          </a:xfrm>
          <a:custGeom>
            <a:avLst/>
            <a:gdLst/>
            <a:ahLst/>
            <a:cxnLst/>
            <a:rect l="l" t="t" r="r" b="b"/>
            <a:pathLst>
              <a:path w="9133840" h="727075">
                <a:moveTo>
                  <a:pt x="0" y="726948"/>
                </a:moveTo>
                <a:lnTo>
                  <a:pt x="9133332" y="726948"/>
                </a:lnTo>
                <a:lnTo>
                  <a:pt x="9133332" y="0"/>
                </a:lnTo>
                <a:lnTo>
                  <a:pt x="0" y="0"/>
                </a:lnTo>
                <a:lnTo>
                  <a:pt x="0" y="726948"/>
                </a:lnTo>
                <a:close/>
              </a:path>
            </a:pathLst>
          </a:custGeom>
          <a:solidFill>
            <a:srgbClr val="05469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1523"/>
            <a:ext cx="9144000" cy="836930"/>
          </a:xfrm>
          <a:custGeom>
            <a:avLst/>
            <a:gdLst/>
            <a:ahLst/>
            <a:cxnLst/>
            <a:rect l="l" t="t" r="r" b="b"/>
            <a:pathLst>
              <a:path w="9144000" h="836930">
                <a:moveTo>
                  <a:pt x="0" y="836676"/>
                </a:moveTo>
                <a:lnTo>
                  <a:pt x="9144000" y="836676"/>
                </a:lnTo>
                <a:lnTo>
                  <a:pt x="9144000" y="0"/>
                </a:lnTo>
                <a:lnTo>
                  <a:pt x="0" y="0"/>
                </a:lnTo>
                <a:lnTo>
                  <a:pt x="0" y="836676"/>
                </a:lnTo>
                <a:close/>
              </a:path>
            </a:pathLst>
          </a:custGeom>
          <a:solidFill>
            <a:srgbClr val="FFFFFF">
              <a:alpha val="7097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838187"/>
            <a:ext cx="9144000" cy="38735"/>
          </a:xfrm>
          <a:custGeom>
            <a:avLst/>
            <a:gdLst/>
            <a:ahLst/>
            <a:cxnLst/>
            <a:rect l="l" t="t" r="r" b="b"/>
            <a:pathLst>
              <a:path w="9144000" h="38734">
                <a:moveTo>
                  <a:pt x="0" y="38112"/>
                </a:moveTo>
                <a:lnTo>
                  <a:pt x="9144000" y="38112"/>
                </a:lnTo>
                <a:lnTo>
                  <a:pt x="9144000" y="0"/>
                </a:lnTo>
                <a:lnTo>
                  <a:pt x="0" y="0"/>
                </a:lnTo>
                <a:lnTo>
                  <a:pt x="0" y="38112"/>
                </a:lnTo>
                <a:close/>
              </a:path>
            </a:pathLst>
          </a:custGeom>
          <a:solidFill>
            <a:srgbClr val="05469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99378" y="188062"/>
            <a:ext cx="753300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>
                <a:solidFill>
                  <a:srgbClr val="054697"/>
                </a:solidFill>
                <a:latin typeface="Calibri"/>
                <a:cs typeface="Calibri"/>
              </a:rPr>
              <a:t>Hydrographic Services Review Panel</a:t>
            </a:r>
            <a:r>
              <a:rPr dirty="0" sz="3600" spc="-85">
                <a:solidFill>
                  <a:srgbClr val="054697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54697"/>
                </a:solidFill>
                <a:latin typeface="Calibri"/>
                <a:cs typeface="Calibri"/>
              </a:rPr>
              <a:t>FAC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560556" y="1166125"/>
            <a:ext cx="4888230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5" b="1">
                <a:latin typeface="Calibri"/>
                <a:cs typeface="Calibri"/>
              </a:rPr>
              <a:t>Mark Wingate,</a:t>
            </a:r>
            <a:r>
              <a:rPr dirty="0" sz="4800" spc="-45" b="1">
                <a:latin typeface="Calibri"/>
                <a:cs typeface="Calibri"/>
              </a:rPr>
              <a:t> </a:t>
            </a:r>
            <a:r>
              <a:rPr dirty="0" sz="4800" spc="-5" b="1">
                <a:latin typeface="Calibri"/>
                <a:cs typeface="Calibri"/>
              </a:rPr>
              <a:t>P.E.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34548" y="1905265"/>
            <a:ext cx="5711190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 i="1">
                <a:solidFill>
                  <a:srgbClr val="054697"/>
                </a:solidFill>
                <a:latin typeface="Calibri"/>
                <a:cs typeface="Calibri"/>
              </a:rPr>
              <a:t>US Army </a:t>
            </a:r>
            <a:r>
              <a:rPr dirty="0" sz="4000" spc="-10" i="1">
                <a:solidFill>
                  <a:srgbClr val="054697"/>
                </a:solidFill>
                <a:latin typeface="Calibri"/>
                <a:cs typeface="Calibri"/>
              </a:rPr>
              <a:t>Corps </a:t>
            </a:r>
            <a:r>
              <a:rPr dirty="0" sz="4000" spc="-5" i="1">
                <a:solidFill>
                  <a:srgbClr val="054697"/>
                </a:solidFill>
                <a:latin typeface="Calibri"/>
                <a:cs typeface="Calibri"/>
              </a:rPr>
              <a:t>of</a:t>
            </a:r>
            <a:r>
              <a:rPr dirty="0" sz="4000" spc="-10" i="1">
                <a:solidFill>
                  <a:srgbClr val="054697"/>
                </a:solidFill>
                <a:latin typeface="Calibri"/>
                <a:cs typeface="Calibri"/>
              </a:rPr>
              <a:t> Engineers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2740151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9624">
            <a:solidFill>
              <a:srgbClr val="05469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211121" y="3000662"/>
            <a:ext cx="5530850" cy="17938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r" marL="12700" marR="5080" indent="1042035">
              <a:lnSpc>
                <a:spcPct val="99700"/>
              </a:lnSpc>
              <a:spcBef>
                <a:spcPts val="105"/>
              </a:spcBef>
            </a:pPr>
            <a:r>
              <a:rPr dirty="0" sz="2400" spc="-5">
                <a:solidFill>
                  <a:srgbClr val="008DE7"/>
                </a:solidFill>
                <a:latin typeface="Calibri"/>
                <a:cs typeface="Calibri"/>
              </a:rPr>
              <a:t>Hydrographic Services Review Panel </a:t>
            </a:r>
            <a:r>
              <a:rPr dirty="0" sz="2400" spc="0">
                <a:solidFill>
                  <a:srgbClr val="008DE7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008DE7"/>
                </a:solidFill>
                <a:latin typeface="Calibri"/>
                <a:cs typeface="Calibri"/>
              </a:rPr>
              <a:t>USACE, New Orleans District:</a:t>
            </a:r>
            <a:r>
              <a:rPr dirty="0" sz="2400" spc="-40">
                <a:solidFill>
                  <a:srgbClr val="008DE7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008DE7"/>
                </a:solidFill>
                <a:latin typeface="Calibri"/>
                <a:cs typeface="Calibri"/>
              </a:rPr>
              <a:t>Supporting </a:t>
            </a:r>
            <a:r>
              <a:rPr dirty="0" sz="2400">
                <a:solidFill>
                  <a:srgbClr val="008DE7"/>
                </a:solidFill>
                <a:latin typeface="Calibri"/>
                <a:cs typeface="Calibri"/>
              </a:rPr>
              <a:t>the  </a:t>
            </a:r>
            <a:r>
              <a:rPr dirty="0" sz="2400" spc="-5">
                <a:solidFill>
                  <a:srgbClr val="008DE7"/>
                </a:solidFill>
                <a:latin typeface="Calibri"/>
                <a:cs typeface="Calibri"/>
              </a:rPr>
              <a:t>River Transportation System</a:t>
            </a:r>
            <a:r>
              <a:rPr dirty="0" sz="2400" spc="-40">
                <a:solidFill>
                  <a:srgbClr val="008DE7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8DE7"/>
                </a:solidFill>
                <a:latin typeface="Calibri"/>
                <a:cs typeface="Calibri"/>
              </a:rPr>
              <a:t>and</a:t>
            </a:r>
            <a:r>
              <a:rPr dirty="0" sz="2400" spc="-10">
                <a:solidFill>
                  <a:srgbClr val="008DE7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008DE7"/>
                </a:solidFill>
                <a:latin typeface="Calibri"/>
                <a:cs typeface="Calibri"/>
              </a:rPr>
              <a:t>Flood </a:t>
            </a:r>
            <a:r>
              <a:rPr dirty="0" sz="2400">
                <a:solidFill>
                  <a:srgbClr val="008DE7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008DE7"/>
                </a:solidFill>
                <a:latin typeface="Calibri"/>
                <a:cs typeface="Calibri"/>
              </a:rPr>
              <a:t>Protection of </a:t>
            </a:r>
            <a:r>
              <a:rPr dirty="0" sz="2400">
                <a:solidFill>
                  <a:srgbClr val="008DE7"/>
                </a:solidFill>
                <a:latin typeface="Calibri"/>
                <a:cs typeface="Calibri"/>
              </a:rPr>
              <a:t>the </a:t>
            </a:r>
            <a:r>
              <a:rPr dirty="0" sz="2400" spc="-5">
                <a:solidFill>
                  <a:srgbClr val="008DE7"/>
                </a:solidFill>
                <a:latin typeface="Calibri"/>
                <a:cs typeface="Calibri"/>
              </a:rPr>
              <a:t>Lower Mississippi</a:t>
            </a:r>
            <a:r>
              <a:rPr dirty="0" sz="2400" spc="-20">
                <a:solidFill>
                  <a:srgbClr val="008DE7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008DE7"/>
                </a:solidFill>
                <a:latin typeface="Calibri"/>
                <a:cs typeface="Calibri"/>
              </a:rPr>
              <a:t>River</a:t>
            </a:r>
            <a:endParaRPr sz="24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30"/>
              </a:spcBef>
            </a:pPr>
            <a:r>
              <a:rPr dirty="0" sz="2000">
                <a:solidFill>
                  <a:srgbClr val="008DE7"/>
                </a:solidFill>
                <a:latin typeface="Calibri"/>
                <a:cs typeface="Calibri"/>
              </a:rPr>
              <a:t>August 27, 2019, New </a:t>
            </a:r>
            <a:r>
              <a:rPr dirty="0" sz="2000" spc="-5">
                <a:solidFill>
                  <a:srgbClr val="008DE7"/>
                </a:solidFill>
                <a:latin typeface="Calibri"/>
                <a:cs typeface="Calibri"/>
              </a:rPr>
              <a:t>Orleans,</a:t>
            </a:r>
            <a:r>
              <a:rPr dirty="0" sz="2000" spc="-110">
                <a:solidFill>
                  <a:srgbClr val="008DE7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8DE7"/>
                </a:solidFill>
                <a:latin typeface="Calibri"/>
                <a:cs typeface="Calibri"/>
              </a:rPr>
              <a:t>LA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20980" y="3657612"/>
            <a:ext cx="1231391" cy="16215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711451" y="3665220"/>
            <a:ext cx="2157983" cy="16139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pc="-5"/>
              <a:t>Hydrographic Services Review</a:t>
            </a:r>
            <a:r>
              <a:rPr dirty="0" spc="-65"/>
              <a:t> </a:t>
            </a:r>
            <a:r>
              <a:rPr dirty="0" spc="-5"/>
              <a:t>Panel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9378" y="188062"/>
            <a:ext cx="580771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/>
              <a:t>About the New Orleans</a:t>
            </a:r>
            <a:r>
              <a:rPr dirty="0" sz="3600" spc="-50"/>
              <a:t> </a:t>
            </a:r>
            <a:r>
              <a:rPr dirty="0" sz="3600" spc="-5"/>
              <a:t>District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4249220" y="1170175"/>
            <a:ext cx="4639945" cy="3856354"/>
          </a:xfrm>
          <a:prstGeom prst="rect">
            <a:avLst/>
          </a:prstGeom>
        </p:spPr>
        <p:txBody>
          <a:bodyPr wrap="square" lIns="0" tIns="11493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05"/>
              </a:spcBef>
              <a:buClr>
                <a:srgbClr val="0000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200" spc="-5" b="1">
                <a:solidFill>
                  <a:srgbClr val="50771B"/>
                </a:solidFill>
                <a:latin typeface="Arial"/>
                <a:cs typeface="Arial"/>
              </a:rPr>
              <a:t>2,800 </a:t>
            </a:r>
            <a:r>
              <a:rPr dirty="0" sz="2200" spc="-5">
                <a:latin typeface="Arial"/>
                <a:cs typeface="Arial"/>
              </a:rPr>
              <a:t>miles of navigable waterway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lr>
                <a:srgbClr val="000000"/>
              </a:buClr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200" spc="-5" b="1">
                <a:solidFill>
                  <a:srgbClr val="50771B"/>
                </a:solidFill>
                <a:latin typeface="Arial"/>
                <a:cs typeface="Arial"/>
              </a:rPr>
              <a:t>973 </a:t>
            </a:r>
            <a:r>
              <a:rPr dirty="0" sz="2200" spc="-5">
                <a:latin typeface="Arial"/>
                <a:cs typeface="Arial"/>
              </a:rPr>
              <a:t>miles of </a:t>
            </a:r>
            <a:r>
              <a:rPr dirty="0" sz="2200" spc="-10">
                <a:latin typeface="Arial"/>
                <a:cs typeface="Arial"/>
              </a:rPr>
              <a:t>MR&amp;T</a:t>
            </a:r>
            <a:r>
              <a:rPr dirty="0" sz="2200" spc="30">
                <a:latin typeface="Arial"/>
                <a:cs typeface="Arial"/>
              </a:rPr>
              <a:t> </a:t>
            </a:r>
            <a:r>
              <a:rPr dirty="0" sz="2200" spc="-5">
                <a:latin typeface="Arial"/>
                <a:cs typeface="Arial"/>
              </a:rPr>
              <a:t>levees</a:t>
            </a:r>
            <a:endParaRPr sz="2200">
              <a:latin typeface="Arial"/>
              <a:cs typeface="Arial"/>
            </a:endParaRPr>
          </a:p>
          <a:p>
            <a:pPr marL="355600" marR="1011555" indent="-342900">
              <a:lnSpc>
                <a:spcPct val="100000"/>
              </a:lnSpc>
              <a:spcBef>
                <a:spcPts val="805"/>
              </a:spcBef>
              <a:buClr>
                <a:srgbClr val="000000"/>
              </a:buClr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200" spc="-5" b="1">
                <a:solidFill>
                  <a:srgbClr val="50771B"/>
                </a:solidFill>
                <a:latin typeface="Arial"/>
                <a:cs typeface="Arial"/>
              </a:rPr>
              <a:t>325 </a:t>
            </a:r>
            <a:r>
              <a:rPr dirty="0" sz="2200" spc="-5">
                <a:latin typeface="Arial"/>
                <a:cs typeface="Arial"/>
              </a:rPr>
              <a:t>miles of hurricane risk  reduction levees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90"/>
              </a:spcBef>
              <a:buClr>
                <a:srgbClr val="000000"/>
              </a:buClr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200" spc="-5" b="1">
                <a:solidFill>
                  <a:srgbClr val="50771B"/>
                </a:solidFill>
                <a:latin typeface="Arial"/>
                <a:cs typeface="Arial"/>
              </a:rPr>
              <a:t>5 </a:t>
            </a:r>
            <a:r>
              <a:rPr dirty="0" sz="2200" spc="-5">
                <a:latin typeface="Arial"/>
                <a:cs typeface="Arial"/>
              </a:rPr>
              <a:t>of the nation’s </a:t>
            </a:r>
            <a:r>
              <a:rPr dirty="0" sz="2200" spc="-5" b="1">
                <a:solidFill>
                  <a:srgbClr val="50771B"/>
                </a:solidFill>
                <a:latin typeface="Arial"/>
                <a:cs typeface="Arial"/>
              </a:rPr>
              <a:t>15 </a:t>
            </a:r>
            <a:r>
              <a:rPr dirty="0" sz="2200" spc="-5">
                <a:latin typeface="Arial"/>
                <a:cs typeface="Arial"/>
              </a:rPr>
              <a:t>busiest</a:t>
            </a:r>
            <a:r>
              <a:rPr dirty="0" sz="2200" spc="15">
                <a:latin typeface="Arial"/>
                <a:cs typeface="Arial"/>
              </a:rPr>
              <a:t> </a:t>
            </a:r>
            <a:r>
              <a:rPr dirty="0" sz="2200" spc="-5">
                <a:latin typeface="Arial"/>
                <a:cs typeface="Arial"/>
              </a:rPr>
              <a:t>ports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05"/>
              </a:spcBef>
              <a:buClr>
                <a:srgbClr val="000000"/>
              </a:buClr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200" spc="-5" b="1">
                <a:solidFill>
                  <a:srgbClr val="50771B"/>
                </a:solidFill>
                <a:latin typeface="Arial"/>
                <a:cs typeface="Arial"/>
              </a:rPr>
              <a:t>18 </a:t>
            </a:r>
            <a:r>
              <a:rPr dirty="0" sz="2200" spc="-5">
                <a:latin typeface="Arial"/>
                <a:cs typeface="Arial"/>
              </a:rPr>
              <a:t>locks and control</a:t>
            </a:r>
            <a:r>
              <a:rPr dirty="0" sz="2200" spc="5">
                <a:latin typeface="Arial"/>
                <a:cs typeface="Arial"/>
              </a:rPr>
              <a:t> </a:t>
            </a:r>
            <a:r>
              <a:rPr dirty="0" sz="2200" spc="-5">
                <a:latin typeface="Arial"/>
                <a:cs typeface="Arial"/>
              </a:rPr>
              <a:t>structures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05"/>
              </a:spcBef>
              <a:buClr>
                <a:srgbClr val="000000"/>
              </a:buClr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200" spc="-5" b="1">
                <a:solidFill>
                  <a:srgbClr val="50771B"/>
                </a:solidFill>
                <a:latin typeface="Arial"/>
                <a:cs typeface="Arial"/>
              </a:rPr>
              <a:t>15 </a:t>
            </a:r>
            <a:r>
              <a:rPr dirty="0" sz="2200" spc="-5">
                <a:latin typeface="Arial"/>
                <a:cs typeface="Arial"/>
              </a:rPr>
              <a:t>pumping</a:t>
            </a:r>
            <a:r>
              <a:rPr dirty="0" sz="2200" spc="5">
                <a:latin typeface="Arial"/>
                <a:cs typeface="Arial"/>
              </a:rPr>
              <a:t> </a:t>
            </a:r>
            <a:r>
              <a:rPr dirty="0" sz="2200" spc="-5">
                <a:latin typeface="Arial"/>
                <a:cs typeface="Arial"/>
              </a:rPr>
              <a:t>plants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90"/>
              </a:spcBef>
              <a:buClr>
                <a:srgbClr val="000000"/>
              </a:buClr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200" spc="-5" b="1">
                <a:solidFill>
                  <a:srgbClr val="50771B"/>
                </a:solidFill>
                <a:latin typeface="Arial"/>
                <a:cs typeface="Arial"/>
              </a:rPr>
              <a:t>4 </a:t>
            </a:r>
            <a:r>
              <a:rPr dirty="0" sz="2200" spc="-5">
                <a:latin typeface="Arial"/>
                <a:cs typeface="Arial"/>
              </a:rPr>
              <a:t>recreation</a:t>
            </a:r>
            <a:r>
              <a:rPr dirty="0" sz="2200" spc="5">
                <a:latin typeface="Arial"/>
                <a:cs typeface="Arial"/>
              </a:rPr>
              <a:t> </a:t>
            </a:r>
            <a:r>
              <a:rPr dirty="0" sz="2200" spc="-5">
                <a:latin typeface="Arial"/>
                <a:cs typeface="Arial"/>
              </a:rPr>
              <a:t>areas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05"/>
              </a:spcBef>
              <a:buClr>
                <a:srgbClr val="000000"/>
              </a:buClr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200" spc="-5" b="1">
                <a:solidFill>
                  <a:srgbClr val="50771B"/>
                </a:solidFill>
                <a:latin typeface="Arial"/>
                <a:cs typeface="Arial"/>
              </a:rPr>
              <a:t>8,000 </a:t>
            </a:r>
            <a:r>
              <a:rPr dirty="0" sz="2200" spc="-5">
                <a:latin typeface="Arial"/>
                <a:cs typeface="Arial"/>
              </a:rPr>
              <a:t>annual regulatory</a:t>
            </a:r>
            <a:r>
              <a:rPr dirty="0" sz="2200" spc="25">
                <a:latin typeface="Arial"/>
                <a:cs typeface="Arial"/>
              </a:rPr>
              <a:t> </a:t>
            </a:r>
            <a:r>
              <a:rPr dirty="0" sz="2200" spc="-5">
                <a:latin typeface="Arial"/>
                <a:cs typeface="Arial"/>
              </a:rPr>
              <a:t>actions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18940" y="5350761"/>
            <a:ext cx="1074305" cy="6142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86740" y="902208"/>
            <a:ext cx="3291725" cy="50688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13359" y="1437132"/>
            <a:ext cx="429767" cy="3474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98441" y="1470421"/>
            <a:ext cx="2451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latin typeface="Times New Roman"/>
                <a:cs typeface="Times New Roman"/>
              </a:rPr>
              <a:t>ND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607819" y="1043940"/>
            <a:ext cx="463295" cy="3474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692827" y="1076366"/>
            <a:ext cx="2781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latin typeface="Times New Roman"/>
                <a:cs typeface="Times New Roman"/>
              </a:rPr>
              <a:t>MN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776727" y="1446276"/>
            <a:ext cx="413003" cy="3474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2861533" y="1479501"/>
            <a:ext cx="2279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latin typeface="Times New Roman"/>
                <a:cs typeface="Times New Roman"/>
              </a:rPr>
              <a:t>MI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528315" y="1673352"/>
            <a:ext cx="422147" cy="3474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151887" y="2648711"/>
            <a:ext cx="379476" cy="3474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859023" y="2790444"/>
            <a:ext cx="371855" cy="34747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985264" y="2681636"/>
            <a:ext cx="1145540" cy="350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4160">
              <a:lnSpc>
                <a:spcPts val="1280"/>
              </a:lnSpc>
              <a:spcBef>
                <a:spcPts val="100"/>
              </a:spcBef>
            </a:pPr>
            <a:r>
              <a:rPr dirty="0" sz="1200" b="1">
                <a:latin typeface="Times New Roman"/>
                <a:cs typeface="Times New Roman"/>
              </a:rPr>
              <a:t>IA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  <a:tabLst>
                <a:tab pos="970915" algn="l"/>
              </a:tabLst>
            </a:pPr>
            <a:r>
              <a:rPr dirty="0" sz="1200" b="1">
                <a:latin typeface="Times New Roman"/>
                <a:cs typeface="Times New Roman"/>
              </a:rPr>
              <a:t> 	IL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508247" y="3101340"/>
            <a:ext cx="367283" cy="34747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3592982" y="3133799"/>
            <a:ext cx="1797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30">
                <a:latin typeface="Times New Roman"/>
                <a:cs typeface="Times New Roman"/>
              </a:rPr>
              <a:t>IN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746503" y="3273551"/>
            <a:ext cx="413004" cy="34747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831863" y="3306311"/>
            <a:ext cx="2266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Times New Roman"/>
                <a:cs typeface="Times New Roman"/>
              </a:rPr>
              <a:t>KS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231135" y="3598164"/>
            <a:ext cx="472439" cy="34747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587496" y="3550920"/>
            <a:ext cx="437375" cy="34747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702307" y="3919727"/>
            <a:ext cx="446531" cy="34747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1787532" y="3952778"/>
            <a:ext cx="2635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Times New Roman"/>
                <a:cs typeface="Times New Roman"/>
              </a:rPr>
              <a:t>OK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221991" y="3939539"/>
            <a:ext cx="429767" cy="34747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2307404" y="3972752"/>
            <a:ext cx="2451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latin typeface="Times New Roman"/>
                <a:cs typeface="Times New Roman"/>
              </a:rPr>
              <a:t>AR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476243" y="4642103"/>
            <a:ext cx="385571" cy="31851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419855" y="4032503"/>
            <a:ext cx="422147" cy="34747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345435" y="5044439"/>
            <a:ext cx="434340" cy="35966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2430320" y="5076830"/>
            <a:ext cx="2381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Times New Roman"/>
                <a:cs typeface="Times New Roman"/>
              </a:rPr>
              <a:t>LA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781555" y="5225795"/>
            <a:ext cx="422147" cy="34747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205483" y="1883663"/>
            <a:ext cx="978407" cy="26060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265646" y="1906240"/>
            <a:ext cx="8451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latin typeface="Times New Roman"/>
                <a:cs typeface="Times New Roman"/>
              </a:rPr>
              <a:t>MINNEAPOLIS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398776" y="1911095"/>
            <a:ext cx="665975" cy="26060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2458530" y="1647677"/>
            <a:ext cx="532765" cy="448945"/>
          </a:xfrm>
          <a:prstGeom prst="rect">
            <a:avLst/>
          </a:prstGeom>
        </p:spPr>
        <p:txBody>
          <a:bodyPr wrap="square" lIns="0" tIns="71120" rIns="0" bIns="0" rtlCol="0" vert="horz">
            <a:spAutoFit/>
          </a:bodyPr>
          <a:lstStyle/>
          <a:p>
            <a:pPr algn="ctr" marL="14604">
              <a:lnSpc>
                <a:spcPct val="100000"/>
              </a:lnSpc>
              <a:spcBef>
                <a:spcPts val="560"/>
              </a:spcBef>
            </a:pPr>
            <a:r>
              <a:rPr dirty="0" sz="1200" b="1">
                <a:latin typeface="Times New Roman"/>
                <a:cs typeface="Times New Roman"/>
              </a:rPr>
              <a:t>WI</a:t>
            </a: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350"/>
              </a:spcBef>
            </a:pPr>
            <a:r>
              <a:rPr dirty="0" sz="900" spc="-5" b="1">
                <a:latin typeface="Times New Roman"/>
                <a:cs typeface="Times New Roman"/>
              </a:rPr>
              <a:t>ST.</a:t>
            </a:r>
            <a:r>
              <a:rPr dirty="0" sz="900" spc="-70" b="1">
                <a:latin typeface="Times New Roman"/>
                <a:cs typeface="Times New Roman"/>
              </a:rPr>
              <a:t> </a:t>
            </a:r>
            <a:r>
              <a:rPr dirty="0" sz="900" spc="-5" b="1">
                <a:latin typeface="Times New Roman"/>
                <a:cs typeface="Times New Roman"/>
              </a:rPr>
              <a:t>PAUL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724911" y="2375915"/>
            <a:ext cx="731519" cy="26060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2784962" y="2398353"/>
            <a:ext cx="59817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latin typeface="Times New Roman"/>
                <a:cs typeface="Times New Roman"/>
              </a:rPr>
              <a:t>DUBUQUE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830067" y="2662428"/>
            <a:ext cx="961643" cy="26212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2889742" y="2685269"/>
            <a:ext cx="82867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latin typeface="Times New Roman"/>
                <a:cs typeface="Times New Roman"/>
              </a:rPr>
              <a:t>ROCK</a:t>
            </a:r>
            <a:r>
              <a:rPr dirty="0" sz="900" spc="-50" b="1">
                <a:latin typeface="Times New Roman"/>
                <a:cs typeface="Times New Roman"/>
              </a:rPr>
              <a:t> </a:t>
            </a:r>
            <a:r>
              <a:rPr dirty="0" sz="900" spc="-5" b="1">
                <a:latin typeface="Times New Roman"/>
                <a:cs typeface="Times New Roman"/>
              </a:rPr>
              <a:t>ISLAND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406395" y="3378707"/>
            <a:ext cx="710183" cy="26060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2315465" y="3330642"/>
            <a:ext cx="727710" cy="509270"/>
          </a:xfrm>
          <a:prstGeom prst="rect">
            <a:avLst/>
          </a:prstGeom>
        </p:spPr>
        <p:txBody>
          <a:bodyPr wrap="square" lIns="0" tIns="82550" rIns="0" bIns="0" rtlCol="0" vert="horz">
            <a:spAutoFit/>
          </a:bodyPr>
          <a:lstStyle/>
          <a:p>
            <a:pPr marL="163195">
              <a:lnSpc>
                <a:spcPct val="100000"/>
              </a:lnSpc>
              <a:spcBef>
                <a:spcPts val="650"/>
              </a:spcBef>
            </a:pPr>
            <a:r>
              <a:rPr dirty="0" sz="900" spc="-5" b="1">
                <a:latin typeface="Times New Roman"/>
                <a:cs typeface="Times New Roman"/>
              </a:rPr>
              <a:t>ST.</a:t>
            </a:r>
            <a:r>
              <a:rPr dirty="0" sz="900" spc="-70" b="1">
                <a:latin typeface="Times New Roman"/>
                <a:cs typeface="Times New Roman"/>
              </a:rPr>
              <a:t> </a:t>
            </a:r>
            <a:r>
              <a:rPr dirty="0" sz="900" spc="-5" b="1">
                <a:latin typeface="Times New Roman"/>
                <a:cs typeface="Times New Roman"/>
              </a:rPr>
              <a:t>LOUIS</a:t>
            </a: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dirty="0" sz="1200" spc="-5" b="1">
                <a:latin typeface="Times New Roman"/>
                <a:cs typeface="Times New Roman"/>
              </a:rPr>
              <a:t>MO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3145535" y="3695700"/>
            <a:ext cx="537971" cy="26212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3206099" y="3584147"/>
            <a:ext cx="717550" cy="2971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ts val="1250"/>
              </a:lnSpc>
              <a:spcBef>
                <a:spcPts val="100"/>
              </a:spcBef>
            </a:pPr>
            <a:r>
              <a:rPr dirty="0" sz="1200" spc="-10" b="1">
                <a:latin typeface="Times New Roman"/>
                <a:cs typeface="Times New Roman"/>
              </a:rPr>
              <a:t>KY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890"/>
              </a:lnSpc>
            </a:pPr>
            <a:r>
              <a:rPr dirty="0" sz="900" spc="-5" b="1">
                <a:latin typeface="Times New Roman"/>
                <a:cs typeface="Times New Roman"/>
              </a:rPr>
              <a:t>CAIRO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029711" y="4239767"/>
            <a:ext cx="720839" cy="26212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 txBox="1"/>
          <p:nvPr/>
        </p:nvSpPr>
        <p:spPr>
          <a:xfrm>
            <a:off x="3089229" y="4045294"/>
            <a:ext cx="653415" cy="381000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marL="427355">
              <a:lnSpc>
                <a:spcPct val="100000"/>
              </a:lnSpc>
              <a:spcBef>
                <a:spcPts val="254"/>
              </a:spcBef>
            </a:pPr>
            <a:r>
              <a:rPr dirty="0" sz="1200" b="1">
                <a:latin typeface="Times New Roman"/>
                <a:cs typeface="Times New Roman"/>
              </a:rPr>
              <a:t>TN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900" spc="-5" b="1">
                <a:latin typeface="Times New Roman"/>
                <a:cs typeface="Times New Roman"/>
              </a:rPr>
              <a:t>MEMPHIS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719071" y="4422647"/>
            <a:ext cx="955547" cy="26060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 txBox="1"/>
          <p:nvPr/>
        </p:nvSpPr>
        <p:spPr>
          <a:xfrm>
            <a:off x="1779473" y="4444890"/>
            <a:ext cx="82169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latin typeface="Times New Roman"/>
                <a:cs typeface="Times New Roman"/>
              </a:rPr>
              <a:t>LITTLE</a:t>
            </a:r>
            <a:r>
              <a:rPr dirty="0" sz="900" spc="-50" b="1">
                <a:latin typeface="Times New Roman"/>
                <a:cs typeface="Times New Roman"/>
              </a:rPr>
              <a:t> </a:t>
            </a:r>
            <a:r>
              <a:rPr dirty="0" sz="900" spc="-5" b="1">
                <a:latin typeface="Times New Roman"/>
                <a:cs typeface="Times New Roman"/>
              </a:rPr>
              <a:t>ROCK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299971" y="4928615"/>
            <a:ext cx="943355" cy="262127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 txBox="1"/>
          <p:nvPr/>
        </p:nvSpPr>
        <p:spPr>
          <a:xfrm>
            <a:off x="1360351" y="4951530"/>
            <a:ext cx="81089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latin typeface="Times New Roman"/>
                <a:cs typeface="Times New Roman"/>
              </a:rPr>
              <a:t>S</a:t>
            </a:r>
            <a:r>
              <a:rPr dirty="0" sz="900" spc="-5" b="1">
                <a:latin typeface="Times New Roman"/>
                <a:cs typeface="Times New Roman"/>
              </a:rPr>
              <a:t>HRE</a:t>
            </a:r>
            <a:r>
              <a:rPr dirty="0" sz="900" spc="-15" b="1">
                <a:latin typeface="Times New Roman"/>
                <a:cs typeface="Times New Roman"/>
              </a:rPr>
              <a:t>V</a:t>
            </a:r>
            <a:r>
              <a:rPr dirty="0" sz="900" spc="-5" b="1">
                <a:latin typeface="Times New Roman"/>
                <a:cs typeface="Times New Roman"/>
              </a:rPr>
              <a:t>E</a:t>
            </a:r>
            <a:r>
              <a:rPr dirty="0" sz="900" b="1">
                <a:latin typeface="Times New Roman"/>
                <a:cs typeface="Times New Roman"/>
              </a:rPr>
              <a:t>P</a:t>
            </a:r>
            <a:r>
              <a:rPr dirty="0" sz="900" spc="-5" b="1">
                <a:latin typeface="Times New Roman"/>
                <a:cs typeface="Times New Roman"/>
              </a:rPr>
              <a:t>OR</a:t>
            </a:r>
            <a:r>
              <a:rPr dirty="0" sz="900" b="1">
                <a:latin typeface="Times New Roman"/>
                <a:cs typeface="Times New Roman"/>
              </a:rPr>
              <a:t>T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2874263" y="4881371"/>
            <a:ext cx="850391" cy="262127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2985515" y="5062727"/>
            <a:ext cx="705611" cy="262127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557527" y="5468111"/>
            <a:ext cx="1010411" cy="260603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 txBox="1"/>
          <p:nvPr/>
        </p:nvSpPr>
        <p:spPr>
          <a:xfrm>
            <a:off x="1618272" y="5192345"/>
            <a:ext cx="877569" cy="461645"/>
          </a:xfrm>
          <a:prstGeom prst="rect">
            <a:avLst/>
          </a:prstGeom>
        </p:spPr>
        <p:txBody>
          <a:bodyPr wrap="square" lIns="0" tIns="78740" rIns="0" bIns="0" rtlCol="0" vert="horz">
            <a:spAutoFit/>
          </a:bodyPr>
          <a:lstStyle/>
          <a:p>
            <a:pPr marL="260350">
              <a:lnSpc>
                <a:spcPct val="100000"/>
              </a:lnSpc>
              <a:spcBef>
                <a:spcPts val="620"/>
              </a:spcBef>
            </a:pPr>
            <a:r>
              <a:rPr dirty="0" sz="1200" b="1">
                <a:latin typeface="Times New Roman"/>
                <a:cs typeface="Times New Roman"/>
              </a:rPr>
              <a:t>TX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dirty="0" sz="900" spc="-5" b="1">
                <a:latin typeface="Times New Roman"/>
                <a:cs typeface="Times New Roman"/>
              </a:rPr>
              <a:t>BATON</a:t>
            </a:r>
            <a:r>
              <a:rPr dirty="0" sz="900" spc="-65" b="1">
                <a:latin typeface="Times New Roman"/>
                <a:cs typeface="Times New Roman"/>
              </a:rPr>
              <a:t> </a:t>
            </a:r>
            <a:r>
              <a:rPr dirty="0" sz="900" spc="-5" b="1">
                <a:latin typeface="Times New Roman"/>
                <a:cs typeface="Times New Roman"/>
              </a:rPr>
              <a:t>ROUGE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2973323" y="5635751"/>
            <a:ext cx="1011935" cy="260603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 txBox="1"/>
          <p:nvPr/>
        </p:nvSpPr>
        <p:spPr>
          <a:xfrm>
            <a:off x="3032808" y="5657922"/>
            <a:ext cx="8782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latin typeface="Times New Roman"/>
                <a:cs typeface="Times New Roman"/>
              </a:rPr>
              <a:t>NEW</a:t>
            </a:r>
            <a:r>
              <a:rPr dirty="0" sz="900" spc="-60" b="1">
                <a:latin typeface="Times New Roman"/>
                <a:cs typeface="Times New Roman"/>
              </a:rPr>
              <a:t> </a:t>
            </a:r>
            <a:r>
              <a:rPr dirty="0" sz="900" spc="-5" b="1">
                <a:latin typeface="Times New Roman"/>
                <a:cs typeface="Times New Roman"/>
              </a:rPr>
              <a:t>ORLEANS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2161032" y="3921252"/>
            <a:ext cx="1318260" cy="17145"/>
          </a:xfrm>
          <a:custGeom>
            <a:avLst/>
            <a:gdLst/>
            <a:ahLst/>
            <a:cxnLst/>
            <a:rect l="l" t="t" r="r" b="b"/>
            <a:pathLst>
              <a:path w="1318260" h="17145">
                <a:moveTo>
                  <a:pt x="1318260" y="16764"/>
                </a:moveTo>
                <a:lnTo>
                  <a:pt x="0" y="0"/>
                </a:lnTo>
              </a:path>
            </a:pathLst>
          </a:custGeom>
          <a:ln w="12192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3518915" y="3898391"/>
            <a:ext cx="516890" cy="0"/>
          </a:xfrm>
          <a:custGeom>
            <a:avLst/>
            <a:gdLst/>
            <a:ahLst/>
            <a:cxnLst/>
            <a:rect l="l" t="t" r="r" b="b"/>
            <a:pathLst>
              <a:path w="516889" h="0">
                <a:moveTo>
                  <a:pt x="516636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3467100" y="4498847"/>
            <a:ext cx="515620" cy="0"/>
          </a:xfrm>
          <a:custGeom>
            <a:avLst/>
            <a:gdLst/>
            <a:ahLst/>
            <a:cxnLst/>
            <a:rect l="l" t="t" r="r" b="b"/>
            <a:pathLst>
              <a:path w="515620" h="0">
                <a:moveTo>
                  <a:pt x="515112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2115311" y="4856988"/>
            <a:ext cx="713740" cy="0"/>
          </a:xfrm>
          <a:custGeom>
            <a:avLst/>
            <a:gdLst/>
            <a:ahLst/>
            <a:cxnLst/>
            <a:rect l="l" t="t" r="r" b="b"/>
            <a:pathLst>
              <a:path w="713739" h="0">
                <a:moveTo>
                  <a:pt x="713232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2154935" y="3939540"/>
            <a:ext cx="32384" cy="809625"/>
          </a:xfrm>
          <a:custGeom>
            <a:avLst/>
            <a:gdLst/>
            <a:ahLst/>
            <a:cxnLst/>
            <a:rect l="l" t="t" r="r" b="b"/>
            <a:pathLst>
              <a:path w="32385" h="809625">
                <a:moveTo>
                  <a:pt x="32004" y="0"/>
                </a:moveTo>
                <a:lnTo>
                  <a:pt x="0" y="809244"/>
                </a:lnTo>
              </a:path>
            </a:pathLst>
          </a:custGeom>
          <a:ln w="12192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3441191" y="4411979"/>
            <a:ext cx="29209" cy="542925"/>
          </a:xfrm>
          <a:custGeom>
            <a:avLst/>
            <a:gdLst/>
            <a:ahLst/>
            <a:cxnLst/>
            <a:rect l="l" t="t" r="r" b="b"/>
            <a:pathLst>
              <a:path w="29210" h="542925">
                <a:moveTo>
                  <a:pt x="28955" y="0"/>
                </a:moveTo>
                <a:lnTo>
                  <a:pt x="0" y="542544"/>
                </a:lnTo>
              </a:path>
            </a:pathLst>
          </a:custGeom>
          <a:ln w="12192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2133600" y="4860035"/>
            <a:ext cx="35560" cy="306705"/>
          </a:xfrm>
          <a:custGeom>
            <a:avLst/>
            <a:gdLst/>
            <a:ahLst/>
            <a:cxnLst/>
            <a:rect l="l" t="t" r="r" b="b"/>
            <a:pathLst>
              <a:path w="35560" h="306704">
                <a:moveTo>
                  <a:pt x="0" y="0"/>
                </a:moveTo>
                <a:lnTo>
                  <a:pt x="35052" y="306324"/>
                </a:lnTo>
              </a:path>
            </a:pathLst>
          </a:custGeom>
          <a:ln w="12191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3488435" y="4998720"/>
            <a:ext cx="18415" cy="559435"/>
          </a:xfrm>
          <a:custGeom>
            <a:avLst/>
            <a:gdLst/>
            <a:ahLst/>
            <a:cxnLst/>
            <a:rect l="l" t="t" r="r" b="b"/>
            <a:pathLst>
              <a:path w="18414" h="559435">
                <a:moveTo>
                  <a:pt x="0" y="0"/>
                </a:moveTo>
                <a:lnTo>
                  <a:pt x="18288" y="559307"/>
                </a:lnTo>
              </a:path>
            </a:pathLst>
          </a:custGeom>
          <a:ln w="12192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2221992" y="5234940"/>
            <a:ext cx="50800" cy="134620"/>
          </a:xfrm>
          <a:custGeom>
            <a:avLst/>
            <a:gdLst/>
            <a:ahLst/>
            <a:cxnLst/>
            <a:rect l="l" t="t" r="r" b="b"/>
            <a:pathLst>
              <a:path w="50800" h="134620">
                <a:moveTo>
                  <a:pt x="0" y="0"/>
                </a:moveTo>
                <a:lnTo>
                  <a:pt x="50292" y="134112"/>
                </a:lnTo>
              </a:path>
            </a:pathLst>
          </a:custGeom>
          <a:ln w="12192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2234183" y="5381244"/>
            <a:ext cx="38100" cy="170815"/>
          </a:xfrm>
          <a:custGeom>
            <a:avLst/>
            <a:gdLst/>
            <a:ahLst/>
            <a:cxnLst/>
            <a:rect l="l" t="t" r="r" b="b"/>
            <a:pathLst>
              <a:path w="38100" h="170814">
                <a:moveTo>
                  <a:pt x="38100" y="0"/>
                </a:moveTo>
                <a:lnTo>
                  <a:pt x="0" y="170687"/>
                </a:lnTo>
              </a:path>
            </a:pathLst>
          </a:custGeom>
          <a:ln w="12192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2200655" y="5570220"/>
            <a:ext cx="40005" cy="170815"/>
          </a:xfrm>
          <a:custGeom>
            <a:avLst/>
            <a:gdLst/>
            <a:ahLst/>
            <a:cxnLst/>
            <a:rect l="l" t="t" r="r" b="b"/>
            <a:pathLst>
              <a:path w="40005" h="170814">
                <a:moveTo>
                  <a:pt x="39624" y="0"/>
                </a:moveTo>
                <a:lnTo>
                  <a:pt x="0" y="170687"/>
                </a:lnTo>
              </a:path>
            </a:pathLst>
          </a:custGeom>
          <a:ln w="12192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2004060" y="2918460"/>
            <a:ext cx="771525" cy="5080"/>
          </a:xfrm>
          <a:custGeom>
            <a:avLst/>
            <a:gdLst/>
            <a:ahLst/>
            <a:cxnLst/>
            <a:rect l="l" t="t" r="r" b="b"/>
            <a:pathLst>
              <a:path w="771525" h="5080">
                <a:moveTo>
                  <a:pt x="0" y="0"/>
                </a:moveTo>
                <a:lnTo>
                  <a:pt x="771144" y="4572"/>
                </a:lnTo>
              </a:path>
            </a:pathLst>
          </a:custGeom>
          <a:ln w="12191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3525011" y="2923032"/>
            <a:ext cx="6350" cy="396240"/>
          </a:xfrm>
          <a:custGeom>
            <a:avLst/>
            <a:gdLst/>
            <a:ahLst/>
            <a:cxnLst/>
            <a:rect l="l" t="t" r="r" b="b"/>
            <a:pathLst>
              <a:path w="6350" h="396239">
                <a:moveTo>
                  <a:pt x="0" y="0"/>
                </a:moveTo>
                <a:lnTo>
                  <a:pt x="6096" y="396240"/>
                </a:lnTo>
              </a:path>
            </a:pathLst>
          </a:custGeom>
          <a:ln w="12192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1746500" y="2266188"/>
            <a:ext cx="452755" cy="1075055"/>
          </a:xfrm>
          <a:custGeom>
            <a:avLst/>
            <a:gdLst/>
            <a:ahLst/>
            <a:cxnLst/>
            <a:rect l="l" t="t" r="r" b="b"/>
            <a:pathLst>
              <a:path w="452755" h="1075054">
                <a:moveTo>
                  <a:pt x="45910" y="0"/>
                </a:moveTo>
                <a:lnTo>
                  <a:pt x="39357" y="11811"/>
                </a:lnTo>
                <a:lnTo>
                  <a:pt x="39357" y="23609"/>
                </a:lnTo>
                <a:lnTo>
                  <a:pt x="32791" y="35420"/>
                </a:lnTo>
                <a:lnTo>
                  <a:pt x="32791" y="47231"/>
                </a:lnTo>
                <a:lnTo>
                  <a:pt x="32791" y="59042"/>
                </a:lnTo>
                <a:lnTo>
                  <a:pt x="32791" y="70840"/>
                </a:lnTo>
                <a:lnTo>
                  <a:pt x="26238" y="82651"/>
                </a:lnTo>
                <a:lnTo>
                  <a:pt x="13119" y="88557"/>
                </a:lnTo>
                <a:lnTo>
                  <a:pt x="13119" y="100368"/>
                </a:lnTo>
                <a:lnTo>
                  <a:pt x="6565" y="112166"/>
                </a:lnTo>
                <a:lnTo>
                  <a:pt x="6565" y="123977"/>
                </a:lnTo>
                <a:lnTo>
                  <a:pt x="0" y="135788"/>
                </a:lnTo>
                <a:lnTo>
                  <a:pt x="0" y="147586"/>
                </a:lnTo>
                <a:lnTo>
                  <a:pt x="6565" y="159397"/>
                </a:lnTo>
                <a:lnTo>
                  <a:pt x="6565" y="171208"/>
                </a:lnTo>
                <a:lnTo>
                  <a:pt x="6565" y="183019"/>
                </a:lnTo>
                <a:lnTo>
                  <a:pt x="19672" y="188912"/>
                </a:lnTo>
                <a:lnTo>
                  <a:pt x="19672" y="200723"/>
                </a:lnTo>
                <a:lnTo>
                  <a:pt x="32791" y="212534"/>
                </a:lnTo>
                <a:lnTo>
                  <a:pt x="39357" y="224345"/>
                </a:lnTo>
                <a:lnTo>
                  <a:pt x="45910" y="236143"/>
                </a:lnTo>
                <a:lnTo>
                  <a:pt x="45910" y="247954"/>
                </a:lnTo>
                <a:lnTo>
                  <a:pt x="52463" y="259765"/>
                </a:lnTo>
                <a:lnTo>
                  <a:pt x="52463" y="271564"/>
                </a:lnTo>
                <a:lnTo>
                  <a:pt x="52463" y="283375"/>
                </a:lnTo>
                <a:lnTo>
                  <a:pt x="59029" y="295186"/>
                </a:lnTo>
                <a:lnTo>
                  <a:pt x="59029" y="306997"/>
                </a:lnTo>
                <a:lnTo>
                  <a:pt x="59029" y="318795"/>
                </a:lnTo>
                <a:lnTo>
                  <a:pt x="72148" y="324700"/>
                </a:lnTo>
                <a:lnTo>
                  <a:pt x="72148" y="336511"/>
                </a:lnTo>
                <a:lnTo>
                  <a:pt x="85255" y="348322"/>
                </a:lnTo>
                <a:lnTo>
                  <a:pt x="91821" y="366026"/>
                </a:lnTo>
                <a:lnTo>
                  <a:pt x="98374" y="377837"/>
                </a:lnTo>
                <a:lnTo>
                  <a:pt x="104940" y="389636"/>
                </a:lnTo>
                <a:lnTo>
                  <a:pt x="118046" y="401447"/>
                </a:lnTo>
                <a:lnTo>
                  <a:pt x="124612" y="413258"/>
                </a:lnTo>
                <a:lnTo>
                  <a:pt x="137718" y="419163"/>
                </a:lnTo>
                <a:lnTo>
                  <a:pt x="150837" y="425069"/>
                </a:lnTo>
                <a:lnTo>
                  <a:pt x="163957" y="430961"/>
                </a:lnTo>
                <a:lnTo>
                  <a:pt x="177076" y="436867"/>
                </a:lnTo>
                <a:lnTo>
                  <a:pt x="190195" y="448678"/>
                </a:lnTo>
                <a:lnTo>
                  <a:pt x="196748" y="460489"/>
                </a:lnTo>
                <a:lnTo>
                  <a:pt x="209867" y="472287"/>
                </a:lnTo>
                <a:lnTo>
                  <a:pt x="216420" y="484098"/>
                </a:lnTo>
                <a:lnTo>
                  <a:pt x="229539" y="495909"/>
                </a:lnTo>
                <a:lnTo>
                  <a:pt x="229539" y="507720"/>
                </a:lnTo>
                <a:lnTo>
                  <a:pt x="229539" y="519518"/>
                </a:lnTo>
                <a:lnTo>
                  <a:pt x="242658" y="531329"/>
                </a:lnTo>
                <a:lnTo>
                  <a:pt x="242658" y="543140"/>
                </a:lnTo>
                <a:lnTo>
                  <a:pt x="249212" y="560844"/>
                </a:lnTo>
                <a:lnTo>
                  <a:pt x="249212" y="572655"/>
                </a:lnTo>
                <a:lnTo>
                  <a:pt x="255765" y="584466"/>
                </a:lnTo>
                <a:lnTo>
                  <a:pt x="255765" y="596265"/>
                </a:lnTo>
                <a:lnTo>
                  <a:pt x="242658" y="608076"/>
                </a:lnTo>
                <a:lnTo>
                  <a:pt x="242658" y="619887"/>
                </a:lnTo>
                <a:lnTo>
                  <a:pt x="255765" y="631698"/>
                </a:lnTo>
                <a:lnTo>
                  <a:pt x="268884" y="655307"/>
                </a:lnTo>
                <a:lnTo>
                  <a:pt x="268884" y="667118"/>
                </a:lnTo>
                <a:lnTo>
                  <a:pt x="275450" y="678916"/>
                </a:lnTo>
                <a:lnTo>
                  <a:pt x="288556" y="690727"/>
                </a:lnTo>
                <a:lnTo>
                  <a:pt x="288556" y="702538"/>
                </a:lnTo>
                <a:lnTo>
                  <a:pt x="301675" y="696633"/>
                </a:lnTo>
                <a:lnTo>
                  <a:pt x="288556" y="696633"/>
                </a:lnTo>
                <a:lnTo>
                  <a:pt x="288556" y="708444"/>
                </a:lnTo>
                <a:lnTo>
                  <a:pt x="301675" y="720242"/>
                </a:lnTo>
                <a:lnTo>
                  <a:pt x="308241" y="732053"/>
                </a:lnTo>
                <a:lnTo>
                  <a:pt x="314794" y="743864"/>
                </a:lnTo>
                <a:lnTo>
                  <a:pt x="334467" y="749769"/>
                </a:lnTo>
                <a:lnTo>
                  <a:pt x="347586" y="761568"/>
                </a:lnTo>
                <a:lnTo>
                  <a:pt x="354139" y="773379"/>
                </a:lnTo>
                <a:lnTo>
                  <a:pt x="360705" y="785190"/>
                </a:lnTo>
                <a:lnTo>
                  <a:pt x="360705" y="797001"/>
                </a:lnTo>
                <a:lnTo>
                  <a:pt x="373811" y="802894"/>
                </a:lnTo>
                <a:lnTo>
                  <a:pt x="373811" y="814705"/>
                </a:lnTo>
                <a:lnTo>
                  <a:pt x="373811" y="826516"/>
                </a:lnTo>
                <a:lnTo>
                  <a:pt x="373811" y="838327"/>
                </a:lnTo>
                <a:lnTo>
                  <a:pt x="360705" y="850125"/>
                </a:lnTo>
                <a:lnTo>
                  <a:pt x="354139" y="861936"/>
                </a:lnTo>
                <a:lnTo>
                  <a:pt x="341033" y="873747"/>
                </a:lnTo>
                <a:lnTo>
                  <a:pt x="334467" y="885545"/>
                </a:lnTo>
                <a:lnTo>
                  <a:pt x="327914" y="897356"/>
                </a:lnTo>
                <a:lnTo>
                  <a:pt x="327914" y="909167"/>
                </a:lnTo>
                <a:lnTo>
                  <a:pt x="327914" y="920978"/>
                </a:lnTo>
                <a:lnTo>
                  <a:pt x="334467" y="932776"/>
                </a:lnTo>
                <a:lnTo>
                  <a:pt x="334467" y="944587"/>
                </a:lnTo>
                <a:lnTo>
                  <a:pt x="347586" y="956398"/>
                </a:lnTo>
                <a:lnTo>
                  <a:pt x="354139" y="968197"/>
                </a:lnTo>
                <a:lnTo>
                  <a:pt x="367258" y="974102"/>
                </a:lnTo>
                <a:lnTo>
                  <a:pt x="380377" y="980008"/>
                </a:lnTo>
                <a:lnTo>
                  <a:pt x="393496" y="985913"/>
                </a:lnTo>
                <a:lnTo>
                  <a:pt x="406603" y="991819"/>
                </a:lnTo>
                <a:lnTo>
                  <a:pt x="413169" y="1003630"/>
                </a:lnTo>
                <a:lnTo>
                  <a:pt x="426288" y="1009522"/>
                </a:lnTo>
                <a:lnTo>
                  <a:pt x="432841" y="1021334"/>
                </a:lnTo>
                <a:lnTo>
                  <a:pt x="439394" y="1033144"/>
                </a:lnTo>
                <a:lnTo>
                  <a:pt x="439394" y="1044956"/>
                </a:lnTo>
                <a:lnTo>
                  <a:pt x="452513" y="1074470"/>
                </a:lnTo>
              </a:path>
            </a:pathLst>
          </a:custGeom>
          <a:ln w="1219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1815083" y="2307335"/>
            <a:ext cx="960119" cy="0"/>
          </a:xfrm>
          <a:custGeom>
            <a:avLst/>
            <a:gdLst/>
            <a:ahLst/>
            <a:cxnLst/>
            <a:rect l="l" t="t" r="r" b="b"/>
            <a:pathLst>
              <a:path w="960119" h="0">
                <a:moveTo>
                  <a:pt x="0" y="0"/>
                </a:moveTo>
                <a:lnTo>
                  <a:pt x="960119" y="0"/>
                </a:lnTo>
              </a:path>
            </a:pathLst>
          </a:custGeom>
          <a:ln w="12192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758951" y="1648967"/>
            <a:ext cx="1080770" cy="68580"/>
          </a:xfrm>
          <a:custGeom>
            <a:avLst/>
            <a:gdLst/>
            <a:ahLst/>
            <a:cxnLst/>
            <a:rect l="l" t="t" r="r" b="b"/>
            <a:pathLst>
              <a:path w="1080770" h="68580">
                <a:moveTo>
                  <a:pt x="0" y="0"/>
                </a:moveTo>
                <a:lnTo>
                  <a:pt x="1080516" y="68580"/>
                </a:lnTo>
              </a:path>
            </a:pathLst>
          </a:custGeom>
          <a:ln w="12192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1767839" y="1748027"/>
            <a:ext cx="38100" cy="525780"/>
          </a:xfrm>
          <a:custGeom>
            <a:avLst/>
            <a:gdLst/>
            <a:ahLst/>
            <a:cxnLst/>
            <a:rect l="l" t="t" r="r" b="b"/>
            <a:pathLst>
              <a:path w="38100" h="525780">
                <a:moveTo>
                  <a:pt x="38100" y="0"/>
                </a:moveTo>
                <a:lnTo>
                  <a:pt x="0" y="525780"/>
                </a:lnTo>
              </a:path>
            </a:pathLst>
          </a:custGeom>
          <a:ln w="12192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3486911" y="3368040"/>
            <a:ext cx="30480" cy="116205"/>
          </a:xfrm>
          <a:custGeom>
            <a:avLst/>
            <a:gdLst/>
            <a:ahLst/>
            <a:cxnLst/>
            <a:rect l="l" t="t" r="r" b="b"/>
            <a:pathLst>
              <a:path w="30479" h="116204">
                <a:moveTo>
                  <a:pt x="30479" y="0"/>
                </a:moveTo>
                <a:lnTo>
                  <a:pt x="0" y="115823"/>
                </a:lnTo>
              </a:path>
            </a:pathLst>
          </a:custGeom>
          <a:ln w="12192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2173223" y="3284220"/>
            <a:ext cx="0" cy="536575"/>
          </a:xfrm>
          <a:custGeom>
            <a:avLst/>
            <a:gdLst/>
            <a:ahLst/>
            <a:cxnLst/>
            <a:rect l="l" t="t" r="r" b="b"/>
            <a:pathLst>
              <a:path w="0" h="536575">
                <a:moveTo>
                  <a:pt x="0" y="0"/>
                </a:moveTo>
                <a:lnTo>
                  <a:pt x="0" y="536448"/>
                </a:lnTo>
              </a:path>
            </a:pathLst>
          </a:custGeom>
          <a:ln w="12192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2174748" y="3840479"/>
            <a:ext cx="5080" cy="86995"/>
          </a:xfrm>
          <a:custGeom>
            <a:avLst/>
            <a:gdLst/>
            <a:ahLst/>
            <a:cxnLst/>
            <a:rect l="l" t="t" r="r" b="b"/>
            <a:pathLst>
              <a:path w="5080" h="86995">
                <a:moveTo>
                  <a:pt x="0" y="0"/>
                </a:moveTo>
                <a:lnTo>
                  <a:pt x="4572" y="86868"/>
                </a:lnTo>
              </a:path>
            </a:pathLst>
          </a:custGeom>
          <a:ln w="12192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3118103" y="5253227"/>
            <a:ext cx="438911" cy="34747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 txBox="1"/>
          <p:nvPr/>
        </p:nvSpPr>
        <p:spPr>
          <a:xfrm>
            <a:off x="2934073" y="4589100"/>
            <a:ext cx="837565" cy="904875"/>
          </a:xfrm>
          <a:prstGeom prst="rect">
            <a:avLst/>
          </a:prstGeom>
        </p:spPr>
        <p:txBody>
          <a:bodyPr wrap="square" lIns="0" tIns="93980" rIns="0" bIns="0" rtlCol="0" vert="horz">
            <a:spAutoFit/>
          </a:bodyPr>
          <a:lstStyle/>
          <a:p>
            <a:pPr marL="631190">
              <a:lnSpc>
                <a:spcPct val="100000"/>
              </a:lnSpc>
              <a:spcBef>
                <a:spcPts val="740"/>
              </a:spcBef>
            </a:pPr>
            <a:r>
              <a:rPr dirty="0" sz="1100" spc="-10" b="1">
                <a:latin typeface="Times New Roman"/>
                <a:cs typeface="Times New Roman"/>
              </a:rPr>
              <a:t>AL</a:t>
            </a:r>
            <a:endParaRPr sz="1100">
              <a:latin typeface="Times New Roman"/>
              <a:cs typeface="Times New Roman"/>
            </a:endParaRPr>
          </a:p>
          <a:p>
            <a:pPr marL="123189" marR="124460" indent="-111125">
              <a:lnSpc>
                <a:spcPct val="132400"/>
              </a:lnSpc>
              <a:spcBef>
                <a:spcPts val="170"/>
              </a:spcBef>
            </a:pPr>
            <a:r>
              <a:rPr dirty="0" sz="900" spc="-15" b="1">
                <a:latin typeface="Times New Roman"/>
                <a:cs typeface="Times New Roman"/>
              </a:rPr>
              <a:t>V</a:t>
            </a:r>
            <a:r>
              <a:rPr dirty="0" sz="900" spc="-5" b="1">
                <a:latin typeface="Times New Roman"/>
                <a:cs typeface="Times New Roman"/>
              </a:rPr>
              <a:t>IC</a:t>
            </a:r>
            <a:r>
              <a:rPr dirty="0" sz="900" spc="0" b="1">
                <a:latin typeface="Times New Roman"/>
                <a:cs typeface="Times New Roman"/>
              </a:rPr>
              <a:t>K</a:t>
            </a:r>
            <a:r>
              <a:rPr dirty="0" sz="900" b="1">
                <a:latin typeface="Times New Roman"/>
                <a:cs typeface="Times New Roman"/>
              </a:rPr>
              <a:t>S</a:t>
            </a:r>
            <a:r>
              <a:rPr dirty="0" sz="900" spc="5" b="1">
                <a:latin typeface="Times New Roman"/>
                <a:cs typeface="Times New Roman"/>
              </a:rPr>
              <a:t>B</a:t>
            </a:r>
            <a:r>
              <a:rPr dirty="0" sz="900" spc="-5" b="1">
                <a:latin typeface="Times New Roman"/>
                <a:cs typeface="Times New Roman"/>
              </a:rPr>
              <a:t>URG  JACKSON</a:t>
            </a:r>
            <a:endParaRPr sz="900">
              <a:latin typeface="Times New Roman"/>
              <a:cs typeface="Times New Roman"/>
            </a:endParaRPr>
          </a:p>
          <a:p>
            <a:pPr algn="ctr" marR="40640">
              <a:lnSpc>
                <a:spcPct val="100000"/>
              </a:lnSpc>
              <a:spcBef>
                <a:spcPts val="495"/>
              </a:spcBef>
            </a:pPr>
            <a:r>
              <a:rPr dirty="0" sz="1200" spc="-5" b="1">
                <a:latin typeface="Times New Roman"/>
                <a:cs typeface="Times New Roman"/>
              </a:rPr>
              <a:t>MS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7" name="object 7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pc="-5"/>
              <a:t>Hydrographic Services Review</a:t>
            </a:r>
            <a:r>
              <a:rPr dirty="0" spc="-65"/>
              <a:t> </a:t>
            </a:r>
            <a:r>
              <a:rPr dirty="0" spc="-5"/>
              <a:t>Panel</a:t>
            </a:r>
          </a:p>
        </p:txBody>
      </p:sp>
      <p:sp>
        <p:nvSpPr>
          <p:cNvPr id="78" name="object 7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114288"/>
            <a:ext cx="9144000" cy="744220"/>
          </a:xfrm>
          <a:custGeom>
            <a:avLst/>
            <a:gdLst/>
            <a:ahLst/>
            <a:cxnLst/>
            <a:rect l="l" t="t" r="r" b="b"/>
            <a:pathLst>
              <a:path w="9144000" h="744220">
                <a:moveTo>
                  <a:pt x="0" y="743712"/>
                </a:moveTo>
                <a:lnTo>
                  <a:pt x="9144000" y="743712"/>
                </a:lnTo>
                <a:lnTo>
                  <a:pt x="9144000" y="0"/>
                </a:lnTo>
                <a:lnTo>
                  <a:pt x="0" y="0"/>
                </a:lnTo>
                <a:lnTo>
                  <a:pt x="0" y="743712"/>
                </a:lnTo>
                <a:close/>
              </a:path>
            </a:pathLst>
          </a:custGeom>
          <a:solidFill>
            <a:srgbClr val="05469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1523"/>
            <a:ext cx="9144000" cy="836930"/>
          </a:xfrm>
          <a:custGeom>
            <a:avLst/>
            <a:gdLst/>
            <a:ahLst/>
            <a:cxnLst/>
            <a:rect l="l" t="t" r="r" b="b"/>
            <a:pathLst>
              <a:path w="9144000" h="836930">
                <a:moveTo>
                  <a:pt x="0" y="836676"/>
                </a:moveTo>
                <a:lnTo>
                  <a:pt x="9144000" y="836676"/>
                </a:lnTo>
                <a:lnTo>
                  <a:pt x="9144000" y="0"/>
                </a:lnTo>
                <a:lnTo>
                  <a:pt x="0" y="0"/>
                </a:lnTo>
                <a:lnTo>
                  <a:pt x="0" y="836676"/>
                </a:lnTo>
                <a:close/>
              </a:path>
            </a:pathLst>
          </a:custGeom>
          <a:solidFill>
            <a:srgbClr val="FFFFFF">
              <a:alpha val="7097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838187"/>
            <a:ext cx="9144000" cy="38735"/>
          </a:xfrm>
          <a:custGeom>
            <a:avLst/>
            <a:gdLst/>
            <a:ahLst/>
            <a:cxnLst/>
            <a:rect l="l" t="t" r="r" b="b"/>
            <a:pathLst>
              <a:path w="9144000" h="38734">
                <a:moveTo>
                  <a:pt x="0" y="38112"/>
                </a:moveTo>
                <a:lnTo>
                  <a:pt x="9144000" y="38112"/>
                </a:lnTo>
                <a:lnTo>
                  <a:pt x="9144000" y="0"/>
                </a:lnTo>
                <a:lnTo>
                  <a:pt x="0" y="0"/>
                </a:lnTo>
                <a:lnTo>
                  <a:pt x="0" y="38112"/>
                </a:lnTo>
                <a:close/>
              </a:path>
            </a:pathLst>
          </a:custGeom>
          <a:solidFill>
            <a:srgbClr val="05469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7945" rIns="0" bIns="0" rtlCol="0" vert="horz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dirty="0" spc="-5"/>
              <a:t>Usage </a:t>
            </a:r>
            <a:r>
              <a:rPr dirty="0"/>
              <a:t>of </a:t>
            </a:r>
            <a:r>
              <a:rPr dirty="0" spc="-5"/>
              <a:t>NOAA Navigation Services, products </a:t>
            </a:r>
            <a:r>
              <a:rPr dirty="0"/>
              <a:t>&amp;  </a:t>
            </a:r>
            <a:r>
              <a:rPr dirty="0" spc="-5"/>
              <a:t>services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3751" y="1003175"/>
            <a:ext cx="50914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18000" algn="l"/>
              </a:tabLst>
            </a:pPr>
            <a:r>
              <a:rPr dirty="0" sz="1800">
                <a:latin typeface="Arial"/>
                <a:cs typeface="Arial"/>
              </a:rPr>
              <a:t>M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t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g</a:t>
            </a:r>
            <a:r>
              <a:rPr dirty="0" sz="1800" spc="2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N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 spc="-5">
                <a:latin typeface="Arial"/>
                <a:cs typeface="Arial"/>
              </a:rPr>
              <a:t>vi</a:t>
            </a:r>
            <a:r>
              <a:rPr dirty="0" sz="1800" spc="-10">
                <a:latin typeface="Arial"/>
                <a:cs typeface="Arial"/>
              </a:rPr>
              <a:t>ga</a:t>
            </a:r>
            <a:r>
              <a:rPr dirty="0" sz="1800">
                <a:latin typeface="Arial"/>
                <a:cs typeface="Arial"/>
              </a:rPr>
              <a:t>t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n</a:t>
            </a:r>
            <a:r>
              <a:rPr dirty="0" sz="1800" spc="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n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</a:t>
            </a:r>
            <a:r>
              <a:rPr dirty="0" sz="1800" spc="-10">
                <a:latin typeface="Arial"/>
                <a:cs typeface="Arial"/>
              </a:rPr>
              <a:t>h</a:t>
            </a:r>
            <a:r>
              <a:rPr dirty="0" sz="1800">
                <a:latin typeface="Arial"/>
                <a:cs typeface="Arial"/>
              </a:rPr>
              <a:t>e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ss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ss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10">
                <a:latin typeface="Arial"/>
                <a:cs typeface="Arial"/>
              </a:rPr>
              <a:t>pp</a:t>
            </a:r>
            <a:r>
              <a:rPr dirty="0" sz="1800">
                <a:latin typeface="Arial"/>
                <a:cs typeface="Arial"/>
              </a:rPr>
              <a:t>i	</a:t>
            </a:r>
            <a:r>
              <a:rPr dirty="0" sz="1800" spc="-5">
                <a:latin typeface="Arial"/>
                <a:cs typeface="Arial"/>
              </a:rPr>
              <a:t>Riv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r…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4300" y="1482852"/>
            <a:ext cx="5887021" cy="45955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8297" y="1466850"/>
            <a:ext cx="5919470" cy="4627245"/>
          </a:xfrm>
          <a:custGeom>
            <a:avLst/>
            <a:gdLst/>
            <a:ahLst/>
            <a:cxnLst/>
            <a:rect l="l" t="t" r="r" b="b"/>
            <a:pathLst>
              <a:path w="5919470" h="4627245">
                <a:moveTo>
                  <a:pt x="0" y="0"/>
                </a:moveTo>
                <a:lnTo>
                  <a:pt x="5919216" y="0"/>
                </a:lnTo>
                <a:lnTo>
                  <a:pt x="5919216" y="4626864"/>
                </a:lnTo>
                <a:lnTo>
                  <a:pt x="0" y="4626864"/>
                </a:lnTo>
                <a:lnTo>
                  <a:pt x="0" y="0"/>
                </a:lnTo>
                <a:close/>
              </a:path>
            </a:pathLst>
          </a:custGeom>
          <a:ln w="32004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110323" y="3432143"/>
            <a:ext cx="1238250" cy="2296160"/>
          </a:xfrm>
          <a:custGeom>
            <a:avLst/>
            <a:gdLst/>
            <a:ahLst/>
            <a:cxnLst/>
            <a:rect l="l" t="t" r="r" b="b"/>
            <a:pathLst>
              <a:path w="1238250" h="2296160">
                <a:moveTo>
                  <a:pt x="494" y="0"/>
                </a:moveTo>
                <a:lnTo>
                  <a:pt x="90" y="46506"/>
                </a:lnTo>
                <a:lnTo>
                  <a:pt x="0" y="100765"/>
                </a:lnTo>
                <a:lnTo>
                  <a:pt x="1239" y="158618"/>
                </a:lnTo>
                <a:lnTo>
                  <a:pt x="4825" y="215904"/>
                </a:lnTo>
                <a:lnTo>
                  <a:pt x="11773" y="268465"/>
                </a:lnTo>
                <a:lnTo>
                  <a:pt x="23100" y="312140"/>
                </a:lnTo>
                <a:lnTo>
                  <a:pt x="38411" y="348704"/>
                </a:lnTo>
                <a:lnTo>
                  <a:pt x="73821" y="392868"/>
                </a:lnTo>
                <a:lnTo>
                  <a:pt x="102092" y="415777"/>
                </a:lnTo>
                <a:lnTo>
                  <a:pt x="142853" y="449444"/>
                </a:lnTo>
                <a:lnTo>
                  <a:pt x="200189" y="501523"/>
                </a:lnTo>
                <a:lnTo>
                  <a:pt x="225803" y="525650"/>
                </a:lnTo>
                <a:lnTo>
                  <a:pt x="255060" y="552742"/>
                </a:lnTo>
                <a:lnTo>
                  <a:pt x="287515" y="582451"/>
                </a:lnTo>
                <a:lnTo>
                  <a:pt x="322719" y="614429"/>
                </a:lnTo>
                <a:lnTo>
                  <a:pt x="360224" y="648328"/>
                </a:lnTo>
                <a:lnTo>
                  <a:pt x="399584" y="683799"/>
                </a:lnTo>
                <a:lnTo>
                  <a:pt x="440350" y="720495"/>
                </a:lnTo>
                <a:lnTo>
                  <a:pt x="482075" y="758066"/>
                </a:lnTo>
                <a:lnTo>
                  <a:pt x="524311" y="796165"/>
                </a:lnTo>
                <a:lnTo>
                  <a:pt x="566612" y="834443"/>
                </a:lnTo>
                <a:lnTo>
                  <a:pt x="608528" y="872553"/>
                </a:lnTo>
                <a:lnTo>
                  <a:pt x="649614" y="910146"/>
                </a:lnTo>
                <a:lnTo>
                  <a:pt x="689421" y="946873"/>
                </a:lnTo>
                <a:lnTo>
                  <a:pt x="727501" y="982387"/>
                </a:lnTo>
                <a:lnTo>
                  <a:pt x="763408" y="1016339"/>
                </a:lnTo>
                <a:lnTo>
                  <a:pt x="796693" y="1048382"/>
                </a:lnTo>
                <a:lnTo>
                  <a:pt x="826909" y="1078166"/>
                </a:lnTo>
                <a:lnTo>
                  <a:pt x="873944" y="1125412"/>
                </a:lnTo>
                <a:lnTo>
                  <a:pt x="918049" y="1170290"/>
                </a:lnTo>
                <a:lnTo>
                  <a:pt x="959253" y="1213049"/>
                </a:lnTo>
                <a:lnTo>
                  <a:pt x="997583" y="1253939"/>
                </a:lnTo>
                <a:lnTo>
                  <a:pt x="1033066" y="1293207"/>
                </a:lnTo>
                <a:lnTo>
                  <a:pt x="1065732" y="1331104"/>
                </a:lnTo>
                <a:lnTo>
                  <a:pt x="1095607" y="1367877"/>
                </a:lnTo>
                <a:lnTo>
                  <a:pt x="1122719" y="1403777"/>
                </a:lnTo>
                <a:lnTo>
                  <a:pt x="1147097" y="1439051"/>
                </a:lnTo>
                <a:lnTo>
                  <a:pt x="1168767" y="1473949"/>
                </a:lnTo>
                <a:lnTo>
                  <a:pt x="1198047" y="1528768"/>
                </a:lnTo>
                <a:lnTo>
                  <a:pt x="1218728" y="1578800"/>
                </a:lnTo>
                <a:lnTo>
                  <a:pt x="1231710" y="1626350"/>
                </a:lnTo>
                <a:lnTo>
                  <a:pt x="1237890" y="1673724"/>
                </a:lnTo>
                <a:lnTo>
                  <a:pt x="1238166" y="1723225"/>
                </a:lnTo>
                <a:lnTo>
                  <a:pt x="1233436" y="1777161"/>
                </a:lnTo>
                <a:lnTo>
                  <a:pt x="1224715" y="1822371"/>
                </a:lnTo>
                <a:lnTo>
                  <a:pt x="1210002" y="1871520"/>
                </a:lnTo>
                <a:lnTo>
                  <a:pt x="1190887" y="1922962"/>
                </a:lnTo>
                <a:lnTo>
                  <a:pt x="1168956" y="1975053"/>
                </a:lnTo>
                <a:lnTo>
                  <a:pt x="1145799" y="2026146"/>
                </a:lnTo>
                <a:lnTo>
                  <a:pt x="1123002" y="2074595"/>
                </a:lnTo>
                <a:lnTo>
                  <a:pt x="1102155" y="2118755"/>
                </a:lnTo>
                <a:lnTo>
                  <a:pt x="1084846" y="2156980"/>
                </a:lnTo>
                <a:lnTo>
                  <a:pt x="1064052" y="2202224"/>
                </a:lnTo>
                <a:lnTo>
                  <a:pt x="1044828" y="2239484"/>
                </a:lnTo>
                <a:lnTo>
                  <a:pt x="1027414" y="2270189"/>
                </a:lnTo>
                <a:lnTo>
                  <a:pt x="1012049" y="2295766"/>
                </a:lnTo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102778" y="5703676"/>
            <a:ext cx="48895" cy="58419"/>
          </a:xfrm>
          <a:custGeom>
            <a:avLst/>
            <a:gdLst/>
            <a:ahLst/>
            <a:cxnLst/>
            <a:rect l="l" t="t" r="r" b="b"/>
            <a:pathLst>
              <a:path w="48895" h="58420">
                <a:moveTo>
                  <a:pt x="3733" y="0"/>
                </a:moveTo>
                <a:lnTo>
                  <a:pt x="0" y="57810"/>
                </a:lnTo>
                <a:lnTo>
                  <a:pt x="48488" y="26111"/>
                </a:lnTo>
                <a:lnTo>
                  <a:pt x="373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085075" y="3393189"/>
            <a:ext cx="52069" cy="52705"/>
          </a:xfrm>
          <a:custGeom>
            <a:avLst/>
            <a:gdLst/>
            <a:ahLst/>
            <a:cxnLst/>
            <a:rect l="l" t="t" r="r" b="b"/>
            <a:pathLst>
              <a:path w="52070" h="52704">
                <a:moveTo>
                  <a:pt x="25260" y="0"/>
                </a:moveTo>
                <a:lnTo>
                  <a:pt x="0" y="52133"/>
                </a:lnTo>
                <a:lnTo>
                  <a:pt x="51816" y="51485"/>
                </a:lnTo>
                <a:lnTo>
                  <a:pt x="2526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010155" y="5763780"/>
            <a:ext cx="1071371" cy="3185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2099472" y="5791833"/>
            <a:ext cx="89281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100" spc="-5" b="1" i="1">
                <a:solidFill>
                  <a:srgbClr val="FFFF00"/>
                </a:solidFill>
                <a:latin typeface="Times New Roman"/>
                <a:cs typeface="Times New Roman"/>
              </a:rPr>
              <a:t>Gulf of</a:t>
            </a:r>
            <a:r>
              <a:rPr dirty="0" sz="1100" spc="-65" b="1" i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1100" b="1" i="1">
                <a:solidFill>
                  <a:srgbClr val="FFFF00"/>
                </a:solidFill>
                <a:latin typeface="Times New Roman"/>
                <a:cs typeface="Times New Roman"/>
              </a:rPr>
              <a:t>Mexico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950990" y="5800482"/>
            <a:ext cx="260350" cy="66675"/>
          </a:xfrm>
          <a:custGeom>
            <a:avLst/>
            <a:gdLst/>
            <a:ahLst/>
            <a:cxnLst/>
            <a:rect l="l" t="t" r="r" b="b"/>
            <a:pathLst>
              <a:path w="260350" h="66675">
                <a:moveTo>
                  <a:pt x="260223" y="0"/>
                </a:moveTo>
                <a:lnTo>
                  <a:pt x="0" y="66459"/>
                </a:lnTo>
              </a:path>
            </a:pathLst>
          </a:custGeom>
          <a:ln w="25399">
            <a:solidFill>
              <a:srgbClr val="FF33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914080" y="5839181"/>
            <a:ext cx="55880" cy="49530"/>
          </a:xfrm>
          <a:custGeom>
            <a:avLst/>
            <a:gdLst/>
            <a:ahLst/>
            <a:cxnLst/>
            <a:rect l="l" t="t" r="r" b="b"/>
            <a:pathLst>
              <a:path w="55879" h="49529">
                <a:moveTo>
                  <a:pt x="42926" y="0"/>
                </a:moveTo>
                <a:lnTo>
                  <a:pt x="0" y="37185"/>
                </a:lnTo>
                <a:lnTo>
                  <a:pt x="55499" y="49225"/>
                </a:lnTo>
                <a:lnTo>
                  <a:pt x="42926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031491" y="2221991"/>
            <a:ext cx="780287" cy="2941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2138566" y="2232891"/>
            <a:ext cx="57975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700" spc="-5" b="1">
                <a:solidFill>
                  <a:srgbClr val="FFFFFF"/>
                </a:solidFill>
                <a:latin typeface="Calibri"/>
                <a:cs typeface="Calibri"/>
              </a:rPr>
              <a:t>Mile </a:t>
            </a:r>
            <a:r>
              <a:rPr dirty="0" sz="700" spc="-10" b="1">
                <a:solidFill>
                  <a:srgbClr val="FFFFFF"/>
                </a:solidFill>
                <a:latin typeface="Calibri"/>
                <a:cs typeface="Calibri"/>
              </a:rPr>
              <a:t>168.3</a:t>
            </a:r>
            <a:r>
              <a:rPr dirty="0" sz="7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700" spc="-5" b="1">
                <a:solidFill>
                  <a:srgbClr val="FFFFFF"/>
                </a:solidFill>
                <a:latin typeface="Calibri"/>
                <a:cs typeface="Calibri"/>
              </a:rPr>
              <a:t>AHP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610867" y="1469135"/>
            <a:ext cx="780287" cy="2926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249736" y="5170935"/>
            <a:ext cx="170180" cy="53975"/>
          </a:xfrm>
          <a:custGeom>
            <a:avLst/>
            <a:gdLst/>
            <a:ahLst/>
            <a:cxnLst/>
            <a:rect l="l" t="t" r="r" b="b"/>
            <a:pathLst>
              <a:path w="170179" h="53975">
                <a:moveTo>
                  <a:pt x="0" y="53911"/>
                </a:moveTo>
                <a:lnTo>
                  <a:pt x="169608" y="0"/>
                </a:lnTo>
              </a:path>
            </a:pathLst>
          </a:custGeom>
          <a:ln w="15240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189226" y="5184692"/>
            <a:ext cx="84455" cy="73025"/>
          </a:xfrm>
          <a:custGeom>
            <a:avLst/>
            <a:gdLst/>
            <a:ahLst/>
            <a:cxnLst/>
            <a:rect l="l" t="t" r="r" b="b"/>
            <a:pathLst>
              <a:path w="84454" h="73025">
                <a:moveTo>
                  <a:pt x="61074" y="0"/>
                </a:moveTo>
                <a:lnTo>
                  <a:pt x="0" y="59385"/>
                </a:lnTo>
                <a:lnTo>
                  <a:pt x="84150" y="72618"/>
                </a:lnTo>
                <a:lnTo>
                  <a:pt x="61074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706367" y="4049267"/>
            <a:ext cx="961643" cy="9372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844220" y="4173126"/>
            <a:ext cx="683717" cy="6394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159251" y="2691383"/>
            <a:ext cx="856615" cy="631190"/>
          </a:xfrm>
          <a:custGeom>
            <a:avLst/>
            <a:gdLst/>
            <a:ahLst/>
            <a:cxnLst/>
            <a:rect l="l" t="t" r="r" b="b"/>
            <a:pathLst>
              <a:path w="856614" h="631189">
                <a:moveTo>
                  <a:pt x="616767" y="466343"/>
                </a:moveTo>
                <a:lnTo>
                  <a:pt x="443534" y="466343"/>
                </a:lnTo>
                <a:lnTo>
                  <a:pt x="500888" y="489203"/>
                </a:lnTo>
                <a:lnTo>
                  <a:pt x="585012" y="548639"/>
                </a:lnTo>
                <a:lnTo>
                  <a:pt x="615594" y="557783"/>
                </a:lnTo>
                <a:lnTo>
                  <a:pt x="672960" y="557783"/>
                </a:lnTo>
                <a:lnTo>
                  <a:pt x="707364" y="580643"/>
                </a:lnTo>
                <a:lnTo>
                  <a:pt x="722668" y="630935"/>
                </a:lnTo>
                <a:lnTo>
                  <a:pt x="757072" y="585215"/>
                </a:lnTo>
                <a:lnTo>
                  <a:pt x="669137" y="498347"/>
                </a:lnTo>
                <a:lnTo>
                  <a:pt x="616767" y="466343"/>
                </a:lnTo>
                <a:close/>
              </a:path>
              <a:path w="856614" h="631189">
                <a:moveTo>
                  <a:pt x="415817" y="484631"/>
                </a:moveTo>
                <a:lnTo>
                  <a:pt x="244716" y="484631"/>
                </a:lnTo>
                <a:lnTo>
                  <a:pt x="271475" y="489203"/>
                </a:lnTo>
                <a:lnTo>
                  <a:pt x="279120" y="544067"/>
                </a:lnTo>
                <a:lnTo>
                  <a:pt x="286766" y="585215"/>
                </a:lnTo>
                <a:lnTo>
                  <a:pt x="298246" y="601217"/>
                </a:lnTo>
                <a:lnTo>
                  <a:pt x="321183" y="603503"/>
                </a:lnTo>
                <a:lnTo>
                  <a:pt x="349859" y="601217"/>
                </a:lnTo>
                <a:lnTo>
                  <a:pt x="380453" y="587501"/>
                </a:lnTo>
                <a:lnTo>
                  <a:pt x="409130" y="566927"/>
                </a:lnTo>
                <a:lnTo>
                  <a:pt x="418680" y="546353"/>
                </a:lnTo>
                <a:lnTo>
                  <a:pt x="412953" y="518921"/>
                </a:lnTo>
                <a:lnTo>
                  <a:pt x="411035" y="493775"/>
                </a:lnTo>
                <a:lnTo>
                  <a:pt x="415817" y="484631"/>
                </a:lnTo>
                <a:close/>
              </a:path>
              <a:path w="856614" h="631189">
                <a:moveTo>
                  <a:pt x="586842" y="448055"/>
                </a:moveTo>
                <a:lnTo>
                  <a:pt x="28676" y="448055"/>
                </a:lnTo>
                <a:lnTo>
                  <a:pt x="57353" y="457199"/>
                </a:lnTo>
                <a:lnTo>
                  <a:pt x="80289" y="461771"/>
                </a:lnTo>
                <a:lnTo>
                  <a:pt x="114706" y="502919"/>
                </a:lnTo>
                <a:lnTo>
                  <a:pt x="137655" y="566927"/>
                </a:lnTo>
                <a:lnTo>
                  <a:pt x="160591" y="566927"/>
                </a:lnTo>
                <a:lnTo>
                  <a:pt x="183527" y="548639"/>
                </a:lnTo>
                <a:lnTo>
                  <a:pt x="210299" y="509777"/>
                </a:lnTo>
                <a:lnTo>
                  <a:pt x="244716" y="484631"/>
                </a:lnTo>
                <a:lnTo>
                  <a:pt x="415817" y="484631"/>
                </a:lnTo>
                <a:lnTo>
                  <a:pt x="420598" y="475487"/>
                </a:lnTo>
                <a:lnTo>
                  <a:pt x="443534" y="466343"/>
                </a:lnTo>
                <a:lnTo>
                  <a:pt x="616767" y="466343"/>
                </a:lnTo>
                <a:lnTo>
                  <a:pt x="586842" y="448055"/>
                </a:lnTo>
                <a:close/>
              </a:path>
              <a:path w="856614" h="631189">
                <a:moveTo>
                  <a:pt x="0" y="260603"/>
                </a:moveTo>
                <a:lnTo>
                  <a:pt x="0" y="452627"/>
                </a:lnTo>
                <a:lnTo>
                  <a:pt x="28676" y="448055"/>
                </a:lnTo>
                <a:lnTo>
                  <a:pt x="586842" y="448055"/>
                </a:lnTo>
                <a:lnTo>
                  <a:pt x="497065" y="393191"/>
                </a:lnTo>
                <a:lnTo>
                  <a:pt x="665302" y="356615"/>
                </a:lnTo>
                <a:lnTo>
                  <a:pt x="709422" y="329183"/>
                </a:lnTo>
                <a:lnTo>
                  <a:pt x="221767" y="329183"/>
                </a:lnTo>
                <a:lnTo>
                  <a:pt x="118529" y="301751"/>
                </a:lnTo>
                <a:lnTo>
                  <a:pt x="42062" y="265175"/>
                </a:lnTo>
                <a:lnTo>
                  <a:pt x="0" y="260603"/>
                </a:lnTo>
                <a:close/>
              </a:path>
              <a:path w="856614" h="631189">
                <a:moveTo>
                  <a:pt x="474129" y="240029"/>
                </a:moveTo>
                <a:lnTo>
                  <a:pt x="472211" y="281177"/>
                </a:lnTo>
                <a:lnTo>
                  <a:pt x="374713" y="297179"/>
                </a:lnTo>
                <a:lnTo>
                  <a:pt x="275297" y="320039"/>
                </a:lnTo>
                <a:lnTo>
                  <a:pt x="221767" y="329183"/>
                </a:lnTo>
                <a:lnTo>
                  <a:pt x="709422" y="329183"/>
                </a:lnTo>
                <a:lnTo>
                  <a:pt x="805014" y="269747"/>
                </a:lnTo>
                <a:lnTo>
                  <a:pt x="504710" y="269747"/>
                </a:lnTo>
                <a:lnTo>
                  <a:pt x="474129" y="240029"/>
                </a:lnTo>
                <a:close/>
              </a:path>
              <a:path w="856614" h="631189">
                <a:moveTo>
                  <a:pt x="749427" y="0"/>
                </a:moveTo>
                <a:lnTo>
                  <a:pt x="638543" y="169163"/>
                </a:lnTo>
                <a:lnTo>
                  <a:pt x="504710" y="269747"/>
                </a:lnTo>
                <a:lnTo>
                  <a:pt x="805014" y="269747"/>
                </a:lnTo>
                <a:lnTo>
                  <a:pt x="856488" y="237743"/>
                </a:lnTo>
                <a:lnTo>
                  <a:pt x="825893" y="173735"/>
                </a:lnTo>
                <a:lnTo>
                  <a:pt x="795312" y="169163"/>
                </a:lnTo>
                <a:lnTo>
                  <a:pt x="795312" y="82295"/>
                </a:lnTo>
                <a:lnTo>
                  <a:pt x="749427" y="0"/>
                </a:lnTo>
                <a:close/>
              </a:path>
            </a:pathLst>
          </a:custGeom>
          <a:solidFill>
            <a:srgbClr val="00FFCC">
              <a:alpha val="4901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159251" y="2691383"/>
            <a:ext cx="856615" cy="631190"/>
          </a:xfrm>
          <a:custGeom>
            <a:avLst/>
            <a:gdLst/>
            <a:ahLst/>
            <a:cxnLst/>
            <a:rect l="l" t="t" r="r" b="b"/>
            <a:pathLst>
              <a:path w="856614" h="631189">
                <a:moveTo>
                  <a:pt x="0" y="452627"/>
                </a:moveTo>
                <a:lnTo>
                  <a:pt x="0" y="260603"/>
                </a:lnTo>
                <a:lnTo>
                  <a:pt x="42062" y="265175"/>
                </a:lnTo>
                <a:lnTo>
                  <a:pt x="118529" y="301751"/>
                </a:lnTo>
                <a:lnTo>
                  <a:pt x="221767" y="329183"/>
                </a:lnTo>
                <a:lnTo>
                  <a:pt x="275297" y="320039"/>
                </a:lnTo>
                <a:lnTo>
                  <a:pt x="374713" y="297179"/>
                </a:lnTo>
                <a:lnTo>
                  <a:pt x="472211" y="281177"/>
                </a:lnTo>
                <a:lnTo>
                  <a:pt x="474129" y="240029"/>
                </a:lnTo>
                <a:lnTo>
                  <a:pt x="504710" y="269747"/>
                </a:lnTo>
                <a:lnTo>
                  <a:pt x="638543" y="169163"/>
                </a:lnTo>
                <a:lnTo>
                  <a:pt x="749427" y="0"/>
                </a:lnTo>
                <a:lnTo>
                  <a:pt x="795312" y="82295"/>
                </a:lnTo>
                <a:lnTo>
                  <a:pt x="795312" y="169163"/>
                </a:lnTo>
                <a:lnTo>
                  <a:pt x="825893" y="173735"/>
                </a:lnTo>
                <a:lnTo>
                  <a:pt x="856488" y="237743"/>
                </a:lnTo>
                <a:lnTo>
                  <a:pt x="665302" y="356615"/>
                </a:lnTo>
                <a:lnTo>
                  <a:pt x="497065" y="393191"/>
                </a:lnTo>
                <a:lnTo>
                  <a:pt x="669137" y="498347"/>
                </a:lnTo>
                <a:lnTo>
                  <a:pt x="757072" y="585215"/>
                </a:lnTo>
                <a:lnTo>
                  <a:pt x="722655" y="630935"/>
                </a:lnTo>
                <a:lnTo>
                  <a:pt x="707364" y="580643"/>
                </a:lnTo>
                <a:lnTo>
                  <a:pt x="672960" y="557783"/>
                </a:lnTo>
                <a:lnTo>
                  <a:pt x="615607" y="557783"/>
                </a:lnTo>
                <a:lnTo>
                  <a:pt x="585012" y="548639"/>
                </a:lnTo>
                <a:lnTo>
                  <a:pt x="500888" y="489203"/>
                </a:lnTo>
                <a:lnTo>
                  <a:pt x="443534" y="466343"/>
                </a:lnTo>
                <a:lnTo>
                  <a:pt x="420598" y="475487"/>
                </a:lnTo>
                <a:lnTo>
                  <a:pt x="411035" y="493775"/>
                </a:lnTo>
                <a:lnTo>
                  <a:pt x="412953" y="518921"/>
                </a:lnTo>
                <a:lnTo>
                  <a:pt x="418680" y="546353"/>
                </a:lnTo>
                <a:lnTo>
                  <a:pt x="409130" y="566927"/>
                </a:lnTo>
                <a:lnTo>
                  <a:pt x="380453" y="587501"/>
                </a:lnTo>
                <a:lnTo>
                  <a:pt x="349859" y="601217"/>
                </a:lnTo>
                <a:lnTo>
                  <a:pt x="321183" y="603503"/>
                </a:lnTo>
                <a:lnTo>
                  <a:pt x="298246" y="601217"/>
                </a:lnTo>
                <a:lnTo>
                  <a:pt x="286766" y="585215"/>
                </a:lnTo>
                <a:lnTo>
                  <a:pt x="279120" y="544067"/>
                </a:lnTo>
                <a:lnTo>
                  <a:pt x="271475" y="489203"/>
                </a:lnTo>
                <a:lnTo>
                  <a:pt x="244716" y="484631"/>
                </a:lnTo>
                <a:lnTo>
                  <a:pt x="210299" y="509777"/>
                </a:lnTo>
                <a:lnTo>
                  <a:pt x="183527" y="548639"/>
                </a:lnTo>
                <a:lnTo>
                  <a:pt x="160591" y="566927"/>
                </a:lnTo>
                <a:lnTo>
                  <a:pt x="137655" y="566927"/>
                </a:lnTo>
                <a:lnTo>
                  <a:pt x="114706" y="502919"/>
                </a:lnTo>
                <a:lnTo>
                  <a:pt x="80289" y="461771"/>
                </a:lnTo>
                <a:lnTo>
                  <a:pt x="57353" y="457199"/>
                </a:lnTo>
                <a:lnTo>
                  <a:pt x="28676" y="448055"/>
                </a:lnTo>
                <a:lnTo>
                  <a:pt x="0" y="452627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642527" y="1604949"/>
            <a:ext cx="407034" cy="893444"/>
          </a:xfrm>
          <a:custGeom>
            <a:avLst/>
            <a:gdLst/>
            <a:ahLst/>
            <a:cxnLst/>
            <a:rect l="l" t="t" r="r" b="b"/>
            <a:pathLst>
              <a:path w="407035" h="893444">
                <a:moveTo>
                  <a:pt x="0" y="0"/>
                </a:moveTo>
                <a:lnTo>
                  <a:pt x="9222" y="54651"/>
                </a:lnTo>
                <a:lnTo>
                  <a:pt x="18607" y="108987"/>
                </a:lnTo>
                <a:lnTo>
                  <a:pt x="28221" y="162789"/>
                </a:lnTo>
                <a:lnTo>
                  <a:pt x="38134" y="215836"/>
                </a:lnTo>
                <a:lnTo>
                  <a:pt x="48412" y="267909"/>
                </a:lnTo>
                <a:lnTo>
                  <a:pt x="59124" y="318787"/>
                </a:lnTo>
                <a:lnTo>
                  <a:pt x="70339" y="368250"/>
                </a:lnTo>
                <a:lnTo>
                  <a:pt x="82124" y="416080"/>
                </a:lnTo>
                <a:lnTo>
                  <a:pt x="94546" y="462055"/>
                </a:lnTo>
                <a:lnTo>
                  <a:pt x="107675" y="505955"/>
                </a:lnTo>
                <a:lnTo>
                  <a:pt x="121579" y="547561"/>
                </a:lnTo>
                <a:lnTo>
                  <a:pt x="136324" y="586653"/>
                </a:lnTo>
                <a:lnTo>
                  <a:pt x="151980" y="623011"/>
                </a:lnTo>
                <a:lnTo>
                  <a:pt x="178347" y="671848"/>
                </a:lnTo>
                <a:lnTo>
                  <a:pt x="208820" y="715299"/>
                </a:lnTo>
                <a:lnTo>
                  <a:pt x="242128" y="753908"/>
                </a:lnTo>
                <a:lnTo>
                  <a:pt x="276999" y="788219"/>
                </a:lnTo>
                <a:lnTo>
                  <a:pt x="312161" y="818774"/>
                </a:lnTo>
                <a:lnTo>
                  <a:pt x="346340" y="846117"/>
                </a:lnTo>
                <a:lnTo>
                  <a:pt x="378266" y="870792"/>
                </a:lnTo>
                <a:lnTo>
                  <a:pt x="406666" y="893343"/>
                </a:lnTo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022218" y="2470458"/>
            <a:ext cx="55880" cy="54610"/>
          </a:xfrm>
          <a:custGeom>
            <a:avLst/>
            <a:gdLst/>
            <a:ahLst/>
            <a:cxnLst/>
            <a:rect l="l" t="t" r="r" b="b"/>
            <a:pathLst>
              <a:path w="55880" h="54610">
                <a:moveTo>
                  <a:pt x="34899" y="0"/>
                </a:moveTo>
                <a:lnTo>
                  <a:pt x="0" y="38303"/>
                </a:lnTo>
                <a:lnTo>
                  <a:pt x="55752" y="54051"/>
                </a:lnTo>
                <a:lnTo>
                  <a:pt x="3489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618989" y="1565912"/>
            <a:ext cx="51435" cy="55880"/>
          </a:xfrm>
          <a:custGeom>
            <a:avLst/>
            <a:gdLst/>
            <a:ahLst/>
            <a:cxnLst/>
            <a:rect l="l" t="t" r="r" b="b"/>
            <a:pathLst>
              <a:path w="51435" h="55880">
                <a:moveTo>
                  <a:pt x="17018" y="0"/>
                </a:moveTo>
                <a:lnTo>
                  <a:pt x="0" y="55372"/>
                </a:lnTo>
                <a:lnTo>
                  <a:pt x="51104" y="46837"/>
                </a:lnTo>
                <a:lnTo>
                  <a:pt x="1701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404614" y="3180594"/>
            <a:ext cx="349250" cy="337185"/>
          </a:xfrm>
          <a:custGeom>
            <a:avLst/>
            <a:gdLst/>
            <a:ahLst/>
            <a:cxnLst/>
            <a:rect l="l" t="t" r="r" b="b"/>
            <a:pathLst>
              <a:path w="349250" h="337185">
                <a:moveTo>
                  <a:pt x="258600" y="249732"/>
                </a:moveTo>
                <a:lnTo>
                  <a:pt x="130390" y="249732"/>
                </a:lnTo>
                <a:lnTo>
                  <a:pt x="168744" y="281812"/>
                </a:lnTo>
                <a:lnTo>
                  <a:pt x="174497" y="336803"/>
                </a:lnTo>
                <a:lnTo>
                  <a:pt x="245452" y="277228"/>
                </a:lnTo>
                <a:lnTo>
                  <a:pt x="258600" y="249732"/>
                </a:lnTo>
                <a:close/>
              </a:path>
              <a:path w="349250" h="337185">
                <a:moveTo>
                  <a:pt x="19176" y="75603"/>
                </a:moveTo>
                <a:lnTo>
                  <a:pt x="0" y="162674"/>
                </a:lnTo>
                <a:lnTo>
                  <a:pt x="42189" y="199326"/>
                </a:lnTo>
                <a:lnTo>
                  <a:pt x="92049" y="217652"/>
                </a:lnTo>
                <a:lnTo>
                  <a:pt x="80543" y="268058"/>
                </a:lnTo>
                <a:lnTo>
                  <a:pt x="107378" y="281812"/>
                </a:lnTo>
                <a:lnTo>
                  <a:pt x="130390" y="249732"/>
                </a:lnTo>
                <a:lnTo>
                  <a:pt x="258600" y="249732"/>
                </a:lnTo>
                <a:lnTo>
                  <a:pt x="311192" y="139750"/>
                </a:lnTo>
                <a:lnTo>
                  <a:pt x="69037" y="139750"/>
                </a:lnTo>
                <a:lnTo>
                  <a:pt x="23012" y="116839"/>
                </a:lnTo>
                <a:lnTo>
                  <a:pt x="19176" y="75603"/>
                </a:lnTo>
                <a:close/>
              </a:path>
              <a:path w="349250" h="337185">
                <a:moveTo>
                  <a:pt x="199428" y="0"/>
                </a:moveTo>
                <a:lnTo>
                  <a:pt x="184086" y="6870"/>
                </a:lnTo>
                <a:lnTo>
                  <a:pt x="187921" y="66433"/>
                </a:lnTo>
                <a:lnTo>
                  <a:pt x="161074" y="107683"/>
                </a:lnTo>
                <a:lnTo>
                  <a:pt x="118884" y="126009"/>
                </a:lnTo>
                <a:lnTo>
                  <a:pt x="69037" y="139750"/>
                </a:lnTo>
                <a:lnTo>
                  <a:pt x="311192" y="139750"/>
                </a:lnTo>
                <a:lnTo>
                  <a:pt x="322148" y="116839"/>
                </a:lnTo>
                <a:lnTo>
                  <a:pt x="348995" y="84772"/>
                </a:lnTo>
                <a:lnTo>
                  <a:pt x="295300" y="66433"/>
                </a:lnTo>
                <a:lnTo>
                  <a:pt x="278053" y="52692"/>
                </a:lnTo>
                <a:lnTo>
                  <a:pt x="258876" y="34366"/>
                </a:lnTo>
                <a:lnTo>
                  <a:pt x="237782" y="16027"/>
                </a:lnTo>
                <a:lnTo>
                  <a:pt x="207098" y="2285"/>
                </a:lnTo>
                <a:lnTo>
                  <a:pt x="199428" y="0"/>
                </a:lnTo>
                <a:close/>
              </a:path>
            </a:pathLst>
          </a:custGeom>
          <a:solidFill>
            <a:srgbClr val="00FFCC">
              <a:alpha val="4901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404614" y="3180594"/>
            <a:ext cx="349250" cy="337185"/>
          </a:xfrm>
          <a:custGeom>
            <a:avLst/>
            <a:gdLst/>
            <a:ahLst/>
            <a:cxnLst/>
            <a:rect l="l" t="t" r="r" b="b"/>
            <a:pathLst>
              <a:path w="349250" h="337185">
                <a:moveTo>
                  <a:pt x="19176" y="75603"/>
                </a:moveTo>
                <a:lnTo>
                  <a:pt x="0" y="162674"/>
                </a:lnTo>
                <a:lnTo>
                  <a:pt x="42189" y="199326"/>
                </a:lnTo>
                <a:lnTo>
                  <a:pt x="92049" y="217652"/>
                </a:lnTo>
                <a:lnTo>
                  <a:pt x="80543" y="268058"/>
                </a:lnTo>
                <a:lnTo>
                  <a:pt x="107378" y="281812"/>
                </a:lnTo>
                <a:lnTo>
                  <a:pt x="130390" y="249732"/>
                </a:lnTo>
                <a:lnTo>
                  <a:pt x="168744" y="281812"/>
                </a:lnTo>
                <a:lnTo>
                  <a:pt x="174497" y="336803"/>
                </a:lnTo>
                <a:lnTo>
                  <a:pt x="245452" y="277228"/>
                </a:lnTo>
                <a:lnTo>
                  <a:pt x="322148" y="116839"/>
                </a:lnTo>
                <a:lnTo>
                  <a:pt x="348995" y="84772"/>
                </a:lnTo>
                <a:lnTo>
                  <a:pt x="295300" y="66433"/>
                </a:lnTo>
                <a:lnTo>
                  <a:pt x="278053" y="52692"/>
                </a:lnTo>
                <a:lnTo>
                  <a:pt x="258876" y="34366"/>
                </a:lnTo>
                <a:lnTo>
                  <a:pt x="237782" y="16027"/>
                </a:lnTo>
                <a:lnTo>
                  <a:pt x="207098" y="2285"/>
                </a:lnTo>
                <a:lnTo>
                  <a:pt x="199428" y="0"/>
                </a:lnTo>
                <a:lnTo>
                  <a:pt x="184086" y="6870"/>
                </a:lnTo>
                <a:lnTo>
                  <a:pt x="187921" y="66433"/>
                </a:lnTo>
                <a:lnTo>
                  <a:pt x="161074" y="107683"/>
                </a:lnTo>
                <a:lnTo>
                  <a:pt x="118884" y="126009"/>
                </a:lnTo>
                <a:lnTo>
                  <a:pt x="69037" y="139750"/>
                </a:lnTo>
                <a:lnTo>
                  <a:pt x="23012" y="116839"/>
                </a:lnTo>
                <a:lnTo>
                  <a:pt x="19176" y="75603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409697" y="1723644"/>
            <a:ext cx="113030" cy="280670"/>
          </a:xfrm>
          <a:custGeom>
            <a:avLst/>
            <a:gdLst/>
            <a:ahLst/>
            <a:cxnLst/>
            <a:rect l="l" t="t" r="r" b="b"/>
            <a:pathLst>
              <a:path w="113030" h="280669">
                <a:moveTo>
                  <a:pt x="0" y="0"/>
                </a:moveTo>
                <a:lnTo>
                  <a:pt x="8255" y="93472"/>
                </a:lnTo>
                <a:lnTo>
                  <a:pt x="11010" y="191198"/>
                </a:lnTo>
                <a:lnTo>
                  <a:pt x="13754" y="237934"/>
                </a:lnTo>
                <a:lnTo>
                  <a:pt x="13754" y="276161"/>
                </a:lnTo>
                <a:lnTo>
                  <a:pt x="46761" y="280416"/>
                </a:lnTo>
                <a:lnTo>
                  <a:pt x="46761" y="242176"/>
                </a:lnTo>
                <a:lnTo>
                  <a:pt x="107276" y="182689"/>
                </a:lnTo>
                <a:lnTo>
                  <a:pt x="112776" y="127457"/>
                </a:lnTo>
                <a:lnTo>
                  <a:pt x="110032" y="33985"/>
                </a:lnTo>
                <a:lnTo>
                  <a:pt x="49517" y="4254"/>
                </a:lnTo>
                <a:lnTo>
                  <a:pt x="0" y="0"/>
                </a:lnTo>
                <a:close/>
              </a:path>
            </a:pathLst>
          </a:custGeom>
          <a:solidFill>
            <a:srgbClr val="00FFCC">
              <a:alpha val="4901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409697" y="1723644"/>
            <a:ext cx="113030" cy="280670"/>
          </a:xfrm>
          <a:custGeom>
            <a:avLst/>
            <a:gdLst/>
            <a:ahLst/>
            <a:cxnLst/>
            <a:rect l="l" t="t" r="r" b="b"/>
            <a:pathLst>
              <a:path w="113030" h="280669">
                <a:moveTo>
                  <a:pt x="8255" y="93472"/>
                </a:moveTo>
                <a:lnTo>
                  <a:pt x="11010" y="191198"/>
                </a:lnTo>
                <a:lnTo>
                  <a:pt x="13754" y="237934"/>
                </a:lnTo>
                <a:lnTo>
                  <a:pt x="13754" y="276161"/>
                </a:lnTo>
                <a:lnTo>
                  <a:pt x="46761" y="280416"/>
                </a:lnTo>
                <a:lnTo>
                  <a:pt x="46761" y="242176"/>
                </a:lnTo>
                <a:lnTo>
                  <a:pt x="107276" y="182689"/>
                </a:lnTo>
                <a:lnTo>
                  <a:pt x="112776" y="127457"/>
                </a:lnTo>
                <a:lnTo>
                  <a:pt x="110032" y="33985"/>
                </a:lnTo>
                <a:lnTo>
                  <a:pt x="49517" y="4254"/>
                </a:lnTo>
                <a:lnTo>
                  <a:pt x="0" y="0"/>
                </a:lnTo>
                <a:lnTo>
                  <a:pt x="8255" y="9347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970493" y="2490449"/>
            <a:ext cx="150495" cy="243204"/>
          </a:xfrm>
          <a:custGeom>
            <a:avLst/>
            <a:gdLst/>
            <a:ahLst/>
            <a:cxnLst/>
            <a:rect l="l" t="t" r="r" b="b"/>
            <a:pathLst>
              <a:path w="150494" h="243205">
                <a:moveTo>
                  <a:pt x="150228" y="0"/>
                </a:moveTo>
                <a:lnTo>
                  <a:pt x="0" y="242747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950448" y="2709028"/>
            <a:ext cx="48895" cy="57150"/>
          </a:xfrm>
          <a:custGeom>
            <a:avLst/>
            <a:gdLst/>
            <a:ahLst/>
            <a:cxnLst/>
            <a:rect l="l" t="t" r="r" b="b"/>
            <a:pathLst>
              <a:path w="48894" h="57150">
                <a:moveTo>
                  <a:pt x="5130" y="0"/>
                </a:moveTo>
                <a:lnTo>
                  <a:pt x="0" y="56565"/>
                </a:lnTo>
                <a:lnTo>
                  <a:pt x="48323" y="26733"/>
                </a:lnTo>
                <a:lnTo>
                  <a:pt x="513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195827" y="2927603"/>
            <a:ext cx="854963" cy="2636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3269531" y="2951483"/>
            <a:ext cx="7061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solidFill>
                  <a:srgbClr val="FFFF00"/>
                </a:solidFill>
                <a:latin typeface="Arial"/>
                <a:cs typeface="Arial"/>
              </a:rPr>
              <a:t>New</a:t>
            </a:r>
            <a:r>
              <a:rPr dirty="0" sz="900" spc="-50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900" spc="-5" b="1">
                <a:solidFill>
                  <a:srgbClr val="FFFF00"/>
                </a:solidFill>
                <a:latin typeface="Arial"/>
                <a:cs typeface="Arial"/>
              </a:rPr>
              <a:t>Orleans</a:t>
            </a:r>
            <a:endParaRPr sz="9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431035" y="1601723"/>
            <a:ext cx="516635" cy="2651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431036" y="1738883"/>
            <a:ext cx="518159" cy="2651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1505256" y="1447487"/>
            <a:ext cx="791210" cy="479425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marL="211454">
              <a:lnSpc>
                <a:spcPct val="100000"/>
              </a:lnSpc>
              <a:spcBef>
                <a:spcPts val="345"/>
              </a:spcBef>
            </a:pPr>
            <a:r>
              <a:rPr dirty="0" sz="700" spc="-5" b="1">
                <a:solidFill>
                  <a:srgbClr val="FFFFFF"/>
                </a:solidFill>
                <a:latin typeface="Calibri"/>
                <a:cs typeface="Calibri"/>
              </a:rPr>
              <a:t>Mile </a:t>
            </a:r>
            <a:r>
              <a:rPr dirty="0" sz="700" spc="-10" b="1">
                <a:solidFill>
                  <a:srgbClr val="FFFFFF"/>
                </a:solidFill>
                <a:latin typeface="Calibri"/>
                <a:cs typeface="Calibri"/>
              </a:rPr>
              <a:t>255.2</a:t>
            </a:r>
            <a:r>
              <a:rPr dirty="0" sz="7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700" spc="-5" b="1">
                <a:solidFill>
                  <a:srgbClr val="FFFFFF"/>
                </a:solidFill>
                <a:latin typeface="Calibri"/>
                <a:cs typeface="Calibri"/>
              </a:rPr>
              <a:t>AHP</a:t>
            </a:r>
            <a:endParaRPr sz="700">
              <a:latin typeface="Calibri"/>
              <a:cs typeface="Calibri"/>
            </a:endParaRPr>
          </a:p>
          <a:p>
            <a:pPr marR="427355">
              <a:lnSpc>
                <a:spcPct val="100000"/>
              </a:lnSpc>
              <a:spcBef>
                <a:spcPts val="325"/>
              </a:spcBef>
            </a:pPr>
            <a:r>
              <a:rPr dirty="0" sz="900" spc="-5" b="1">
                <a:solidFill>
                  <a:srgbClr val="FFFF00"/>
                </a:solidFill>
                <a:latin typeface="Arial"/>
                <a:cs typeface="Arial"/>
              </a:rPr>
              <a:t>Baton  R</a:t>
            </a:r>
            <a:r>
              <a:rPr dirty="0" sz="900" b="1">
                <a:solidFill>
                  <a:srgbClr val="FFFF00"/>
                </a:solidFill>
                <a:latin typeface="Arial"/>
                <a:cs typeface="Arial"/>
              </a:rPr>
              <a:t>ouge</a:t>
            </a:r>
            <a:endParaRPr sz="9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872995" y="1784604"/>
            <a:ext cx="1399540" cy="196850"/>
          </a:xfrm>
          <a:prstGeom prst="rect">
            <a:avLst/>
          </a:prstGeom>
          <a:solidFill>
            <a:srgbClr val="FFFFFF"/>
          </a:solidFill>
          <a:ln w="9144">
            <a:solidFill>
              <a:srgbClr val="000000"/>
            </a:solidFill>
          </a:ln>
        </p:spPr>
        <p:txBody>
          <a:bodyPr wrap="square" lIns="0" tIns="43180" rIns="0" bIns="0" rtlCol="0" vert="horz">
            <a:spAutoFit/>
          </a:bodyPr>
          <a:lstStyle/>
          <a:p>
            <a:pPr marL="205740">
              <a:lnSpc>
                <a:spcPct val="100000"/>
              </a:lnSpc>
              <a:spcBef>
                <a:spcPts val="340"/>
              </a:spcBef>
            </a:pPr>
            <a:r>
              <a:rPr dirty="0" sz="700" spc="-5" b="1">
                <a:latin typeface="Arial"/>
                <a:cs typeface="Arial"/>
              </a:rPr>
              <a:t>Port </a:t>
            </a:r>
            <a:r>
              <a:rPr dirty="0" sz="700" spc="-10" b="1">
                <a:latin typeface="Arial"/>
                <a:cs typeface="Arial"/>
              </a:rPr>
              <a:t>of Baton Rouge</a:t>
            </a:r>
            <a:r>
              <a:rPr dirty="0" sz="700" spc="50" b="1">
                <a:latin typeface="Arial"/>
                <a:cs typeface="Arial"/>
              </a:rPr>
              <a:t> </a:t>
            </a:r>
            <a:r>
              <a:rPr dirty="0" sz="700" spc="-5" b="1">
                <a:latin typeface="Arial"/>
                <a:cs typeface="Arial"/>
              </a:rPr>
              <a:t>#8</a:t>
            </a:r>
            <a:endParaRPr sz="7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157524" y="2785831"/>
            <a:ext cx="82550" cy="309880"/>
          </a:xfrm>
          <a:custGeom>
            <a:avLst/>
            <a:gdLst/>
            <a:ahLst/>
            <a:cxnLst/>
            <a:rect l="l" t="t" r="r" b="b"/>
            <a:pathLst>
              <a:path w="82550" h="309880">
                <a:moveTo>
                  <a:pt x="82130" y="0"/>
                </a:moveTo>
                <a:lnTo>
                  <a:pt x="0" y="309524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136237" y="3076568"/>
            <a:ext cx="49530" cy="55880"/>
          </a:xfrm>
          <a:custGeom>
            <a:avLst/>
            <a:gdLst/>
            <a:ahLst/>
            <a:cxnLst/>
            <a:rect l="l" t="t" r="r" b="b"/>
            <a:pathLst>
              <a:path w="49530" h="55880">
                <a:moveTo>
                  <a:pt x="0" y="0"/>
                </a:moveTo>
                <a:lnTo>
                  <a:pt x="11518" y="55613"/>
                </a:lnTo>
                <a:lnTo>
                  <a:pt x="49098" y="1303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3000755" y="2622803"/>
            <a:ext cx="711707" cy="29260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/>
          <p:nvPr/>
        </p:nvSpPr>
        <p:spPr>
          <a:xfrm>
            <a:off x="3107387" y="2633055"/>
            <a:ext cx="51117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700" spc="-5" b="1">
                <a:solidFill>
                  <a:srgbClr val="FFFFFF"/>
                </a:solidFill>
                <a:latin typeface="Calibri"/>
                <a:cs typeface="Calibri"/>
              </a:rPr>
              <a:t>Mile </a:t>
            </a:r>
            <a:r>
              <a:rPr dirty="0" sz="700" spc="-10" b="1">
                <a:solidFill>
                  <a:srgbClr val="FFFFFF"/>
                </a:solidFill>
                <a:latin typeface="Calibri"/>
                <a:cs typeface="Calibri"/>
              </a:rPr>
              <a:t>115</a:t>
            </a:r>
            <a:r>
              <a:rPr dirty="0" sz="70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700" spc="-5" b="1">
                <a:solidFill>
                  <a:srgbClr val="FFFFFF"/>
                </a:solidFill>
                <a:latin typeface="Calibri"/>
                <a:cs typeface="Calibri"/>
              </a:rPr>
              <a:t>AHP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2131625" y="2565471"/>
            <a:ext cx="1035685" cy="287020"/>
          </a:xfrm>
          <a:custGeom>
            <a:avLst/>
            <a:gdLst/>
            <a:ahLst/>
            <a:cxnLst/>
            <a:rect l="l" t="t" r="r" b="b"/>
            <a:pathLst>
              <a:path w="1035685" h="287019">
                <a:moveTo>
                  <a:pt x="0" y="0"/>
                </a:moveTo>
                <a:lnTo>
                  <a:pt x="36218" y="27662"/>
                </a:lnTo>
                <a:lnTo>
                  <a:pt x="73884" y="54873"/>
                </a:lnTo>
                <a:lnTo>
                  <a:pt x="113625" y="81366"/>
                </a:lnTo>
                <a:lnTo>
                  <a:pt x="156070" y="106872"/>
                </a:lnTo>
                <a:lnTo>
                  <a:pt x="201846" y="131123"/>
                </a:lnTo>
                <a:lnTo>
                  <a:pt x="251581" y="153853"/>
                </a:lnTo>
                <a:lnTo>
                  <a:pt x="305904" y="174792"/>
                </a:lnTo>
                <a:lnTo>
                  <a:pt x="365442" y="193675"/>
                </a:lnTo>
                <a:lnTo>
                  <a:pt x="407414" y="204437"/>
                </a:lnTo>
                <a:lnTo>
                  <a:pt x="454284" y="214409"/>
                </a:lnTo>
                <a:lnTo>
                  <a:pt x="505151" y="223641"/>
                </a:lnTo>
                <a:lnTo>
                  <a:pt x="559116" y="232184"/>
                </a:lnTo>
                <a:lnTo>
                  <a:pt x="615276" y="240088"/>
                </a:lnTo>
                <a:lnTo>
                  <a:pt x="672733" y="247403"/>
                </a:lnTo>
                <a:lnTo>
                  <a:pt x="730584" y="254181"/>
                </a:lnTo>
                <a:lnTo>
                  <a:pt x="787929" y="260472"/>
                </a:lnTo>
                <a:lnTo>
                  <a:pt x="843868" y="266327"/>
                </a:lnTo>
                <a:lnTo>
                  <a:pt x="897499" y="271797"/>
                </a:lnTo>
                <a:lnTo>
                  <a:pt x="947923" y="276931"/>
                </a:lnTo>
                <a:lnTo>
                  <a:pt x="994239" y="281781"/>
                </a:lnTo>
                <a:lnTo>
                  <a:pt x="1035545" y="286397"/>
                </a:lnTo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3151082" y="2824542"/>
            <a:ext cx="55244" cy="51435"/>
          </a:xfrm>
          <a:custGeom>
            <a:avLst/>
            <a:gdLst/>
            <a:ahLst/>
            <a:cxnLst/>
            <a:rect l="l" t="t" r="r" b="b"/>
            <a:pathLst>
              <a:path w="55244" h="51435">
                <a:moveTo>
                  <a:pt x="6489" y="0"/>
                </a:moveTo>
                <a:lnTo>
                  <a:pt x="0" y="51409"/>
                </a:lnTo>
                <a:lnTo>
                  <a:pt x="54648" y="32194"/>
                </a:lnTo>
                <a:lnTo>
                  <a:pt x="648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2100837" y="2541268"/>
            <a:ext cx="57150" cy="52705"/>
          </a:xfrm>
          <a:custGeom>
            <a:avLst/>
            <a:gdLst/>
            <a:ahLst/>
            <a:cxnLst/>
            <a:rect l="l" t="t" r="r" b="b"/>
            <a:pathLst>
              <a:path w="57150" h="52705">
                <a:moveTo>
                  <a:pt x="0" y="0"/>
                </a:moveTo>
                <a:lnTo>
                  <a:pt x="24726" y="52387"/>
                </a:lnTo>
                <a:lnTo>
                  <a:pt x="56743" y="11645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 txBox="1"/>
          <p:nvPr/>
        </p:nvSpPr>
        <p:spPr>
          <a:xfrm>
            <a:off x="2798064" y="2269235"/>
            <a:ext cx="1112520" cy="302260"/>
          </a:xfrm>
          <a:prstGeom prst="rect">
            <a:avLst/>
          </a:prstGeom>
          <a:solidFill>
            <a:srgbClr val="FFFFFF"/>
          </a:solidFill>
          <a:ln w="9144">
            <a:solidFill>
              <a:srgbClr val="000000"/>
            </a:solidFill>
          </a:ln>
        </p:spPr>
        <p:txBody>
          <a:bodyPr wrap="square" lIns="0" tIns="43815" rIns="0" bIns="0" rtlCol="0" vert="horz">
            <a:spAutoFit/>
          </a:bodyPr>
          <a:lstStyle/>
          <a:p>
            <a:pPr marL="147955" marR="142240" indent="264795">
              <a:lnSpc>
                <a:spcPct val="100000"/>
              </a:lnSpc>
              <a:spcBef>
                <a:spcPts val="345"/>
              </a:spcBef>
            </a:pPr>
            <a:r>
              <a:rPr dirty="0" sz="700" spc="-5" b="1">
                <a:latin typeface="Arial"/>
                <a:cs typeface="Arial"/>
              </a:rPr>
              <a:t>Port </a:t>
            </a:r>
            <a:r>
              <a:rPr dirty="0" sz="700" spc="-10" b="1">
                <a:latin typeface="Arial"/>
                <a:cs typeface="Arial"/>
              </a:rPr>
              <a:t>of  South Louisiana</a:t>
            </a:r>
            <a:r>
              <a:rPr dirty="0" sz="700" spc="5" b="1">
                <a:latin typeface="Arial"/>
                <a:cs typeface="Arial"/>
              </a:rPr>
              <a:t> </a:t>
            </a:r>
            <a:r>
              <a:rPr dirty="0" sz="700" spc="-5" b="1">
                <a:latin typeface="Arial"/>
                <a:cs typeface="Arial"/>
              </a:rPr>
              <a:t>#1</a:t>
            </a:r>
            <a:endParaRPr sz="7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3904018" y="3336157"/>
            <a:ext cx="267335" cy="42545"/>
          </a:xfrm>
          <a:custGeom>
            <a:avLst/>
            <a:gdLst/>
            <a:ahLst/>
            <a:cxnLst/>
            <a:rect l="l" t="t" r="r" b="b"/>
            <a:pathLst>
              <a:path w="267335" h="42545">
                <a:moveTo>
                  <a:pt x="266839" y="42430"/>
                </a:moveTo>
                <a:lnTo>
                  <a:pt x="0" y="0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3866398" y="3313074"/>
            <a:ext cx="54610" cy="50165"/>
          </a:xfrm>
          <a:custGeom>
            <a:avLst/>
            <a:gdLst/>
            <a:ahLst/>
            <a:cxnLst/>
            <a:rect l="l" t="t" r="r" b="b"/>
            <a:pathLst>
              <a:path w="54610" h="50164">
                <a:moveTo>
                  <a:pt x="54152" y="0"/>
                </a:moveTo>
                <a:lnTo>
                  <a:pt x="0" y="17094"/>
                </a:lnTo>
                <a:lnTo>
                  <a:pt x="46177" y="50164"/>
                </a:lnTo>
                <a:lnTo>
                  <a:pt x="5415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4158995" y="3255263"/>
            <a:ext cx="667511" cy="29413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 txBox="1"/>
          <p:nvPr/>
        </p:nvSpPr>
        <p:spPr>
          <a:xfrm>
            <a:off x="4265509" y="3266292"/>
            <a:ext cx="46672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700" spc="-5" b="1">
                <a:solidFill>
                  <a:srgbClr val="FFFFFF"/>
                </a:solidFill>
                <a:latin typeface="Calibri"/>
                <a:cs typeface="Calibri"/>
              </a:rPr>
              <a:t>Mile 81</a:t>
            </a:r>
            <a:r>
              <a:rPr dirty="0" sz="700" spc="-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700" spc="-5" b="1">
                <a:solidFill>
                  <a:srgbClr val="FFFFFF"/>
                </a:solidFill>
                <a:latin typeface="Calibri"/>
                <a:cs typeface="Calibri"/>
              </a:rPr>
              <a:t>AHP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043171" y="2586227"/>
            <a:ext cx="1452880" cy="196850"/>
          </a:xfrm>
          <a:prstGeom prst="rect">
            <a:avLst/>
          </a:prstGeom>
          <a:solidFill>
            <a:srgbClr val="FFFFFF"/>
          </a:solidFill>
          <a:ln w="9144">
            <a:solidFill>
              <a:srgbClr val="000000"/>
            </a:solidFill>
          </a:ln>
        </p:spPr>
        <p:txBody>
          <a:bodyPr wrap="square" lIns="0" tIns="43815" rIns="0" bIns="0" rtlCol="0" vert="horz">
            <a:spAutoFit/>
          </a:bodyPr>
          <a:lstStyle/>
          <a:p>
            <a:pPr marL="236854">
              <a:lnSpc>
                <a:spcPct val="100000"/>
              </a:lnSpc>
              <a:spcBef>
                <a:spcPts val="345"/>
              </a:spcBef>
            </a:pPr>
            <a:r>
              <a:rPr dirty="0" sz="700" spc="-5" b="1">
                <a:latin typeface="Arial"/>
                <a:cs typeface="Arial"/>
              </a:rPr>
              <a:t>Port </a:t>
            </a:r>
            <a:r>
              <a:rPr dirty="0" sz="700" spc="-10" b="1">
                <a:latin typeface="Arial"/>
                <a:cs typeface="Arial"/>
              </a:rPr>
              <a:t>of </a:t>
            </a:r>
            <a:r>
              <a:rPr dirty="0" sz="700" spc="-5" b="1">
                <a:latin typeface="Arial"/>
                <a:cs typeface="Arial"/>
              </a:rPr>
              <a:t>New </a:t>
            </a:r>
            <a:r>
              <a:rPr dirty="0" sz="700" spc="-10" b="1">
                <a:latin typeface="Arial"/>
                <a:cs typeface="Arial"/>
              </a:rPr>
              <a:t>Orleans</a:t>
            </a:r>
            <a:r>
              <a:rPr dirty="0" sz="700" spc="60" b="1">
                <a:latin typeface="Arial"/>
                <a:cs typeface="Arial"/>
              </a:rPr>
              <a:t> </a:t>
            </a:r>
            <a:r>
              <a:rPr dirty="0" sz="700" spc="-10" b="1">
                <a:latin typeface="Arial"/>
                <a:cs typeface="Arial"/>
              </a:rPr>
              <a:t>#4</a:t>
            </a:r>
            <a:endParaRPr sz="7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524755" y="3875532"/>
            <a:ext cx="1399540" cy="196850"/>
          </a:xfrm>
          <a:prstGeom prst="rect">
            <a:avLst/>
          </a:prstGeom>
          <a:solidFill>
            <a:srgbClr val="FFFFFF"/>
          </a:solidFill>
          <a:ln w="15240">
            <a:solidFill>
              <a:srgbClr val="000000"/>
            </a:solidFill>
          </a:ln>
        </p:spPr>
        <p:txBody>
          <a:bodyPr wrap="square" lIns="0" tIns="43180" rIns="0" bIns="0" rtlCol="0" vert="horz">
            <a:spAutoFit/>
          </a:bodyPr>
          <a:lstStyle/>
          <a:p>
            <a:pPr marL="183515">
              <a:lnSpc>
                <a:spcPct val="100000"/>
              </a:lnSpc>
              <a:spcBef>
                <a:spcPts val="340"/>
              </a:spcBef>
            </a:pPr>
            <a:r>
              <a:rPr dirty="0" sz="700" spc="-5" b="1">
                <a:latin typeface="Arial"/>
                <a:cs typeface="Arial"/>
              </a:rPr>
              <a:t>Port </a:t>
            </a:r>
            <a:r>
              <a:rPr dirty="0" sz="700" spc="-10" b="1">
                <a:latin typeface="Arial"/>
                <a:cs typeface="Arial"/>
              </a:rPr>
              <a:t>of Plaquemines</a:t>
            </a:r>
            <a:r>
              <a:rPr dirty="0" sz="700" spc="55" b="1">
                <a:latin typeface="Arial"/>
                <a:cs typeface="Arial"/>
              </a:rPr>
              <a:t> </a:t>
            </a:r>
            <a:r>
              <a:rPr dirty="0" sz="700" spc="-10" b="1">
                <a:latin typeface="Arial"/>
                <a:cs typeface="Arial"/>
              </a:rPr>
              <a:t>#12</a:t>
            </a:r>
            <a:endParaRPr sz="70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3275582" y="2841024"/>
            <a:ext cx="841375" cy="462280"/>
          </a:xfrm>
          <a:custGeom>
            <a:avLst/>
            <a:gdLst/>
            <a:ahLst/>
            <a:cxnLst/>
            <a:rect l="l" t="t" r="r" b="b"/>
            <a:pathLst>
              <a:path w="841375" h="462279">
                <a:moveTo>
                  <a:pt x="0" y="12874"/>
                </a:moveTo>
                <a:lnTo>
                  <a:pt x="39124" y="11729"/>
                </a:lnTo>
                <a:lnTo>
                  <a:pt x="84678" y="9809"/>
                </a:lnTo>
                <a:lnTo>
                  <a:pt x="135515" y="7438"/>
                </a:lnTo>
                <a:lnTo>
                  <a:pt x="190485" y="4945"/>
                </a:lnTo>
                <a:lnTo>
                  <a:pt x="248439" y="2657"/>
                </a:lnTo>
                <a:lnTo>
                  <a:pt x="308228" y="899"/>
                </a:lnTo>
                <a:lnTo>
                  <a:pt x="368703" y="0"/>
                </a:lnTo>
                <a:lnTo>
                  <a:pt x="428714" y="284"/>
                </a:lnTo>
                <a:lnTo>
                  <a:pt x="487114" y="2081"/>
                </a:lnTo>
                <a:lnTo>
                  <a:pt x="542753" y="5715"/>
                </a:lnTo>
                <a:lnTo>
                  <a:pt x="594482" y="11514"/>
                </a:lnTo>
                <a:lnTo>
                  <a:pt x="641151" y="19805"/>
                </a:lnTo>
                <a:lnTo>
                  <a:pt x="681613" y="30915"/>
                </a:lnTo>
                <a:lnTo>
                  <a:pt x="749845" y="71237"/>
                </a:lnTo>
                <a:lnTo>
                  <a:pt x="777038" y="105056"/>
                </a:lnTo>
                <a:lnTo>
                  <a:pt x="797396" y="145021"/>
                </a:lnTo>
                <a:lnTo>
                  <a:pt x="812017" y="189529"/>
                </a:lnTo>
                <a:lnTo>
                  <a:pt x="821999" y="236974"/>
                </a:lnTo>
                <a:lnTo>
                  <a:pt x="828440" y="285751"/>
                </a:lnTo>
                <a:lnTo>
                  <a:pt x="832439" y="334255"/>
                </a:lnTo>
                <a:lnTo>
                  <a:pt x="835094" y="380883"/>
                </a:lnTo>
                <a:lnTo>
                  <a:pt x="837503" y="424028"/>
                </a:lnTo>
                <a:lnTo>
                  <a:pt x="840765" y="462086"/>
                </a:lnTo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4088527" y="3285726"/>
            <a:ext cx="51435" cy="55880"/>
          </a:xfrm>
          <a:custGeom>
            <a:avLst/>
            <a:gdLst/>
            <a:ahLst/>
            <a:cxnLst/>
            <a:rect l="l" t="t" r="r" b="b"/>
            <a:pathLst>
              <a:path w="51435" h="55879">
                <a:moveTo>
                  <a:pt x="50965" y="0"/>
                </a:moveTo>
                <a:lnTo>
                  <a:pt x="0" y="9359"/>
                </a:lnTo>
                <a:lnTo>
                  <a:pt x="34848" y="55638"/>
                </a:lnTo>
                <a:lnTo>
                  <a:pt x="5096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3236216" y="2828055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70" h="52069">
                <a:moveTo>
                  <a:pt x="51955" y="0"/>
                </a:moveTo>
                <a:lnTo>
                  <a:pt x="0" y="25628"/>
                </a:lnTo>
                <a:lnTo>
                  <a:pt x="51676" y="51815"/>
                </a:lnTo>
                <a:lnTo>
                  <a:pt x="5195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3740731" y="5393010"/>
            <a:ext cx="1342390" cy="111760"/>
          </a:xfrm>
          <a:custGeom>
            <a:avLst/>
            <a:gdLst/>
            <a:ahLst/>
            <a:cxnLst/>
            <a:rect l="l" t="t" r="r" b="b"/>
            <a:pathLst>
              <a:path w="1342389" h="111760">
                <a:moveTo>
                  <a:pt x="0" y="111658"/>
                </a:moveTo>
                <a:lnTo>
                  <a:pt x="1341970" y="0"/>
                </a:lnTo>
              </a:path>
            </a:pathLst>
          </a:custGeom>
          <a:ln w="15875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5067942" y="5368745"/>
            <a:ext cx="53340" cy="50800"/>
          </a:xfrm>
          <a:custGeom>
            <a:avLst/>
            <a:gdLst/>
            <a:ahLst/>
            <a:cxnLst/>
            <a:rect l="l" t="t" r="r" b="b"/>
            <a:pathLst>
              <a:path w="53339" h="50800">
                <a:moveTo>
                  <a:pt x="0" y="0"/>
                </a:moveTo>
                <a:lnTo>
                  <a:pt x="4216" y="50622"/>
                </a:lnTo>
                <a:lnTo>
                  <a:pt x="52730" y="21107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1385834" y="1762616"/>
            <a:ext cx="36830" cy="77470"/>
          </a:xfrm>
          <a:custGeom>
            <a:avLst/>
            <a:gdLst/>
            <a:ahLst/>
            <a:cxnLst/>
            <a:rect l="l" t="t" r="r" b="b"/>
            <a:pathLst>
              <a:path w="36830" h="77469">
                <a:moveTo>
                  <a:pt x="29883" y="0"/>
                </a:moveTo>
                <a:lnTo>
                  <a:pt x="0" y="2755"/>
                </a:lnTo>
                <a:lnTo>
                  <a:pt x="6845" y="76936"/>
                </a:lnTo>
                <a:lnTo>
                  <a:pt x="36728" y="74180"/>
                </a:lnTo>
                <a:lnTo>
                  <a:pt x="29883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1385834" y="1762616"/>
            <a:ext cx="36830" cy="77470"/>
          </a:xfrm>
          <a:custGeom>
            <a:avLst/>
            <a:gdLst/>
            <a:ahLst/>
            <a:cxnLst/>
            <a:rect l="l" t="t" r="r" b="b"/>
            <a:pathLst>
              <a:path w="36830" h="77469">
                <a:moveTo>
                  <a:pt x="0" y="2755"/>
                </a:moveTo>
                <a:lnTo>
                  <a:pt x="29883" y="0"/>
                </a:lnTo>
                <a:lnTo>
                  <a:pt x="36728" y="74180"/>
                </a:lnTo>
                <a:lnTo>
                  <a:pt x="6845" y="76936"/>
                </a:lnTo>
                <a:lnTo>
                  <a:pt x="0" y="275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1328736" y="2059325"/>
            <a:ext cx="66040" cy="80010"/>
          </a:xfrm>
          <a:custGeom>
            <a:avLst/>
            <a:gdLst/>
            <a:ahLst/>
            <a:cxnLst/>
            <a:rect l="l" t="t" r="r" b="b"/>
            <a:pathLst>
              <a:path w="66040" h="80010">
                <a:moveTo>
                  <a:pt x="39369" y="0"/>
                </a:moveTo>
                <a:lnTo>
                  <a:pt x="0" y="63246"/>
                </a:lnTo>
                <a:lnTo>
                  <a:pt x="26136" y="79514"/>
                </a:lnTo>
                <a:lnTo>
                  <a:pt x="65506" y="16268"/>
                </a:lnTo>
                <a:lnTo>
                  <a:pt x="39369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1328736" y="2059325"/>
            <a:ext cx="66040" cy="80010"/>
          </a:xfrm>
          <a:custGeom>
            <a:avLst/>
            <a:gdLst/>
            <a:ahLst/>
            <a:cxnLst/>
            <a:rect l="l" t="t" r="r" b="b"/>
            <a:pathLst>
              <a:path w="66040" h="80010">
                <a:moveTo>
                  <a:pt x="39369" y="0"/>
                </a:moveTo>
                <a:lnTo>
                  <a:pt x="65506" y="16268"/>
                </a:lnTo>
                <a:lnTo>
                  <a:pt x="26136" y="79514"/>
                </a:lnTo>
                <a:lnTo>
                  <a:pt x="0" y="63246"/>
                </a:lnTo>
                <a:lnTo>
                  <a:pt x="39369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1433494" y="2178955"/>
            <a:ext cx="67310" cy="53340"/>
          </a:xfrm>
          <a:custGeom>
            <a:avLst/>
            <a:gdLst/>
            <a:ahLst/>
            <a:cxnLst/>
            <a:rect l="l" t="t" r="r" b="b"/>
            <a:pathLst>
              <a:path w="67309" h="53339">
                <a:moveTo>
                  <a:pt x="10680" y="0"/>
                </a:moveTo>
                <a:lnTo>
                  <a:pt x="0" y="36791"/>
                </a:lnTo>
                <a:lnTo>
                  <a:pt x="56159" y="53098"/>
                </a:lnTo>
                <a:lnTo>
                  <a:pt x="66840" y="16306"/>
                </a:lnTo>
                <a:lnTo>
                  <a:pt x="1068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1433494" y="2178955"/>
            <a:ext cx="67310" cy="53340"/>
          </a:xfrm>
          <a:custGeom>
            <a:avLst/>
            <a:gdLst/>
            <a:ahLst/>
            <a:cxnLst/>
            <a:rect l="l" t="t" r="r" b="b"/>
            <a:pathLst>
              <a:path w="67309" h="53339">
                <a:moveTo>
                  <a:pt x="66840" y="16306"/>
                </a:moveTo>
                <a:lnTo>
                  <a:pt x="56159" y="53098"/>
                </a:lnTo>
                <a:lnTo>
                  <a:pt x="0" y="36791"/>
                </a:lnTo>
                <a:lnTo>
                  <a:pt x="10680" y="0"/>
                </a:lnTo>
                <a:lnTo>
                  <a:pt x="66840" y="1630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1412747" y="2264664"/>
            <a:ext cx="58419" cy="40005"/>
          </a:xfrm>
          <a:custGeom>
            <a:avLst/>
            <a:gdLst/>
            <a:ahLst/>
            <a:cxnLst/>
            <a:rect l="l" t="t" r="r" b="b"/>
            <a:pathLst>
              <a:path w="58419" h="40005">
                <a:moveTo>
                  <a:pt x="57912" y="39624"/>
                </a:moveTo>
                <a:lnTo>
                  <a:pt x="0" y="39624"/>
                </a:lnTo>
                <a:lnTo>
                  <a:pt x="0" y="0"/>
                </a:lnTo>
                <a:lnTo>
                  <a:pt x="57912" y="0"/>
                </a:lnTo>
                <a:lnTo>
                  <a:pt x="57912" y="3962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1412747" y="2264664"/>
            <a:ext cx="58419" cy="40005"/>
          </a:xfrm>
          <a:custGeom>
            <a:avLst/>
            <a:gdLst/>
            <a:ahLst/>
            <a:cxnLst/>
            <a:rect l="l" t="t" r="r" b="b"/>
            <a:pathLst>
              <a:path w="58419" h="40005">
                <a:moveTo>
                  <a:pt x="57912" y="39624"/>
                </a:moveTo>
                <a:lnTo>
                  <a:pt x="0" y="39624"/>
                </a:lnTo>
                <a:lnTo>
                  <a:pt x="0" y="0"/>
                </a:lnTo>
                <a:lnTo>
                  <a:pt x="57912" y="0"/>
                </a:lnTo>
                <a:lnTo>
                  <a:pt x="57912" y="3962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1466756" y="2361316"/>
            <a:ext cx="66675" cy="52705"/>
          </a:xfrm>
          <a:custGeom>
            <a:avLst/>
            <a:gdLst/>
            <a:ahLst/>
            <a:cxnLst/>
            <a:rect l="l" t="t" r="r" b="b"/>
            <a:pathLst>
              <a:path w="66675" h="52705">
                <a:moveTo>
                  <a:pt x="10071" y="0"/>
                </a:moveTo>
                <a:lnTo>
                  <a:pt x="0" y="36969"/>
                </a:lnTo>
                <a:lnTo>
                  <a:pt x="56413" y="52362"/>
                </a:lnTo>
                <a:lnTo>
                  <a:pt x="66497" y="15392"/>
                </a:lnTo>
                <a:lnTo>
                  <a:pt x="10071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1466756" y="2361316"/>
            <a:ext cx="66675" cy="52705"/>
          </a:xfrm>
          <a:custGeom>
            <a:avLst/>
            <a:gdLst/>
            <a:ahLst/>
            <a:cxnLst/>
            <a:rect l="l" t="t" r="r" b="b"/>
            <a:pathLst>
              <a:path w="66675" h="52705">
                <a:moveTo>
                  <a:pt x="66497" y="15392"/>
                </a:moveTo>
                <a:lnTo>
                  <a:pt x="56413" y="52362"/>
                </a:lnTo>
                <a:lnTo>
                  <a:pt x="0" y="36969"/>
                </a:lnTo>
                <a:lnTo>
                  <a:pt x="10071" y="0"/>
                </a:lnTo>
                <a:lnTo>
                  <a:pt x="66497" y="1539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1519375" y="2454329"/>
            <a:ext cx="71120" cy="65405"/>
          </a:xfrm>
          <a:custGeom>
            <a:avLst/>
            <a:gdLst/>
            <a:ahLst/>
            <a:cxnLst/>
            <a:rect l="l" t="t" r="r" b="b"/>
            <a:pathLst>
              <a:path w="71119" h="65405">
                <a:moveTo>
                  <a:pt x="48564" y="0"/>
                </a:moveTo>
                <a:lnTo>
                  <a:pt x="0" y="33947"/>
                </a:lnTo>
                <a:lnTo>
                  <a:pt x="21958" y="65354"/>
                </a:lnTo>
                <a:lnTo>
                  <a:pt x="70523" y="31394"/>
                </a:lnTo>
                <a:lnTo>
                  <a:pt x="48564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1519375" y="2454329"/>
            <a:ext cx="71120" cy="65405"/>
          </a:xfrm>
          <a:custGeom>
            <a:avLst/>
            <a:gdLst/>
            <a:ahLst/>
            <a:cxnLst/>
            <a:rect l="l" t="t" r="r" b="b"/>
            <a:pathLst>
              <a:path w="71119" h="65405">
                <a:moveTo>
                  <a:pt x="48564" y="0"/>
                </a:moveTo>
                <a:lnTo>
                  <a:pt x="70523" y="31394"/>
                </a:lnTo>
                <a:lnTo>
                  <a:pt x="21958" y="65354"/>
                </a:lnTo>
                <a:lnTo>
                  <a:pt x="0" y="33947"/>
                </a:lnTo>
                <a:lnTo>
                  <a:pt x="48564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1592950" y="2535120"/>
            <a:ext cx="67310" cy="53975"/>
          </a:xfrm>
          <a:custGeom>
            <a:avLst/>
            <a:gdLst/>
            <a:ahLst/>
            <a:cxnLst/>
            <a:rect l="l" t="t" r="r" b="b"/>
            <a:pathLst>
              <a:path w="67310" h="53975">
                <a:moveTo>
                  <a:pt x="55486" y="0"/>
                </a:moveTo>
                <a:lnTo>
                  <a:pt x="0" y="18491"/>
                </a:lnTo>
                <a:lnTo>
                  <a:pt x="11785" y="53835"/>
                </a:lnTo>
                <a:lnTo>
                  <a:pt x="67259" y="35331"/>
                </a:lnTo>
                <a:lnTo>
                  <a:pt x="5548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1592950" y="2535120"/>
            <a:ext cx="67310" cy="53975"/>
          </a:xfrm>
          <a:custGeom>
            <a:avLst/>
            <a:gdLst/>
            <a:ahLst/>
            <a:cxnLst/>
            <a:rect l="l" t="t" r="r" b="b"/>
            <a:pathLst>
              <a:path w="67310" h="53975">
                <a:moveTo>
                  <a:pt x="55486" y="0"/>
                </a:moveTo>
                <a:lnTo>
                  <a:pt x="67259" y="35331"/>
                </a:lnTo>
                <a:lnTo>
                  <a:pt x="11785" y="53835"/>
                </a:lnTo>
                <a:lnTo>
                  <a:pt x="0" y="18491"/>
                </a:lnTo>
                <a:lnTo>
                  <a:pt x="55486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1730902" y="2584747"/>
            <a:ext cx="59690" cy="80645"/>
          </a:xfrm>
          <a:custGeom>
            <a:avLst/>
            <a:gdLst/>
            <a:ahLst/>
            <a:cxnLst/>
            <a:rect l="l" t="t" r="r" b="b"/>
            <a:pathLst>
              <a:path w="59689" h="80644">
                <a:moveTo>
                  <a:pt x="27089" y="0"/>
                </a:moveTo>
                <a:lnTo>
                  <a:pt x="0" y="12915"/>
                </a:lnTo>
                <a:lnTo>
                  <a:pt x="32067" y="80162"/>
                </a:lnTo>
                <a:lnTo>
                  <a:pt x="59156" y="67246"/>
                </a:lnTo>
                <a:lnTo>
                  <a:pt x="27089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1730902" y="2584747"/>
            <a:ext cx="59690" cy="80645"/>
          </a:xfrm>
          <a:custGeom>
            <a:avLst/>
            <a:gdLst/>
            <a:ahLst/>
            <a:cxnLst/>
            <a:rect l="l" t="t" r="r" b="b"/>
            <a:pathLst>
              <a:path w="59689" h="80644">
                <a:moveTo>
                  <a:pt x="59156" y="67246"/>
                </a:moveTo>
                <a:lnTo>
                  <a:pt x="32067" y="80162"/>
                </a:lnTo>
                <a:lnTo>
                  <a:pt x="0" y="12915"/>
                </a:lnTo>
                <a:lnTo>
                  <a:pt x="27089" y="0"/>
                </a:lnTo>
                <a:lnTo>
                  <a:pt x="59156" y="6724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1758359" y="2787202"/>
            <a:ext cx="60960" cy="41910"/>
          </a:xfrm>
          <a:custGeom>
            <a:avLst/>
            <a:gdLst/>
            <a:ahLst/>
            <a:cxnLst/>
            <a:rect l="l" t="t" r="r" b="b"/>
            <a:pathLst>
              <a:path w="60960" h="41910">
                <a:moveTo>
                  <a:pt x="2032" y="0"/>
                </a:moveTo>
                <a:lnTo>
                  <a:pt x="0" y="38252"/>
                </a:lnTo>
                <a:lnTo>
                  <a:pt x="58394" y="41363"/>
                </a:lnTo>
                <a:lnTo>
                  <a:pt x="60426" y="3098"/>
                </a:lnTo>
                <a:lnTo>
                  <a:pt x="203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1758359" y="2787202"/>
            <a:ext cx="60960" cy="41910"/>
          </a:xfrm>
          <a:custGeom>
            <a:avLst/>
            <a:gdLst/>
            <a:ahLst/>
            <a:cxnLst/>
            <a:rect l="l" t="t" r="r" b="b"/>
            <a:pathLst>
              <a:path w="60960" h="41910">
                <a:moveTo>
                  <a:pt x="60426" y="3098"/>
                </a:moveTo>
                <a:lnTo>
                  <a:pt x="58394" y="41363"/>
                </a:lnTo>
                <a:lnTo>
                  <a:pt x="0" y="38252"/>
                </a:lnTo>
                <a:lnTo>
                  <a:pt x="2032" y="0"/>
                </a:lnTo>
                <a:lnTo>
                  <a:pt x="60426" y="309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2089252" y="3020503"/>
            <a:ext cx="45085" cy="78740"/>
          </a:xfrm>
          <a:custGeom>
            <a:avLst/>
            <a:gdLst/>
            <a:ahLst/>
            <a:cxnLst/>
            <a:rect l="l" t="t" r="r" b="b"/>
            <a:pathLst>
              <a:path w="45085" h="78739">
                <a:moveTo>
                  <a:pt x="30137" y="0"/>
                </a:moveTo>
                <a:lnTo>
                  <a:pt x="0" y="6248"/>
                </a:lnTo>
                <a:lnTo>
                  <a:pt x="14897" y="78155"/>
                </a:lnTo>
                <a:lnTo>
                  <a:pt x="45034" y="71907"/>
                </a:lnTo>
                <a:lnTo>
                  <a:pt x="30137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2089252" y="3020503"/>
            <a:ext cx="45085" cy="78740"/>
          </a:xfrm>
          <a:custGeom>
            <a:avLst/>
            <a:gdLst/>
            <a:ahLst/>
            <a:cxnLst/>
            <a:rect l="l" t="t" r="r" b="b"/>
            <a:pathLst>
              <a:path w="45085" h="78739">
                <a:moveTo>
                  <a:pt x="45034" y="71907"/>
                </a:moveTo>
                <a:lnTo>
                  <a:pt x="14897" y="78155"/>
                </a:lnTo>
                <a:lnTo>
                  <a:pt x="0" y="6248"/>
                </a:lnTo>
                <a:lnTo>
                  <a:pt x="30137" y="0"/>
                </a:lnTo>
                <a:lnTo>
                  <a:pt x="45034" y="7190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2211323" y="3043427"/>
            <a:ext cx="58419" cy="38100"/>
          </a:xfrm>
          <a:custGeom>
            <a:avLst/>
            <a:gdLst/>
            <a:ahLst/>
            <a:cxnLst/>
            <a:rect l="l" t="t" r="r" b="b"/>
            <a:pathLst>
              <a:path w="58419" h="38100">
                <a:moveTo>
                  <a:pt x="57912" y="38100"/>
                </a:moveTo>
                <a:lnTo>
                  <a:pt x="0" y="38100"/>
                </a:lnTo>
                <a:lnTo>
                  <a:pt x="0" y="0"/>
                </a:lnTo>
                <a:lnTo>
                  <a:pt x="57912" y="0"/>
                </a:lnTo>
                <a:lnTo>
                  <a:pt x="57912" y="381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2211323" y="3043427"/>
            <a:ext cx="58419" cy="38100"/>
          </a:xfrm>
          <a:custGeom>
            <a:avLst/>
            <a:gdLst/>
            <a:ahLst/>
            <a:cxnLst/>
            <a:rect l="l" t="t" r="r" b="b"/>
            <a:pathLst>
              <a:path w="58419" h="38100">
                <a:moveTo>
                  <a:pt x="57912" y="38100"/>
                </a:moveTo>
                <a:lnTo>
                  <a:pt x="0" y="38100"/>
                </a:lnTo>
                <a:lnTo>
                  <a:pt x="0" y="0"/>
                </a:lnTo>
                <a:lnTo>
                  <a:pt x="57912" y="0"/>
                </a:lnTo>
                <a:lnTo>
                  <a:pt x="57912" y="381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3076731" y="3181854"/>
            <a:ext cx="69850" cy="67310"/>
          </a:xfrm>
          <a:custGeom>
            <a:avLst/>
            <a:gdLst/>
            <a:ahLst/>
            <a:cxnLst/>
            <a:rect l="l" t="t" r="r" b="b"/>
            <a:pathLst>
              <a:path w="69850" h="67310">
                <a:moveTo>
                  <a:pt x="44145" y="0"/>
                </a:moveTo>
                <a:lnTo>
                  <a:pt x="0" y="38354"/>
                </a:lnTo>
                <a:lnTo>
                  <a:pt x="25133" y="67284"/>
                </a:lnTo>
                <a:lnTo>
                  <a:pt x="69278" y="28917"/>
                </a:lnTo>
                <a:lnTo>
                  <a:pt x="44145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3076731" y="3181854"/>
            <a:ext cx="69850" cy="67310"/>
          </a:xfrm>
          <a:custGeom>
            <a:avLst/>
            <a:gdLst/>
            <a:ahLst/>
            <a:cxnLst/>
            <a:rect l="l" t="t" r="r" b="b"/>
            <a:pathLst>
              <a:path w="69850" h="67310">
                <a:moveTo>
                  <a:pt x="44145" y="0"/>
                </a:moveTo>
                <a:lnTo>
                  <a:pt x="69278" y="28917"/>
                </a:lnTo>
                <a:lnTo>
                  <a:pt x="25133" y="67284"/>
                </a:lnTo>
                <a:lnTo>
                  <a:pt x="0" y="38354"/>
                </a:lnTo>
                <a:lnTo>
                  <a:pt x="44145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1424939" y="2023871"/>
            <a:ext cx="380999" cy="17830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996695" y="1819655"/>
            <a:ext cx="345947" cy="17830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986027" y="1847088"/>
            <a:ext cx="347471" cy="17830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1007363" y="1920239"/>
            <a:ext cx="304799" cy="17830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 txBox="1"/>
          <p:nvPr/>
        </p:nvSpPr>
        <p:spPr>
          <a:xfrm>
            <a:off x="1035842" y="1821183"/>
            <a:ext cx="251460" cy="2266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0955" marR="5080" indent="-21590">
              <a:lnSpc>
                <a:spcPct val="110000"/>
              </a:lnSpc>
              <a:spcBef>
                <a:spcPts val="100"/>
              </a:spcBef>
            </a:pPr>
            <a:r>
              <a:rPr dirty="0" baseline="-18518" sz="900" spc="-525" b="1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dirty="0" sz="600" spc="-90" b="1">
                <a:solidFill>
                  <a:srgbClr val="FFFF00"/>
                </a:solidFill>
                <a:latin typeface="Arial"/>
                <a:cs typeface="Arial"/>
              </a:rPr>
              <a:t>B</a:t>
            </a:r>
            <a:r>
              <a:rPr dirty="0" baseline="-18518" sz="900" spc="-427" b="1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dirty="0" sz="600" spc="-50" b="1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dirty="0" baseline="-18518" sz="900" spc="-480" b="1">
                <a:solidFill>
                  <a:srgbClr val="FFFF00"/>
                </a:solidFill>
                <a:latin typeface="Arial"/>
                <a:cs typeface="Arial"/>
              </a:rPr>
              <a:t>u</a:t>
            </a:r>
            <a:r>
              <a:rPr dirty="0" sz="600" b="1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dirty="0" sz="600" spc="-260" b="1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dirty="0" baseline="-18518" sz="900" spc="-157" b="1">
                <a:solidFill>
                  <a:srgbClr val="FFFF00"/>
                </a:solidFill>
                <a:latin typeface="Arial"/>
                <a:cs typeface="Arial"/>
              </a:rPr>
              <a:t>g</a:t>
            </a:r>
            <a:r>
              <a:rPr dirty="0" sz="600" spc="-260" b="1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dirty="0" baseline="-18518" sz="900" spc="0" b="1">
                <a:solidFill>
                  <a:srgbClr val="FFFF00"/>
                </a:solidFill>
                <a:latin typeface="Arial"/>
                <a:cs typeface="Arial"/>
              </a:rPr>
              <a:t>e  </a:t>
            </a:r>
            <a:r>
              <a:rPr dirty="0" sz="600" spc="-5" b="1">
                <a:solidFill>
                  <a:srgbClr val="FFFF00"/>
                </a:solidFill>
                <a:latin typeface="Arial"/>
                <a:cs typeface="Arial"/>
              </a:rPr>
              <a:t>Front</a:t>
            </a:r>
            <a:endParaRPr sz="600">
              <a:latin typeface="Arial"/>
              <a:cs typeface="Arial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1568195" y="2103119"/>
            <a:ext cx="600455" cy="17830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 txBox="1"/>
          <p:nvPr/>
        </p:nvSpPr>
        <p:spPr>
          <a:xfrm>
            <a:off x="1475243" y="2035858"/>
            <a:ext cx="644525" cy="1955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ts val="670"/>
              </a:lnSpc>
              <a:spcBef>
                <a:spcPts val="100"/>
              </a:spcBef>
            </a:pPr>
            <a:r>
              <a:rPr dirty="0" sz="600" spc="-5" b="1">
                <a:solidFill>
                  <a:srgbClr val="FFFF00"/>
                </a:solidFill>
                <a:latin typeface="Arial"/>
                <a:cs typeface="Arial"/>
              </a:rPr>
              <a:t>Redeye</a:t>
            </a:r>
            <a:endParaRPr sz="600">
              <a:latin typeface="Arial"/>
              <a:cs typeface="Arial"/>
            </a:endParaRPr>
          </a:p>
          <a:p>
            <a:pPr marL="142240">
              <a:lnSpc>
                <a:spcPts val="670"/>
              </a:lnSpc>
            </a:pPr>
            <a:r>
              <a:rPr dirty="0" sz="600" spc="-5" b="1">
                <a:solidFill>
                  <a:srgbClr val="FFFF00"/>
                </a:solidFill>
                <a:latin typeface="Arial"/>
                <a:cs typeface="Arial"/>
              </a:rPr>
              <a:t>Sardine</a:t>
            </a:r>
            <a:r>
              <a:rPr dirty="0" sz="600" spc="-50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600" spc="-5" b="1">
                <a:solidFill>
                  <a:srgbClr val="FFFF00"/>
                </a:solidFill>
                <a:latin typeface="Arial"/>
                <a:cs typeface="Arial"/>
              </a:rPr>
              <a:t>Point</a:t>
            </a:r>
            <a:endParaRPr sz="600">
              <a:latin typeface="Arial"/>
              <a:cs typeface="Arial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1598675" y="2287523"/>
            <a:ext cx="419087" cy="17830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 txBox="1"/>
          <p:nvPr/>
        </p:nvSpPr>
        <p:spPr>
          <a:xfrm>
            <a:off x="1648385" y="2298730"/>
            <a:ext cx="32194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600" b="1">
                <a:solidFill>
                  <a:srgbClr val="FFFF00"/>
                </a:solidFill>
                <a:latin typeface="Arial"/>
                <a:cs typeface="Arial"/>
              </a:rPr>
              <a:t>G</a:t>
            </a:r>
            <a:r>
              <a:rPr dirty="0" sz="600" spc="-10" b="1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dirty="0" sz="600" b="1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dirty="0" sz="600" spc="-10" b="1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dirty="0" sz="600" b="1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dirty="0" sz="600" spc="0" b="1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dirty="0" sz="600" b="1">
                <a:solidFill>
                  <a:srgbClr val="FFFF00"/>
                </a:solidFill>
                <a:latin typeface="Arial"/>
                <a:cs typeface="Arial"/>
              </a:rPr>
              <a:t>a</a:t>
            </a:r>
            <a:endParaRPr sz="600">
              <a:latin typeface="Arial"/>
              <a:cs typeface="Arial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1021080" y="2156459"/>
            <a:ext cx="338327" cy="17830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1021080" y="2247900"/>
            <a:ext cx="152399" cy="17830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 txBox="1"/>
          <p:nvPr/>
        </p:nvSpPr>
        <p:spPr>
          <a:xfrm>
            <a:off x="1071248" y="2167826"/>
            <a:ext cx="24320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dirty="0" sz="600" spc="-10" b="1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dirty="0" sz="600" b="1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dirty="0" sz="600" spc="0" b="1">
                <a:solidFill>
                  <a:srgbClr val="FFFF00"/>
                </a:solidFill>
                <a:latin typeface="Arial"/>
                <a:cs typeface="Arial"/>
              </a:rPr>
              <a:t>dor  </a:t>
            </a:r>
            <a:r>
              <a:rPr dirty="0" sz="600" b="1">
                <a:solidFill>
                  <a:srgbClr val="FFFF00"/>
                </a:solidFill>
                <a:latin typeface="Arial"/>
                <a:cs typeface="Arial"/>
              </a:rPr>
              <a:t>a</a:t>
            </a:r>
            <a:endParaRPr sz="600">
              <a:latin typeface="Arial"/>
              <a:cs typeface="Arial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915923" y="2418588"/>
            <a:ext cx="364235" cy="17830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1170431" y="2418588"/>
            <a:ext cx="326135" cy="17830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1190243" y="2634995"/>
            <a:ext cx="458723" cy="17830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1196339" y="2732531"/>
            <a:ext cx="559307" cy="17830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 txBox="1"/>
          <p:nvPr/>
        </p:nvSpPr>
        <p:spPr>
          <a:xfrm>
            <a:off x="965824" y="2430572"/>
            <a:ext cx="743585" cy="4298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600" spc="-5" b="1">
                <a:solidFill>
                  <a:srgbClr val="FFFF00"/>
                </a:solidFill>
                <a:latin typeface="Arial"/>
                <a:cs typeface="Arial"/>
              </a:rPr>
              <a:t>Bayou</a:t>
            </a:r>
            <a:r>
              <a:rPr dirty="0" sz="600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600" spc="-5" b="1">
                <a:solidFill>
                  <a:srgbClr val="FFFF00"/>
                </a:solidFill>
                <a:latin typeface="Arial"/>
                <a:cs typeface="Arial"/>
              </a:rPr>
              <a:t>Goula</a:t>
            </a:r>
            <a:endParaRPr sz="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 marL="280670" marR="5080" indent="-6350">
              <a:lnSpc>
                <a:spcPct val="107100"/>
              </a:lnSpc>
            </a:pPr>
            <a:r>
              <a:rPr dirty="0" sz="600" spc="-10" b="1">
                <a:solidFill>
                  <a:srgbClr val="FFFF00"/>
                </a:solidFill>
                <a:latin typeface="Arial"/>
                <a:cs typeface="Arial"/>
              </a:rPr>
              <a:t>Alhambra  </a:t>
            </a:r>
            <a:r>
              <a:rPr dirty="0" sz="600" spc="-5" b="1">
                <a:solidFill>
                  <a:srgbClr val="FFFF00"/>
                </a:solidFill>
                <a:latin typeface="Arial"/>
                <a:cs typeface="Arial"/>
              </a:rPr>
              <a:t>P</a:t>
            </a:r>
            <a:r>
              <a:rPr dirty="0" sz="600" spc="-10" b="1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dirty="0" sz="600" b="1">
                <a:solidFill>
                  <a:srgbClr val="FFFF00"/>
                </a:solidFill>
                <a:latin typeface="Arial"/>
                <a:cs typeface="Arial"/>
              </a:rPr>
              <a:t>ila</a:t>
            </a:r>
            <a:r>
              <a:rPr dirty="0" sz="600" spc="0" b="1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dirty="0" sz="600" b="1">
                <a:solidFill>
                  <a:srgbClr val="FFFF00"/>
                </a:solidFill>
                <a:latin typeface="Arial"/>
                <a:cs typeface="Arial"/>
              </a:rPr>
              <a:t>el</a:t>
            </a:r>
            <a:r>
              <a:rPr dirty="0" sz="600" spc="0" b="1">
                <a:solidFill>
                  <a:srgbClr val="FFFF00"/>
                </a:solidFill>
                <a:latin typeface="Arial"/>
                <a:cs typeface="Arial"/>
              </a:rPr>
              <a:t>p</a:t>
            </a:r>
            <a:r>
              <a:rPr dirty="0" sz="600" spc="-10" b="1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dirty="0" sz="600" b="1">
                <a:solidFill>
                  <a:srgbClr val="FFFF00"/>
                </a:solidFill>
                <a:latin typeface="Arial"/>
                <a:cs typeface="Arial"/>
              </a:rPr>
              <a:t>ia</a:t>
            </a:r>
            <a:endParaRPr sz="600">
              <a:latin typeface="Arial"/>
              <a:cs typeface="Arial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1406652" y="2955035"/>
            <a:ext cx="359651" cy="17830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1671827" y="2955035"/>
            <a:ext cx="300215" cy="17830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 txBox="1"/>
          <p:nvPr/>
        </p:nvSpPr>
        <p:spPr>
          <a:xfrm>
            <a:off x="1456006" y="2966025"/>
            <a:ext cx="467359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600" spc="-5" b="1">
                <a:solidFill>
                  <a:srgbClr val="FFFF00"/>
                </a:solidFill>
                <a:latin typeface="Arial"/>
                <a:cs typeface="Arial"/>
              </a:rPr>
              <a:t>Smoke</a:t>
            </a:r>
            <a:r>
              <a:rPr dirty="0" sz="600" spc="-80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600" spc="-10" b="1">
                <a:solidFill>
                  <a:srgbClr val="FFFF00"/>
                </a:solidFill>
                <a:latin typeface="Arial"/>
                <a:cs typeface="Arial"/>
              </a:rPr>
              <a:t>Bend</a:t>
            </a:r>
            <a:endParaRPr sz="600">
              <a:latin typeface="Arial"/>
              <a:cs typeface="Arial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1773935" y="3176015"/>
            <a:ext cx="274319" cy="178307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1953767" y="3176015"/>
            <a:ext cx="300227" cy="178307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 txBox="1"/>
          <p:nvPr/>
        </p:nvSpPr>
        <p:spPr>
          <a:xfrm>
            <a:off x="1824605" y="3187391"/>
            <a:ext cx="3816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600" spc="-5" b="1">
                <a:solidFill>
                  <a:srgbClr val="FFFF00"/>
                </a:solidFill>
                <a:latin typeface="Arial"/>
                <a:cs typeface="Arial"/>
              </a:rPr>
              <a:t>Rich</a:t>
            </a:r>
            <a:r>
              <a:rPr dirty="0" sz="600" spc="-90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600" spc="-10" b="1">
                <a:solidFill>
                  <a:srgbClr val="FFFF00"/>
                </a:solidFill>
                <a:latin typeface="Arial"/>
                <a:cs typeface="Arial"/>
              </a:rPr>
              <a:t>Bend</a:t>
            </a:r>
            <a:endParaRPr sz="600">
              <a:latin typeface="Arial"/>
              <a:cs typeface="Arial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2243327" y="3127248"/>
            <a:ext cx="414515" cy="178307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 txBox="1"/>
          <p:nvPr/>
        </p:nvSpPr>
        <p:spPr>
          <a:xfrm>
            <a:off x="2293240" y="3138435"/>
            <a:ext cx="31623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600" spc="-5" b="1">
                <a:solidFill>
                  <a:srgbClr val="FFFF00"/>
                </a:solidFill>
                <a:latin typeface="Arial"/>
                <a:cs typeface="Arial"/>
              </a:rPr>
              <a:t>B</a:t>
            </a:r>
            <a:r>
              <a:rPr dirty="0" sz="600" b="1">
                <a:solidFill>
                  <a:srgbClr val="FFFF00"/>
                </a:solidFill>
                <a:latin typeface="Arial"/>
                <a:cs typeface="Arial"/>
              </a:rPr>
              <a:t>el</a:t>
            </a:r>
            <a:r>
              <a:rPr dirty="0" sz="600" spc="-10" b="1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dirty="0" sz="600" spc="0" b="1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dirty="0" sz="600" spc="-10" b="1">
                <a:solidFill>
                  <a:srgbClr val="FFFF00"/>
                </a:solidFill>
                <a:latin typeface="Arial"/>
                <a:cs typeface="Arial"/>
              </a:rPr>
              <a:t>nt</a:t>
            </a:r>
            <a:endParaRPr sz="600">
              <a:latin typeface="Arial"/>
              <a:cs typeface="Arial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2767583" y="3403091"/>
            <a:ext cx="414527" cy="178307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 txBox="1"/>
          <p:nvPr/>
        </p:nvSpPr>
        <p:spPr>
          <a:xfrm>
            <a:off x="2817280" y="3414081"/>
            <a:ext cx="31750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600" spc="-5" b="1">
                <a:solidFill>
                  <a:srgbClr val="FFFF00"/>
                </a:solidFill>
                <a:latin typeface="Arial"/>
                <a:cs typeface="Arial"/>
              </a:rPr>
              <a:t>Fairview</a:t>
            </a:r>
            <a:endParaRPr sz="600">
              <a:latin typeface="Arial"/>
              <a:cs typeface="Arial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3081527" y="3230879"/>
            <a:ext cx="10795" cy="172720"/>
          </a:xfrm>
          <a:custGeom>
            <a:avLst/>
            <a:gdLst/>
            <a:ahLst/>
            <a:cxnLst/>
            <a:rect l="l" t="t" r="r" b="b"/>
            <a:pathLst>
              <a:path w="10794" h="172720">
                <a:moveTo>
                  <a:pt x="0" y="172212"/>
                </a:moveTo>
                <a:lnTo>
                  <a:pt x="10668" y="0"/>
                </a:lnTo>
              </a:path>
            </a:pathLst>
          </a:custGeom>
          <a:ln w="15240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2237232" y="3061716"/>
            <a:ext cx="58419" cy="88900"/>
          </a:xfrm>
          <a:custGeom>
            <a:avLst/>
            <a:gdLst/>
            <a:ahLst/>
            <a:cxnLst/>
            <a:rect l="l" t="t" r="r" b="b"/>
            <a:pathLst>
              <a:path w="58419" h="88900">
                <a:moveTo>
                  <a:pt x="57912" y="88391"/>
                </a:moveTo>
                <a:lnTo>
                  <a:pt x="0" y="0"/>
                </a:lnTo>
              </a:path>
            </a:pathLst>
          </a:custGeom>
          <a:ln w="15240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1964435" y="3090672"/>
            <a:ext cx="134620" cy="116205"/>
          </a:xfrm>
          <a:custGeom>
            <a:avLst/>
            <a:gdLst/>
            <a:ahLst/>
            <a:cxnLst/>
            <a:rect l="l" t="t" r="r" b="b"/>
            <a:pathLst>
              <a:path w="134619" h="116205">
                <a:moveTo>
                  <a:pt x="0" y="115824"/>
                </a:moveTo>
                <a:lnTo>
                  <a:pt x="134112" y="0"/>
                </a:lnTo>
              </a:path>
            </a:pathLst>
          </a:custGeom>
          <a:ln w="15240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1735835" y="2793492"/>
            <a:ext cx="55244" cy="158750"/>
          </a:xfrm>
          <a:custGeom>
            <a:avLst/>
            <a:gdLst/>
            <a:ahLst/>
            <a:cxnLst/>
            <a:rect l="l" t="t" r="r" b="b"/>
            <a:pathLst>
              <a:path w="55244" h="158750">
                <a:moveTo>
                  <a:pt x="0" y="158496"/>
                </a:moveTo>
                <a:lnTo>
                  <a:pt x="54864" y="0"/>
                </a:lnTo>
              </a:path>
            </a:pathLst>
          </a:custGeom>
          <a:ln w="15240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1552955" y="2542032"/>
            <a:ext cx="76200" cy="123825"/>
          </a:xfrm>
          <a:custGeom>
            <a:avLst/>
            <a:gdLst/>
            <a:ahLst/>
            <a:cxnLst/>
            <a:rect l="l" t="t" r="r" b="b"/>
            <a:pathLst>
              <a:path w="76200" h="123825">
                <a:moveTo>
                  <a:pt x="0" y="123444"/>
                </a:moveTo>
                <a:lnTo>
                  <a:pt x="76200" y="0"/>
                </a:lnTo>
              </a:path>
            </a:pathLst>
          </a:custGeom>
          <a:ln w="15239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1411224" y="2476500"/>
            <a:ext cx="114300" cy="12700"/>
          </a:xfrm>
          <a:custGeom>
            <a:avLst/>
            <a:gdLst/>
            <a:ahLst/>
            <a:cxnLst/>
            <a:rect l="l" t="t" r="r" b="b"/>
            <a:pathLst>
              <a:path w="114300" h="12700">
                <a:moveTo>
                  <a:pt x="0" y="12191"/>
                </a:moveTo>
                <a:lnTo>
                  <a:pt x="114300" y="0"/>
                </a:lnTo>
              </a:path>
            </a:pathLst>
          </a:custGeom>
          <a:ln w="15240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1517903" y="2354579"/>
            <a:ext cx="86995" cy="17145"/>
          </a:xfrm>
          <a:custGeom>
            <a:avLst/>
            <a:gdLst/>
            <a:ahLst/>
            <a:cxnLst/>
            <a:rect l="l" t="t" r="r" b="b"/>
            <a:pathLst>
              <a:path w="86994" h="17144">
                <a:moveTo>
                  <a:pt x="86868" y="0"/>
                </a:moveTo>
                <a:lnTo>
                  <a:pt x="0" y="16764"/>
                </a:lnTo>
              </a:path>
            </a:pathLst>
          </a:custGeom>
          <a:ln w="15240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1324355" y="2232660"/>
            <a:ext cx="78105" cy="36830"/>
          </a:xfrm>
          <a:custGeom>
            <a:avLst/>
            <a:gdLst/>
            <a:ahLst/>
            <a:cxnLst/>
            <a:rect l="l" t="t" r="r" b="b"/>
            <a:pathLst>
              <a:path w="78105" h="36830">
                <a:moveTo>
                  <a:pt x="0" y="0"/>
                </a:moveTo>
                <a:lnTo>
                  <a:pt x="77724" y="36576"/>
                </a:lnTo>
              </a:path>
            </a:pathLst>
          </a:custGeom>
          <a:ln w="15239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1482852" y="2168651"/>
            <a:ext cx="109855" cy="15240"/>
          </a:xfrm>
          <a:custGeom>
            <a:avLst/>
            <a:gdLst/>
            <a:ahLst/>
            <a:cxnLst/>
            <a:rect l="l" t="t" r="r" b="b"/>
            <a:pathLst>
              <a:path w="109855" h="15239">
                <a:moveTo>
                  <a:pt x="109728" y="0"/>
                </a:moveTo>
                <a:lnTo>
                  <a:pt x="0" y="15240"/>
                </a:lnTo>
              </a:path>
            </a:pathLst>
          </a:custGeom>
          <a:ln w="15240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1373124" y="2069592"/>
            <a:ext cx="74930" cy="18415"/>
          </a:xfrm>
          <a:custGeom>
            <a:avLst/>
            <a:gdLst/>
            <a:ahLst/>
            <a:cxnLst/>
            <a:rect l="l" t="t" r="r" b="b"/>
            <a:pathLst>
              <a:path w="74930" h="18414">
                <a:moveTo>
                  <a:pt x="0" y="18287"/>
                </a:moveTo>
                <a:lnTo>
                  <a:pt x="74676" y="0"/>
                </a:lnTo>
              </a:path>
            </a:pathLst>
          </a:custGeom>
          <a:ln w="15240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1328927" y="1795272"/>
            <a:ext cx="60960" cy="50800"/>
          </a:xfrm>
          <a:custGeom>
            <a:avLst/>
            <a:gdLst/>
            <a:ahLst/>
            <a:cxnLst/>
            <a:rect l="l" t="t" r="r" b="b"/>
            <a:pathLst>
              <a:path w="60959" h="50800">
                <a:moveTo>
                  <a:pt x="0" y="50291"/>
                </a:moveTo>
                <a:lnTo>
                  <a:pt x="60960" y="0"/>
                </a:lnTo>
              </a:path>
            </a:pathLst>
          </a:custGeom>
          <a:ln w="15240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1668779" y="2631948"/>
            <a:ext cx="97790" cy="120650"/>
          </a:xfrm>
          <a:custGeom>
            <a:avLst/>
            <a:gdLst/>
            <a:ahLst/>
            <a:cxnLst/>
            <a:rect l="l" t="t" r="r" b="b"/>
            <a:pathLst>
              <a:path w="97789" h="120650">
                <a:moveTo>
                  <a:pt x="0" y="120396"/>
                </a:moveTo>
                <a:lnTo>
                  <a:pt x="97536" y="0"/>
                </a:lnTo>
              </a:path>
            </a:pathLst>
          </a:custGeom>
          <a:ln w="15240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5311139" y="4995671"/>
            <a:ext cx="696467" cy="205739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5443727" y="5102351"/>
            <a:ext cx="411479" cy="205739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 txBox="1"/>
          <p:nvPr/>
        </p:nvSpPr>
        <p:spPr>
          <a:xfrm>
            <a:off x="5368994" y="5007429"/>
            <a:ext cx="563245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32080" marR="5080" indent="-132715">
              <a:lnSpc>
                <a:spcPct val="100000"/>
              </a:lnSpc>
              <a:spcBef>
                <a:spcPts val="95"/>
              </a:spcBef>
            </a:pPr>
            <a:r>
              <a:rPr dirty="0" sz="700" spc="-5" b="1">
                <a:solidFill>
                  <a:srgbClr val="FFFF00"/>
                </a:solidFill>
                <a:latin typeface="Calibri"/>
                <a:cs typeface="Calibri"/>
              </a:rPr>
              <a:t>Head of</a:t>
            </a:r>
            <a:r>
              <a:rPr dirty="0" sz="700" spc="-65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700" spc="-5" b="1">
                <a:solidFill>
                  <a:srgbClr val="FFFF00"/>
                </a:solidFill>
                <a:latin typeface="Calibri"/>
                <a:cs typeface="Calibri"/>
              </a:rPr>
              <a:t>Passes  (Mile</a:t>
            </a:r>
            <a:r>
              <a:rPr dirty="0" sz="700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700" spc="-5" b="1">
                <a:solidFill>
                  <a:srgbClr val="FFFF00"/>
                </a:solidFill>
                <a:latin typeface="Calibri"/>
                <a:cs typeface="Calibri"/>
              </a:rPr>
              <a:t>0)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1327379" y="1512601"/>
            <a:ext cx="319405" cy="40005"/>
          </a:xfrm>
          <a:custGeom>
            <a:avLst/>
            <a:gdLst/>
            <a:ahLst/>
            <a:cxnLst/>
            <a:rect l="l" t="t" r="r" b="b"/>
            <a:pathLst>
              <a:path w="319405" h="40005">
                <a:moveTo>
                  <a:pt x="319176" y="40004"/>
                </a:moveTo>
                <a:lnTo>
                  <a:pt x="0" y="0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1289578" y="1488974"/>
            <a:ext cx="53975" cy="50800"/>
          </a:xfrm>
          <a:custGeom>
            <a:avLst/>
            <a:gdLst/>
            <a:ahLst/>
            <a:cxnLst/>
            <a:rect l="l" t="t" r="r" b="b"/>
            <a:pathLst>
              <a:path w="53975" h="50800">
                <a:moveTo>
                  <a:pt x="53568" y="0"/>
                </a:moveTo>
                <a:lnTo>
                  <a:pt x="0" y="18884"/>
                </a:lnTo>
                <a:lnTo>
                  <a:pt x="47243" y="50406"/>
                </a:lnTo>
                <a:lnTo>
                  <a:pt x="5356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2500883" y="4055364"/>
            <a:ext cx="691895" cy="204215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 txBox="1"/>
          <p:nvPr/>
        </p:nvSpPr>
        <p:spPr>
          <a:xfrm>
            <a:off x="2558544" y="4066918"/>
            <a:ext cx="57975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700" spc="-5" b="1">
                <a:solidFill>
                  <a:srgbClr val="FFFFFF"/>
                </a:solidFill>
                <a:latin typeface="Calibri"/>
                <a:cs typeface="Calibri"/>
              </a:rPr>
              <a:t>Mile </a:t>
            </a:r>
            <a:r>
              <a:rPr dirty="0" sz="700" spc="-10" b="1">
                <a:solidFill>
                  <a:srgbClr val="FFFFFF"/>
                </a:solidFill>
                <a:latin typeface="Calibri"/>
                <a:cs typeface="Calibri"/>
              </a:rPr>
              <a:t>104.5</a:t>
            </a:r>
            <a:r>
              <a:rPr dirty="0" sz="7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700" spc="-5" b="1">
                <a:solidFill>
                  <a:srgbClr val="FFFFFF"/>
                </a:solidFill>
                <a:latin typeface="Calibri"/>
                <a:cs typeface="Calibri"/>
              </a:rPr>
              <a:t>AHP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3207256" y="3280488"/>
            <a:ext cx="154305" cy="812800"/>
          </a:xfrm>
          <a:custGeom>
            <a:avLst/>
            <a:gdLst/>
            <a:ahLst/>
            <a:cxnLst/>
            <a:rect l="l" t="t" r="r" b="b"/>
            <a:pathLst>
              <a:path w="154304" h="812800">
                <a:moveTo>
                  <a:pt x="154292" y="0"/>
                </a:moveTo>
                <a:lnTo>
                  <a:pt x="0" y="812215"/>
                </a:lnTo>
              </a:path>
            </a:pathLst>
          </a:custGeom>
          <a:ln w="25908">
            <a:solidFill>
              <a:srgbClr val="FF33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3333680" y="3242311"/>
            <a:ext cx="51435" cy="55880"/>
          </a:xfrm>
          <a:custGeom>
            <a:avLst/>
            <a:gdLst/>
            <a:ahLst/>
            <a:cxnLst/>
            <a:rect l="l" t="t" r="r" b="b"/>
            <a:pathLst>
              <a:path w="51435" h="55879">
                <a:moveTo>
                  <a:pt x="35115" y="0"/>
                </a:moveTo>
                <a:lnTo>
                  <a:pt x="0" y="46062"/>
                </a:lnTo>
                <a:lnTo>
                  <a:pt x="50901" y="55740"/>
                </a:lnTo>
                <a:lnTo>
                  <a:pt x="35115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 txBox="1"/>
          <p:nvPr/>
        </p:nvSpPr>
        <p:spPr>
          <a:xfrm>
            <a:off x="662940" y="3142488"/>
            <a:ext cx="759460" cy="302260"/>
          </a:xfrm>
          <a:prstGeom prst="rect">
            <a:avLst/>
          </a:prstGeom>
          <a:solidFill>
            <a:srgbClr val="BEBEBE"/>
          </a:solidFill>
          <a:ln w="9143">
            <a:solidFill>
              <a:srgbClr val="000000"/>
            </a:solidFill>
          </a:ln>
        </p:spPr>
        <p:txBody>
          <a:bodyPr wrap="square" lIns="0" tIns="43815" rIns="0" bIns="0" rtlCol="0" vert="horz">
            <a:spAutoFit/>
          </a:bodyPr>
          <a:lstStyle/>
          <a:p>
            <a:pPr marL="164465" marR="148590" indent="-9525">
              <a:lnSpc>
                <a:spcPct val="100000"/>
              </a:lnSpc>
              <a:spcBef>
                <a:spcPts val="345"/>
              </a:spcBef>
            </a:pPr>
            <a:r>
              <a:rPr dirty="0" sz="700" spc="-5" b="1">
                <a:latin typeface="Arial"/>
                <a:cs typeface="Arial"/>
              </a:rPr>
              <a:t>Deep</a:t>
            </a:r>
            <a:r>
              <a:rPr dirty="0" sz="700" spc="-80" b="1">
                <a:latin typeface="Arial"/>
                <a:cs typeface="Arial"/>
              </a:rPr>
              <a:t> </a:t>
            </a:r>
            <a:r>
              <a:rPr dirty="0" sz="700" spc="-5" b="1">
                <a:latin typeface="Arial"/>
                <a:cs typeface="Arial"/>
              </a:rPr>
              <a:t>Draft  </a:t>
            </a:r>
            <a:r>
              <a:rPr dirty="0" sz="700" spc="-5" b="1">
                <a:latin typeface="Arial"/>
                <a:cs typeface="Arial"/>
              </a:rPr>
              <a:t>C</a:t>
            </a:r>
            <a:r>
              <a:rPr dirty="0" sz="700" b="1">
                <a:latin typeface="Arial"/>
                <a:cs typeface="Arial"/>
              </a:rPr>
              <a:t>r</a:t>
            </a:r>
            <a:r>
              <a:rPr dirty="0" sz="700" spc="-15" b="1">
                <a:latin typeface="Arial"/>
                <a:cs typeface="Arial"/>
              </a:rPr>
              <a:t>o</a:t>
            </a:r>
            <a:r>
              <a:rPr dirty="0" sz="700" spc="-10" b="1">
                <a:latin typeface="Arial"/>
                <a:cs typeface="Arial"/>
              </a:rPr>
              <a:t>ssi</a:t>
            </a:r>
            <a:r>
              <a:rPr dirty="0" sz="700" spc="-15" b="1">
                <a:latin typeface="Arial"/>
                <a:cs typeface="Arial"/>
              </a:rPr>
              <a:t>ng</a:t>
            </a:r>
            <a:r>
              <a:rPr dirty="0" sz="700" spc="-5" b="1">
                <a:latin typeface="Arial"/>
                <a:cs typeface="Arial"/>
              </a:rPr>
              <a:t>s</a:t>
            </a:r>
            <a:endParaRPr sz="700">
              <a:latin typeface="Arial"/>
              <a:cs typeface="Arial"/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3299453" y="3329435"/>
            <a:ext cx="208915" cy="1270000"/>
          </a:xfrm>
          <a:custGeom>
            <a:avLst/>
            <a:gdLst/>
            <a:ahLst/>
            <a:cxnLst/>
            <a:rect l="l" t="t" r="r" b="b"/>
            <a:pathLst>
              <a:path w="208914" h="1270000">
                <a:moveTo>
                  <a:pt x="208711" y="0"/>
                </a:moveTo>
                <a:lnTo>
                  <a:pt x="0" y="1270000"/>
                </a:lnTo>
              </a:path>
            </a:pathLst>
          </a:custGeom>
          <a:ln w="15240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3481040" y="3291845"/>
            <a:ext cx="50165" cy="54610"/>
          </a:xfrm>
          <a:custGeom>
            <a:avLst/>
            <a:gdLst/>
            <a:ahLst/>
            <a:cxnLst/>
            <a:rect l="l" t="t" r="r" b="b"/>
            <a:pathLst>
              <a:path w="50164" h="54610">
                <a:moveTo>
                  <a:pt x="33299" y="0"/>
                </a:moveTo>
                <a:lnTo>
                  <a:pt x="0" y="45999"/>
                </a:lnTo>
                <a:lnTo>
                  <a:pt x="50126" y="54241"/>
                </a:lnTo>
                <a:lnTo>
                  <a:pt x="33299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 txBox="1"/>
          <p:nvPr/>
        </p:nvSpPr>
        <p:spPr>
          <a:xfrm>
            <a:off x="2813304" y="4610100"/>
            <a:ext cx="810895" cy="302260"/>
          </a:xfrm>
          <a:prstGeom prst="rect">
            <a:avLst/>
          </a:prstGeom>
          <a:solidFill>
            <a:srgbClr val="BEBEBE"/>
          </a:solidFill>
          <a:ln w="9144">
            <a:solidFill>
              <a:srgbClr val="000000"/>
            </a:solidFill>
          </a:ln>
        </p:spPr>
        <p:txBody>
          <a:bodyPr wrap="square" lIns="0" tIns="43815" rIns="0" bIns="0" rtlCol="0" vert="horz">
            <a:spAutoFit/>
          </a:bodyPr>
          <a:lstStyle/>
          <a:p>
            <a:pPr marL="260350" marR="130810" indent="-123825">
              <a:lnSpc>
                <a:spcPct val="100000"/>
              </a:lnSpc>
              <a:spcBef>
                <a:spcPts val="345"/>
              </a:spcBef>
            </a:pPr>
            <a:r>
              <a:rPr dirty="0" sz="700" spc="-5" b="1">
                <a:latin typeface="Arial"/>
                <a:cs typeface="Arial"/>
              </a:rPr>
              <a:t>New</a:t>
            </a:r>
            <a:r>
              <a:rPr dirty="0" sz="700" spc="-55" b="1">
                <a:latin typeface="Arial"/>
                <a:cs typeface="Arial"/>
              </a:rPr>
              <a:t> </a:t>
            </a:r>
            <a:r>
              <a:rPr dirty="0" sz="700" spc="-10" b="1">
                <a:latin typeface="Arial"/>
                <a:cs typeface="Arial"/>
              </a:rPr>
              <a:t>Orleans  Harbor</a:t>
            </a:r>
            <a:endParaRPr sz="700">
              <a:latin typeface="Arial"/>
              <a:cs typeface="Arial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2773679" y="5398008"/>
            <a:ext cx="960119" cy="196850"/>
          </a:xfrm>
          <a:prstGeom prst="rect">
            <a:avLst/>
          </a:prstGeom>
          <a:solidFill>
            <a:srgbClr val="BEBEBE"/>
          </a:solidFill>
          <a:ln w="9144">
            <a:solidFill>
              <a:srgbClr val="000000"/>
            </a:solidFill>
          </a:ln>
        </p:spPr>
        <p:txBody>
          <a:bodyPr wrap="square" lIns="0" tIns="44450" rIns="0" bIns="0" rtlCol="0" vert="horz">
            <a:spAutoFit/>
          </a:bodyPr>
          <a:lstStyle/>
          <a:p>
            <a:pPr marL="139065">
              <a:lnSpc>
                <a:spcPct val="100000"/>
              </a:lnSpc>
              <a:spcBef>
                <a:spcPts val="350"/>
              </a:spcBef>
            </a:pPr>
            <a:r>
              <a:rPr dirty="0" sz="700" spc="-10" b="1">
                <a:latin typeface="Arial"/>
                <a:cs typeface="Arial"/>
              </a:rPr>
              <a:t>Southwest</a:t>
            </a:r>
            <a:r>
              <a:rPr dirty="0" sz="700" spc="25" b="1">
                <a:latin typeface="Arial"/>
                <a:cs typeface="Arial"/>
              </a:rPr>
              <a:t> </a:t>
            </a:r>
            <a:r>
              <a:rPr dirty="0" sz="700" spc="-10" b="1">
                <a:latin typeface="Arial"/>
                <a:cs typeface="Arial"/>
              </a:rPr>
              <a:t>Pass</a:t>
            </a:r>
            <a:endParaRPr sz="700">
              <a:latin typeface="Arial"/>
              <a:cs typeface="Arial"/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1079752" y="1591817"/>
            <a:ext cx="287020" cy="146050"/>
          </a:xfrm>
          <a:custGeom>
            <a:avLst/>
            <a:gdLst/>
            <a:ahLst/>
            <a:cxnLst/>
            <a:rect l="l" t="t" r="r" b="b"/>
            <a:pathLst>
              <a:path w="287019" h="146050">
                <a:moveTo>
                  <a:pt x="286905" y="145491"/>
                </a:moveTo>
                <a:lnTo>
                  <a:pt x="0" y="0"/>
                </a:lnTo>
              </a:path>
            </a:pathLst>
          </a:custGeom>
          <a:ln w="25907">
            <a:solidFill>
              <a:srgbClr val="FF33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1343388" y="1708345"/>
            <a:ext cx="58419" cy="46990"/>
          </a:xfrm>
          <a:custGeom>
            <a:avLst/>
            <a:gdLst/>
            <a:ahLst/>
            <a:cxnLst/>
            <a:rect l="l" t="t" r="r" b="b"/>
            <a:pathLst>
              <a:path w="58419" h="46989">
                <a:moveTo>
                  <a:pt x="23431" y="0"/>
                </a:moveTo>
                <a:lnTo>
                  <a:pt x="0" y="46215"/>
                </a:lnTo>
                <a:lnTo>
                  <a:pt x="57924" y="46545"/>
                </a:lnTo>
                <a:lnTo>
                  <a:pt x="23431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402335" y="1482851"/>
            <a:ext cx="691895" cy="205739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5183123" y="5678423"/>
            <a:ext cx="652259" cy="280415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5193791" y="5689091"/>
            <a:ext cx="576071" cy="204215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 txBox="1"/>
          <p:nvPr/>
        </p:nvSpPr>
        <p:spPr>
          <a:xfrm>
            <a:off x="5251639" y="5700745"/>
            <a:ext cx="464184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700" spc="-5" b="1">
                <a:solidFill>
                  <a:srgbClr val="FFFFFF"/>
                </a:solidFill>
                <a:latin typeface="Calibri"/>
                <a:cs typeface="Calibri"/>
              </a:rPr>
              <a:t>Mile 22</a:t>
            </a:r>
            <a:r>
              <a:rPr dirty="0" sz="700" spc="-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700" spc="-5" b="1">
                <a:solidFill>
                  <a:srgbClr val="FFFFFF"/>
                </a:solidFill>
                <a:latin typeface="Calibri"/>
                <a:cs typeface="Calibri"/>
              </a:rPr>
              <a:t>BHP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42" name="object 142"/>
          <p:cNvSpPr/>
          <p:nvPr/>
        </p:nvSpPr>
        <p:spPr>
          <a:xfrm>
            <a:off x="895351" y="1808231"/>
            <a:ext cx="464184" cy="3175"/>
          </a:xfrm>
          <a:custGeom>
            <a:avLst/>
            <a:gdLst/>
            <a:ahLst/>
            <a:cxnLst/>
            <a:rect l="l" t="t" r="r" b="b"/>
            <a:pathLst>
              <a:path w="464184" h="3175">
                <a:moveTo>
                  <a:pt x="464057" y="2806"/>
                </a:moveTo>
                <a:lnTo>
                  <a:pt x="0" y="0"/>
                </a:lnTo>
              </a:path>
            </a:pathLst>
          </a:custGeom>
          <a:ln w="25908">
            <a:solidFill>
              <a:srgbClr val="FF33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1346292" y="1785054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69">
                <a:moveTo>
                  <a:pt x="317" y="0"/>
                </a:moveTo>
                <a:lnTo>
                  <a:pt x="0" y="51816"/>
                </a:lnTo>
                <a:lnTo>
                  <a:pt x="51981" y="26225"/>
                </a:lnTo>
                <a:lnTo>
                  <a:pt x="317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198119" y="1741931"/>
            <a:ext cx="691895" cy="205739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 txBox="1"/>
          <p:nvPr/>
        </p:nvSpPr>
        <p:spPr>
          <a:xfrm>
            <a:off x="254759" y="1494537"/>
            <a:ext cx="784860" cy="3911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04470">
              <a:lnSpc>
                <a:spcPct val="100000"/>
              </a:lnSpc>
              <a:spcBef>
                <a:spcPts val="95"/>
              </a:spcBef>
            </a:pPr>
            <a:r>
              <a:rPr dirty="0" sz="700" spc="-5" b="1">
                <a:solidFill>
                  <a:srgbClr val="FFFFFF"/>
                </a:solidFill>
                <a:latin typeface="Calibri"/>
                <a:cs typeface="Calibri"/>
              </a:rPr>
              <a:t>Mile </a:t>
            </a:r>
            <a:r>
              <a:rPr dirty="0" sz="700" spc="-10" b="1">
                <a:solidFill>
                  <a:srgbClr val="FFFFFF"/>
                </a:solidFill>
                <a:latin typeface="Calibri"/>
                <a:cs typeface="Calibri"/>
              </a:rPr>
              <a:t>233.8</a:t>
            </a:r>
            <a:r>
              <a:rPr dirty="0" sz="7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700" spc="-5" b="1">
                <a:solidFill>
                  <a:srgbClr val="FFFFFF"/>
                </a:solidFill>
                <a:latin typeface="Calibri"/>
                <a:cs typeface="Calibri"/>
              </a:rPr>
              <a:t>AHP</a:t>
            </a:r>
            <a:endParaRPr sz="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dirty="0" sz="700" spc="-5" b="1">
                <a:solidFill>
                  <a:srgbClr val="FFFFFF"/>
                </a:solidFill>
                <a:latin typeface="Calibri"/>
                <a:cs typeface="Calibri"/>
              </a:rPr>
              <a:t>Mile </a:t>
            </a:r>
            <a:r>
              <a:rPr dirty="0" sz="700" spc="-10" b="1">
                <a:solidFill>
                  <a:srgbClr val="FFFFFF"/>
                </a:solidFill>
                <a:latin typeface="Calibri"/>
                <a:cs typeface="Calibri"/>
              </a:rPr>
              <a:t>232.4</a:t>
            </a:r>
            <a:r>
              <a:rPr dirty="0" sz="7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700" spc="-5" b="1">
                <a:solidFill>
                  <a:srgbClr val="FFFFFF"/>
                </a:solidFill>
                <a:latin typeface="Calibri"/>
                <a:cs typeface="Calibri"/>
              </a:rPr>
              <a:t>AHP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46" name="object 146"/>
          <p:cNvSpPr/>
          <p:nvPr/>
        </p:nvSpPr>
        <p:spPr>
          <a:xfrm>
            <a:off x="3422673" y="3176012"/>
            <a:ext cx="173527" cy="145732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4882255" y="4894326"/>
            <a:ext cx="278765" cy="1015365"/>
          </a:xfrm>
          <a:custGeom>
            <a:avLst/>
            <a:gdLst/>
            <a:ahLst/>
            <a:cxnLst/>
            <a:rect l="l" t="t" r="r" b="b"/>
            <a:pathLst>
              <a:path w="278764" h="1015364">
                <a:moveTo>
                  <a:pt x="56313" y="0"/>
                </a:moveTo>
                <a:lnTo>
                  <a:pt x="68423" y="16260"/>
                </a:lnTo>
                <a:lnTo>
                  <a:pt x="85264" y="41917"/>
                </a:lnTo>
                <a:lnTo>
                  <a:pt x="104403" y="70749"/>
                </a:lnTo>
                <a:lnTo>
                  <a:pt x="123407" y="96532"/>
                </a:lnTo>
                <a:lnTo>
                  <a:pt x="143015" y="117838"/>
                </a:lnTo>
                <a:lnTo>
                  <a:pt x="164055" y="137915"/>
                </a:lnTo>
                <a:lnTo>
                  <a:pt x="184259" y="157526"/>
                </a:lnTo>
                <a:lnTo>
                  <a:pt x="201360" y="177431"/>
                </a:lnTo>
                <a:lnTo>
                  <a:pt x="214509" y="198369"/>
                </a:lnTo>
                <a:lnTo>
                  <a:pt x="225005" y="219744"/>
                </a:lnTo>
                <a:lnTo>
                  <a:pt x="233765" y="240353"/>
                </a:lnTo>
                <a:lnTo>
                  <a:pt x="241707" y="258991"/>
                </a:lnTo>
                <a:lnTo>
                  <a:pt x="259579" y="302373"/>
                </a:lnTo>
                <a:lnTo>
                  <a:pt x="272261" y="341731"/>
                </a:lnTo>
                <a:lnTo>
                  <a:pt x="278709" y="384862"/>
                </a:lnTo>
                <a:lnTo>
                  <a:pt x="278217" y="393733"/>
                </a:lnTo>
                <a:lnTo>
                  <a:pt x="277585" y="403288"/>
                </a:lnTo>
                <a:lnTo>
                  <a:pt x="276883" y="413977"/>
                </a:lnTo>
                <a:lnTo>
                  <a:pt x="271488" y="456326"/>
                </a:lnTo>
                <a:lnTo>
                  <a:pt x="259370" y="500779"/>
                </a:lnTo>
                <a:lnTo>
                  <a:pt x="247316" y="538520"/>
                </a:lnTo>
                <a:lnTo>
                  <a:pt x="228311" y="578271"/>
                </a:lnTo>
                <a:lnTo>
                  <a:pt x="223775" y="585228"/>
                </a:lnTo>
                <a:lnTo>
                  <a:pt x="198362" y="624446"/>
                </a:lnTo>
                <a:lnTo>
                  <a:pt x="196876" y="626008"/>
                </a:lnTo>
                <a:lnTo>
                  <a:pt x="192393" y="632282"/>
                </a:lnTo>
                <a:lnTo>
                  <a:pt x="178931" y="666788"/>
                </a:lnTo>
                <a:lnTo>
                  <a:pt x="173436" y="674043"/>
                </a:lnTo>
                <a:lnTo>
                  <a:pt x="167447" y="681691"/>
                </a:lnTo>
                <a:lnTo>
                  <a:pt x="161597" y="689730"/>
                </a:lnTo>
                <a:lnTo>
                  <a:pt x="156516" y="698157"/>
                </a:lnTo>
                <a:lnTo>
                  <a:pt x="155254" y="702570"/>
                </a:lnTo>
                <a:lnTo>
                  <a:pt x="156516" y="704434"/>
                </a:lnTo>
                <a:lnTo>
                  <a:pt x="154416" y="712569"/>
                </a:lnTo>
                <a:lnTo>
                  <a:pt x="143067" y="735799"/>
                </a:lnTo>
                <a:lnTo>
                  <a:pt x="122584" y="772889"/>
                </a:lnTo>
                <a:lnTo>
                  <a:pt x="93635" y="823983"/>
                </a:lnTo>
                <a:lnTo>
                  <a:pt x="61924" y="879746"/>
                </a:lnTo>
                <a:lnTo>
                  <a:pt x="33154" y="930841"/>
                </a:lnTo>
                <a:lnTo>
                  <a:pt x="13031" y="967930"/>
                </a:lnTo>
                <a:lnTo>
                  <a:pt x="1909" y="991676"/>
                </a:lnTo>
                <a:lnTo>
                  <a:pt x="0" y="1000672"/>
                </a:lnTo>
                <a:lnTo>
                  <a:pt x="2364" y="1002708"/>
                </a:lnTo>
                <a:lnTo>
                  <a:pt x="4065" y="1005573"/>
                </a:lnTo>
                <a:lnTo>
                  <a:pt x="3684" y="1013421"/>
                </a:lnTo>
                <a:lnTo>
                  <a:pt x="8548" y="1011847"/>
                </a:lnTo>
                <a:lnTo>
                  <a:pt x="10783" y="1014984"/>
                </a:lnTo>
              </a:path>
            </a:pathLst>
          </a:custGeom>
          <a:ln w="19812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489204" y="5334000"/>
            <a:ext cx="1028700" cy="634365"/>
          </a:xfrm>
          <a:custGeom>
            <a:avLst/>
            <a:gdLst/>
            <a:ahLst/>
            <a:cxnLst/>
            <a:rect l="l" t="t" r="r" b="b"/>
            <a:pathLst>
              <a:path w="1028700" h="634364">
                <a:moveTo>
                  <a:pt x="0" y="0"/>
                </a:moveTo>
                <a:lnTo>
                  <a:pt x="1028700" y="0"/>
                </a:lnTo>
                <a:lnTo>
                  <a:pt x="1028700" y="633984"/>
                </a:lnTo>
                <a:lnTo>
                  <a:pt x="0" y="633984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 txBox="1"/>
          <p:nvPr/>
        </p:nvSpPr>
        <p:spPr>
          <a:xfrm>
            <a:off x="489204" y="5334000"/>
            <a:ext cx="1028700" cy="634365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wrap="square" lIns="0" tIns="19050" rIns="0" bIns="0" rtlCol="0" vert="horz">
            <a:spAutoFit/>
          </a:bodyPr>
          <a:lstStyle/>
          <a:p>
            <a:pPr marL="365125" marR="128905">
              <a:lnSpc>
                <a:spcPts val="1440"/>
              </a:lnSpc>
              <a:spcBef>
                <a:spcPts val="150"/>
              </a:spcBef>
            </a:pPr>
            <a:r>
              <a:rPr dirty="0" sz="600" spc="-5" b="1">
                <a:latin typeface="Arial"/>
                <a:cs typeface="Arial"/>
              </a:rPr>
              <a:t>HOPPER  CU</a:t>
            </a:r>
            <a:r>
              <a:rPr dirty="0" sz="600" spc="10" b="1">
                <a:latin typeface="Arial"/>
                <a:cs typeface="Arial"/>
              </a:rPr>
              <a:t>TT</a:t>
            </a:r>
            <a:r>
              <a:rPr dirty="0" sz="600" spc="-5" b="1">
                <a:latin typeface="Arial"/>
                <a:cs typeface="Arial"/>
              </a:rPr>
              <a:t>ERHE</a:t>
            </a:r>
            <a:r>
              <a:rPr dirty="0" sz="600" spc="-15" b="1">
                <a:latin typeface="Arial"/>
                <a:cs typeface="Arial"/>
              </a:rPr>
              <a:t>A</a:t>
            </a:r>
            <a:r>
              <a:rPr dirty="0" sz="600" b="1">
                <a:latin typeface="Arial"/>
                <a:cs typeface="Arial"/>
              </a:rPr>
              <a:t>D  </a:t>
            </a:r>
            <a:r>
              <a:rPr dirty="0" sz="600" spc="-5" b="1">
                <a:latin typeface="Arial"/>
                <a:cs typeface="Arial"/>
              </a:rPr>
              <a:t>DUSTPAN</a:t>
            </a:r>
            <a:endParaRPr sz="600">
              <a:latin typeface="Arial"/>
              <a:cs typeface="Arial"/>
            </a:endParaRPr>
          </a:p>
        </p:txBody>
      </p:sp>
      <p:sp>
        <p:nvSpPr>
          <p:cNvPr id="150" name="object 150"/>
          <p:cNvSpPr/>
          <p:nvPr/>
        </p:nvSpPr>
        <p:spPr>
          <a:xfrm>
            <a:off x="600455" y="5375141"/>
            <a:ext cx="135636" cy="141731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600455" y="5564121"/>
            <a:ext cx="137160" cy="138683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594359" y="5740905"/>
            <a:ext cx="137160" cy="138683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1283208" y="1982721"/>
            <a:ext cx="137159" cy="138683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1729739" y="2740149"/>
            <a:ext cx="137160" cy="138683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1589532" y="2446017"/>
            <a:ext cx="137159" cy="138683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5100065" y="5295135"/>
            <a:ext cx="111760" cy="113030"/>
          </a:xfrm>
          <a:custGeom>
            <a:avLst/>
            <a:gdLst/>
            <a:ahLst/>
            <a:cxnLst/>
            <a:rect l="l" t="t" r="r" b="b"/>
            <a:pathLst>
              <a:path w="111760" h="113029">
                <a:moveTo>
                  <a:pt x="111252" y="43078"/>
                </a:moveTo>
                <a:lnTo>
                  <a:pt x="0" y="43078"/>
                </a:lnTo>
                <a:lnTo>
                  <a:pt x="34378" y="69697"/>
                </a:lnTo>
                <a:lnTo>
                  <a:pt x="21247" y="112776"/>
                </a:lnTo>
                <a:lnTo>
                  <a:pt x="55626" y="86156"/>
                </a:lnTo>
                <a:lnTo>
                  <a:pt x="81890" y="86156"/>
                </a:lnTo>
                <a:lnTo>
                  <a:pt x="76873" y="69697"/>
                </a:lnTo>
                <a:lnTo>
                  <a:pt x="111252" y="43078"/>
                </a:lnTo>
                <a:close/>
              </a:path>
              <a:path w="111760" h="113029">
                <a:moveTo>
                  <a:pt x="81890" y="86156"/>
                </a:moveTo>
                <a:lnTo>
                  <a:pt x="55626" y="86156"/>
                </a:lnTo>
                <a:lnTo>
                  <a:pt x="90004" y="112776"/>
                </a:lnTo>
                <a:lnTo>
                  <a:pt x="81890" y="86156"/>
                </a:lnTo>
                <a:close/>
              </a:path>
              <a:path w="111760" h="113029">
                <a:moveTo>
                  <a:pt x="55626" y="0"/>
                </a:moveTo>
                <a:lnTo>
                  <a:pt x="42494" y="43078"/>
                </a:lnTo>
                <a:lnTo>
                  <a:pt x="68757" y="43078"/>
                </a:lnTo>
                <a:lnTo>
                  <a:pt x="55626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5100065" y="5295136"/>
            <a:ext cx="111760" cy="113030"/>
          </a:xfrm>
          <a:custGeom>
            <a:avLst/>
            <a:gdLst/>
            <a:ahLst/>
            <a:cxnLst/>
            <a:rect l="l" t="t" r="r" b="b"/>
            <a:pathLst>
              <a:path w="111760" h="113029">
                <a:moveTo>
                  <a:pt x="0" y="43078"/>
                </a:moveTo>
                <a:lnTo>
                  <a:pt x="42494" y="43078"/>
                </a:lnTo>
                <a:lnTo>
                  <a:pt x="55626" y="0"/>
                </a:lnTo>
                <a:lnTo>
                  <a:pt x="68757" y="43078"/>
                </a:lnTo>
                <a:lnTo>
                  <a:pt x="111252" y="43078"/>
                </a:lnTo>
                <a:lnTo>
                  <a:pt x="76873" y="69697"/>
                </a:lnTo>
                <a:lnTo>
                  <a:pt x="90004" y="112775"/>
                </a:lnTo>
                <a:lnTo>
                  <a:pt x="55626" y="86156"/>
                </a:lnTo>
                <a:lnTo>
                  <a:pt x="21247" y="112775"/>
                </a:lnTo>
                <a:lnTo>
                  <a:pt x="34378" y="69697"/>
                </a:lnTo>
                <a:lnTo>
                  <a:pt x="0" y="43078"/>
                </a:lnTo>
                <a:close/>
              </a:path>
            </a:pathLst>
          </a:custGeom>
          <a:ln w="25908">
            <a:solidFill>
              <a:srgbClr val="FFC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4835652" y="5733285"/>
            <a:ext cx="138683" cy="138683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4954523" y="5506205"/>
            <a:ext cx="135635" cy="141731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5077205" y="5139683"/>
            <a:ext cx="109855" cy="116205"/>
          </a:xfrm>
          <a:custGeom>
            <a:avLst/>
            <a:gdLst/>
            <a:ahLst/>
            <a:cxnLst/>
            <a:rect l="l" t="t" r="r" b="b"/>
            <a:pathLst>
              <a:path w="109854" h="116204">
                <a:moveTo>
                  <a:pt x="109728" y="44246"/>
                </a:moveTo>
                <a:lnTo>
                  <a:pt x="0" y="44246"/>
                </a:lnTo>
                <a:lnTo>
                  <a:pt x="33909" y="71589"/>
                </a:lnTo>
                <a:lnTo>
                  <a:pt x="20955" y="115824"/>
                </a:lnTo>
                <a:lnTo>
                  <a:pt x="54864" y="88480"/>
                </a:lnTo>
                <a:lnTo>
                  <a:pt x="80765" y="88480"/>
                </a:lnTo>
                <a:lnTo>
                  <a:pt x="75819" y="71589"/>
                </a:lnTo>
                <a:lnTo>
                  <a:pt x="109728" y="44246"/>
                </a:lnTo>
                <a:close/>
              </a:path>
              <a:path w="109854" h="116204">
                <a:moveTo>
                  <a:pt x="80765" y="88480"/>
                </a:moveTo>
                <a:lnTo>
                  <a:pt x="54864" y="88480"/>
                </a:lnTo>
                <a:lnTo>
                  <a:pt x="88773" y="115824"/>
                </a:lnTo>
                <a:lnTo>
                  <a:pt x="80765" y="88480"/>
                </a:lnTo>
                <a:close/>
              </a:path>
              <a:path w="109854" h="116204">
                <a:moveTo>
                  <a:pt x="54864" y="0"/>
                </a:moveTo>
                <a:lnTo>
                  <a:pt x="41910" y="44246"/>
                </a:lnTo>
                <a:lnTo>
                  <a:pt x="67818" y="44246"/>
                </a:lnTo>
                <a:lnTo>
                  <a:pt x="54864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5077205" y="5139683"/>
            <a:ext cx="109855" cy="116205"/>
          </a:xfrm>
          <a:custGeom>
            <a:avLst/>
            <a:gdLst/>
            <a:ahLst/>
            <a:cxnLst/>
            <a:rect l="l" t="t" r="r" b="b"/>
            <a:pathLst>
              <a:path w="109854" h="116204">
                <a:moveTo>
                  <a:pt x="0" y="44246"/>
                </a:moveTo>
                <a:lnTo>
                  <a:pt x="41910" y="44246"/>
                </a:lnTo>
                <a:lnTo>
                  <a:pt x="54864" y="0"/>
                </a:lnTo>
                <a:lnTo>
                  <a:pt x="67818" y="44246"/>
                </a:lnTo>
                <a:lnTo>
                  <a:pt x="109728" y="44246"/>
                </a:lnTo>
                <a:lnTo>
                  <a:pt x="75819" y="71589"/>
                </a:lnTo>
                <a:lnTo>
                  <a:pt x="88773" y="115824"/>
                </a:lnTo>
                <a:lnTo>
                  <a:pt x="54864" y="88480"/>
                </a:lnTo>
                <a:lnTo>
                  <a:pt x="20955" y="115824"/>
                </a:lnTo>
                <a:lnTo>
                  <a:pt x="33909" y="71589"/>
                </a:lnTo>
                <a:lnTo>
                  <a:pt x="0" y="44246"/>
                </a:lnTo>
                <a:close/>
              </a:path>
            </a:pathLst>
          </a:custGeom>
          <a:ln w="25908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/>
          <p:nvPr/>
        </p:nvSpPr>
        <p:spPr>
          <a:xfrm>
            <a:off x="1353311" y="2234181"/>
            <a:ext cx="137159" cy="138683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/>
          <p:nvPr/>
        </p:nvSpPr>
        <p:spPr>
          <a:xfrm>
            <a:off x="5192267" y="5221228"/>
            <a:ext cx="73660" cy="79375"/>
          </a:xfrm>
          <a:custGeom>
            <a:avLst/>
            <a:gdLst/>
            <a:ahLst/>
            <a:cxnLst/>
            <a:rect l="l" t="t" r="r" b="b"/>
            <a:pathLst>
              <a:path w="73660" h="79375">
                <a:moveTo>
                  <a:pt x="73152" y="30264"/>
                </a:moveTo>
                <a:lnTo>
                  <a:pt x="0" y="30264"/>
                </a:lnTo>
                <a:lnTo>
                  <a:pt x="22606" y="48971"/>
                </a:lnTo>
                <a:lnTo>
                  <a:pt x="13970" y="79247"/>
                </a:lnTo>
                <a:lnTo>
                  <a:pt x="36576" y="60528"/>
                </a:lnTo>
                <a:lnTo>
                  <a:pt x="53842" y="60528"/>
                </a:lnTo>
                <a:lnTo>
                  <a:pt x="50546" y="48971"/>
                </a:lnTo>
                <a:lnTo>
                  <a:pt x="73152" y="30264"/>
                </a:lnTo>
                <a:close/>
              </a:path>
              <a:path w="73660" h="79375">
                <a:moveTo>
                  <a:pt x="53842" y="60528"/>
                </a:moveTo>
                <a:lnTo>
                  <a:pt x="36576" y="60528"/>
                </a:lnTo>
                <a:lnTo>
                  <a:pt x="59182" y="79247"/>
                </a:lnTo>
                <a:lnTo>
                  <a:pt x="53842" y="60528"/>
                </a:lnTo>
                <a:close/>
              </a:path>
              <a:path w="73660" h="79375">
                <a:moveTo>
                  <a:pt x="36576" y="0"/>
                </a:moveTo>
                <a:lnTo>
                  <a:pt x="27940" y="30264"/>
                </a:lnTo>
                <a:lnTo>
                  <a:pt x="45212" y="30264"/>
                </a:lnTo>
                <a:lnTo>
                  <a:pt x="36576" y="0"/>
                </a:lnTo>
                <a:close/>
              </a:path>
            </a:pathLst>
          </a:custGeom>
          <a:solidFill>
            <a:srgbClr val="FFCF3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5192267" y="5221228"/>
            <a:ext cx="73660" cy="79375"/>
          </a:xfrm>
          <a:custGeom>
            <a:avLst/>
            <a:gdLst/>
            <a:ahLst/>
            <a:cxnLst/>
            <a:rect l="l" t="t" r="r" b="b"/>
            <a:pathLst>
              <a:path w="73660" h="79375">
                <a:moveTo>
                  <a:pt x="0" y="30264"/>
                </a:moveTo>
                <a:lnTo>
                  <a:pt x="27940" y="30264"/>
                </a:lnTo>
                <a:lnTo>
                  <a:pt x="36576" y="0"/>
                </a:lnTo>
                <a:lnTo>
                  <a:pt x="45212" y="30264"/>
                </a:lnTo>
                <a:lnTo>
                  <a:pt x="73152" y="30264"/>
                </a:lnTo>
                <a:lnTo>
                  <a:pt x="50546" y="48971"/>
                </a:lnTo>
                <a:lnTo>
                  <a:pt x="59182" y="79247"/>
                </a:lnTo>
                <a:lnTo>
                  <a:pt x="36576" y="60528"/>
                </a:lnTo>
                <a:lnTo>
                  <a:pt x="13970" y="79247"/>
                </a:lnTo>
                <a:lnTo>
                  <a:pt x="22606" y="48971"/>
                </a:lnTo>
                <a:lnTo>
                  <a:pt x="0" y="30264"/>
                </a:lnTo>
                <a:close/>
              </a:path>
            </a:pathLst>
          </a:custGeom>
          <a:ln w="12192">
            <a:solidFill>
              <a:srgbClr val="F6BA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5" name="object 165"/>
          <p:cNvSpPr/>
          <p:nvPr/>
        </p:nvSpPr>
        <p:spPr>
          <a:xfrm>
            <a:off x="3896867" y="5483351"/>
            <a:ext cx="871727" cy="198119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6" name="object 166"/>
          <p:cNvSpPr/>
          <p:nvPr/>
        </p:nvSpPr>
        <p:spPr>
          <a:xfrm>
            <a:off x="3922955" y="5510093"/>
            <a:ext cx="765898" cy="90766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7" name="object 167"/>
          <p:cNvSpPr/>
          <p:nvPr/>
        </p:nvSpPr>
        <p:spPr>
          <a:xfrm>
            <a:off x="4291583" y="5047487"/>
            <a:ext cx="685799" cy="198119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8" name="object 168"/>
          <p:cNvSpPr/>
          <p:nvPr/>
        </p:nvSpPr>
        <p:spPr>
          <a:xfrm>
            <a:off x="4318702" y="5074554"/>
            <a:ext cx="578675" cy="90703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9" name="object 169"/>
          <p:cNvSpPr/>
          <p:nvPr/>
        </p:nvSpPr>
        <p:spPr>
          <a:xfrm>
            <a:off x="3980688" y="5173979"/>
            <a:ext cx="1100315" cy="333755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0" name="object 170"/>
          <p:cNvSpPr/>
          <p:nvPr/>
        </p:nvSpPr>
        <p:spPr>
          <a:xfrm>
            <a:off x="4069079" y="5244083"/>
            <a:ext cx="922019" cy="196595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1" name="object 171"/>
          <p:cNvSpPr/>
          <p:nvPr/>
        </p:nvSpPr>
        <p:spPr>
          <a:xfrm>
            <a:off x="4096196" y="5270432"/>
            <a:ext cx="814278" cy="90703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2" name="object 172"/>
          <p:cNvSpPr/>
          <p:nvPr/>
        </p:nvSpPr>
        <p:spPr>
          <a:xfrm>
            <a:off x="3880103" y="5660135"/>
            <a:ext cx="1005839" cy="333755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3" name="object 173"/>
          <p:cNvSpPr/>
          <p:nvPr/>
        </p:nvSpPr>
        <p:spPr>
          <a:xfrm>
            <a:off x="3970019" y="5731763"/>
            <a:ext cx="830579" cy="196595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4" name="object 174"/>
          <p:cNvSpPr/>
          <p:nvPr/>
        </p:nvSpPr>
        <p:spPr>
          <a:xfrm>
            <a:off x="3996054" y="5757512"/>
            <a:ext cx="724115" cy="90703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5" name="object 175"/>
          <p:cNvSpPr/>
          <p:nvPr/>
        </p:nvSpPr>
        <p:spPr>
          <a:xfrm>
            <a:off x="5355004" y="5300129"/>
            <a:ext cx="599262" cy="90703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6" name="object 176"/>
          <p:cNvSpPr/>
          <p:nvPr/>
        </p:nvSpPr>
        <p:spPr>
          <a:xfrm>
            <a:off x="243839" y="2194559"/>
            <a:ext cx="682751" cy="195071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7" name="object 177"/>
          <p:cNvSpPr/>
          <p:nvPr/>
        </p:nvSpPr>
        <p:spPr>
          <a:xfrm>
            <a:off x="272587" y="2224006"/>
            <a:ext cx="570865" cy="81915"/>
          </a:xfrm>
          <a:custGeom>
            <a:avLst/>
            <a:gdLst/>
            <a:ahLst/>
            <a:cxnLst/>
            <a:rect l="l" t="t" r="r" b="b"/>
            <a:pathLst>
              <a:path w="570865" h="81914">
                <a:moveTo>
                  <a:pt x="540689" y="0"/>
                </a:moveTo>
                <a:lnTo>
                  <a:pt x="497179" y="0"/>
                </a:lnTo>
                <a:lnTo>
                  <a:pt x="497179" y="81826"/>
                </a:lnTo>
                <a:lnTo>
                  <a:pt x="513702" y="81826"/>
                </a:lnTo>
                <a:lnTo>
                  <a:pt x="513702" y="47663"/>
                </a:lnTo>
                <a:lnTo>
                  <a:pt x="545856" y="47663"/>
                </a:lnTo>
                <a:lnTo>
                  <a:pt x="542505" y="45707"/>
                </a:lnTo>
                <a:lnTo>
                  <a:pt x="549681" y="44665"/>
                </a:lnTo>
                <a:lnTo>
                  <a:pt x="555078" y="42151"/>
                </a:lnTo>
                <a:lnTo>
                  <a:pt x="561880" y="34607"/>
                </a:lnTo>
                <a:lnTo>
                  <a:pt x="513702" y="34607"/>
                </a:lnTo>
                <a:lnTo>
                  <a:pt x="513702" y="13842"/>
                </a:lnTo>
                <a:lnTo>
                  <a:pt x="562925" y="13842"/>
                </a:lnTo>
                <a:lnTo>
                  <a:pt x="558152" y="6286"/>
                </a:lnTo>
                <a:lnTo>
                  <a:pt x="554977" y="3670"/>
                </a:lnTo>
                <a:lnTo>
                  <a:pt x="547052" y="736"/>
                </a:lnTo>
                <a:lnTo>
                  <a:pt x="540689" y="0"/>
                </a:lnTo>
                <a:close/>
              </a:path>
              <a:path w="570865" h="81914">
                <a:moveTo>
                  <a:pt x="545856" y="47663"/>
                </a:moveTo>
                <a:lnTo>
                  <a:pt x="520839" y="47663"/>
                </a:lnTo>
                <a:lnTo>
                  <a:pt x="523620" y="47967"/>
                </a:lnTo>
                <a:lnTo>
                  <a:pt x="527113" y="49199"/>
                </a:lnTo>
                <a:lnTo>
                  <a:pt x="528777" y="50330"/>
                </a:lnTo>
                <a:lnTo>
                  <a:pt x="531901" y="53644"/>
                </a:lnTo>
                <a:lnTo>
                  <a:pt x="534797" y="57657"/>
                </a:lnTo>
                <a:lnTo>
                  <a:pt x="539038" y="64020"/>
                </a:lnTo>
                <a:lnTo>
                  <a:pt x="550989" y="81826"/>
                </a:lnTo>
                <a:lnTo>
                  <a:pt x="570738" y="81826"/>
                </a:lnTo>
                <a:lnTo>
                  <a:pt x="560755" y="65862"/>
                </a:lnTo>
                <a:lnTo>
                  <a:pt x="556806" y="59499"/>
                </a:lnTo>
                <a:lnTo>
                  <a:pt x="553669" y="55067"/>
                </a:lnTo>
                <a:lnTo>
                  <a:pt x="549021" y="50088"/>
                </a:lnTo>
                <a:lnTo>
                  <a:pt x="546074" y="47790"/>
                </a:lnTo>
                <a:lnTo>
                  <a:pt x="545856" y="47663"/>
                </a:lnTo>
                <a:close/>
              </a:path>
              <a:path w="570865" h="81914">
                <a:moveTo>
                  <a:pt x="562925" y="13842"/>
                </a:moveTo>
                <a:lnTo>
                  <a:pt x="533285" y="13842"/>
                </a:lnTo>
                <a:lnTo>
                  <a:pt x="537311" y="13931"/>
                </a:lnTo>
                <a:lnTo>
                  <a:pt x="538645" y="14122"/>
                </a:lnTo>
                <a:lnTo>
                  <a:pt x="541324" y="14566"/>
                </a:lnTo>
                <a:lnTo>
                  <a:pt x="543407" y="15633"/>
                </a:lnTo>
                <a:lnTo>
                  <a:pt x="546341" y="19024"/>
                </a:lnTo>
                <a:lnTo>
                  <a:pt x="547077" y="21247"/>
                </a:lnTo>
                <a:lnTo>
                  <a:pt x="547077" y="26454"/>
                </a:lnTo>
                <a:lnTo>
                  <a:pt x="533844" y="34607"/>
                </a:lnTo>
                <a:lnTo>
                  <a:pt x="561880" y="34607"/>
                </a:lnTo>
                <a:lnTo>
                  <a:pt x="562292" y="34150"/>
                </a:lnTo>
                <a:lnTo>
                  <a:pt x="564095" y="29082"/>
                </a:lnTo>
                <a:lnTo>
                  <a:pt x="564095" y="18097"/>
                </a:lnTo>
                <a:lnTo>
                  <a:pt x="562925" y="13842"/>
                </a:lnTo>
                <a:close/>
              </a:path>
              <a:path w="570865" h="81914">
                <a:moveTo>
                  <a:pt x="367791" y="673"/>
                </a:moveTo>
                <a:lnTo>
                  <a:pt x="351269" y="673"/>
                </a:lnTo>
                <a:lnTo>
                  <a:pt x="351269" y="81826"/>
                </a:lnTo>
                <a:lnTo>
                  <a:pt x="408863" y="81826"/>
                </a:lnTo>
                <a:lnTo>
                  <a:pt x="408863" y="68033"/>
                </a:lnTo>
                <a:lnTo>
                  <a:pt x="367791" y="68033"/>
                </a:lnTo>
                <a:lnTo>
                  <a:pt x="367791" y="673"/>
                </a:lnTo>
                <a:close/>
              </a:path>
              <a:path w="570865" h="81914">
                <a:moveTo>
                  <a:pt x="481596" y="0"/>
                </a:moveTo>
                <a:lnTo>
                  <a:pt x="420928" y="0"/>
                </a:lnTo>
                <a:lnTo>
                  <a:pt x="420928" y="81826"/>
                </a:lnTo>
                <a:lnTo>
                  <a:pt x="483158" y="81826"/>
                </a:lnTo>
                <a:lnTo>
                  <a:pt x="483158" y="68033"/>
                </a:lnTo>
                <a:lnTo>
                  <a:pt x="437451" y="68033"/>
                </a:lnTo>
                <a:lnTo>
                  <a:pt x="437451" y="45770"/>
                </a:lnTo>
                <a:lnTo>
                  <a:pt x="478523" y="45770"/>
                </a:lnTo>
                <a:lnTo>
                  <a:pt x="478523" y="31978"/>
                </a:lnTo>
                <a:lnTo>
                  <a:pt x="437451" y="31978"/>
                </a:lnTo>
                <a:lnTo>
                  <a:pt x="437451" y="13842"/>
                </a:lnTo>
                <a:lnTo>
                  <a:pt x="481596" y="13842"/>
                </a:lnTo>
                <a:lnTo>
                  <a:pt x="481596" y="0"/>
                </a:lnTo>
                <a:close/>
              </a:path>
              <a:path w="570865" h="81914">
                <a:moveTo>
                  <a:pt x="335292" y="0"/>
                </a:moveTo>
                <a:lnTo>
                  <a:pt x="274624" y="0"/>
                </a:lnTo>
                <a:lnTo>
                  <a:pt x="274624" y="81826"/>
                </a:lnTo>
                <a:lnTo>
                  <a:pt x="336854" y="81826"/>
                </a:lnTo>
                <a:lnTo>
                  <a:pt x="336854" y="68033"/>
                </a:lnTo>
                <a:lnTo>
                  <a:pt x="291147" y="68033"/>
                </a:lnTo>
                <a:lnTo>
                  <a:pt x="291147" y="45770"/>
                </a:lnTo>
                <a:lnTo>
                  <a:pt x="332219" y="45770"/>
                </a:lnTo>
                <a:lnTo>
                  <a:pt x="332219" y="31978"/>
                </a:lnTo>
                <a:lnTo>
                  <a:pt x="291147" y="31978"/>
                </a:lnTo>
                <a:lnTo>
                  <a:pt x="291147" y="13842"/>
                </a:lnTo>
                <a:lnTo>
                  <a:pt x="335292" y="13842"/>
                </a:lnTo>
                <a:lnTo>
                  <a:pt x="335292" y="0"/>
                </a:lnTo>
                <a:close/>
              </a:path>
              <a:path w="570865" h="81914">
                <a:moveTo>
                  <a:pt x="259092" y="0"/>
                </a:moveTo>
                <a:lnTo>
                  <a:pt x="198424" y="0"/>
                </a:lnTo>
                <a:lnTo>
                  <a:pt x="198424" y="81826"/>
                </a:lnTo>
                <a:lnTo>
                  <a:pt x="260654" y="81826"/>
                </a:lnTo>
                <a:lnTo>
                  <a:pt x="260654" y="68033"/>
                </a:lnTo>
                <a:lnTo>
                  <a:pt x="214947" y="68033"/>
                </a:lnTo>
                <a:lnTo>
                  <a:pt x="214947" y="45770"/>
                </a:lnTo>
                <a:lnTo>
                  <a:pt x="256019" y="45770"/>
                </a:lnTo>
                <a:lnTo>
                  <a:pt x="256019" y="31978"/>
                </a:lnTo>
                <a:lnTo>
                  <a:pt x="214947" y="31978"/>
                </a:lnTo>
                <a:lnTo>
                  <a:pt x="214947" y="13842"/>
                </a:lnTo>
                <a:lnTo>
                  <a:pt x="259092" y="13842"/>
                </a:lnTo>
                <a:lnTo>
                  <a:pt x="259092" y="0"/>
                </a:lnTo>
                <a:close/>
              </a:path>
              <a:path w="570865" h="81914">
                <a:moveTo>
                  <a:pt x="132702" y="0"/>
                </a:moveTo>
                <a:lnTo>
                  <a:pt x="116179" y="0"/>
                </a:lnTo>
                <a:lnTo>
                  <a:pt x="116179" y="81826"/>
                </a:lnTo>
                <a:lnTo>
                  <a:pt x="132702" y="81826"/>
                </a:lnTo>
                <a:lnTo>
                  <a:pt x="132702" y="46050"/>
                </a:lnTo>
                <a:lnTo>
                  <a:pt x="181597" y="46050"/>
                </a:lnTo>
                <a:lnTo>
                  <a:pt x="181597" y="32207"/>
                </a:lnTo>
                <a:lnTo>
                  <a:pt x="132702" y="32207"/>
                </a:lnTo>
                <a:lnTo>
                  <a:pt x="132702" y="0"/>
                </a:lnTo>
                <a:close/>
              </a:path>
              <a:path w="570865" h="81914">
                <a:moveTo>
                  <a:pt x="181597" y="46050"/>
                </a:moveTo>
                <a:lnTo>
                  <a:pt x="165074" y="46050"/>
                </a:lnTo>
                <a:lnTo>
                  <a:pt x="165074" y="81826"/>
                </a:lnTo>
                <a:lnTo>
                  <a:pt x="181597" y="81826"/>
                </a:lnTo>
                <a:lnTo>
                  <a:pt x="181597" y="46050"/>
                </a:lnTo>
                <a:close/>
              </a:path>
              <a:path w="570865" h="81914">
                <a:moveTo>
                  <a:pt x="181597" y="0"/>
                </a:moveTo>
                <a:lnTo>
                  <a:pt x="165074" y="0"/>
                </a:lnTo>
                <a:lnTo>
                  <a:pt x="165074" y="32207"/>
                </a:lnTo>
                <a:lnTo>
                  <a:pt x="181597" y="32207"/>
                </a:lnTo>
                <a:lnTo>
                  <a:pt x="181597" y="0"/>
                </a:lnTo>
                <a:close/>
              </a:path>
              <a:path w="570865" h="81914">
                <a:moveTo>
                  <a:pt x="16903" y="0"/>
                </a:moveTo>
                <a:lnTo>
                  <a:pt x="0" y="0"/>
                </a:lnTo>
                <a:lnTo>
                  <a:pt x="19532" y="81826"/>
                </a:lnTo>
                <a:lnTo>
                  <a:pt x="37452" y="81826"/>
                </a:lnTo>
                <a:lnTo>
                  <a:pt x="44251" y="56197"/>
                </a:lnTo>
                <a:lnTo>
                  <a:pt x="29248" y="56197"/>
                </a:lnTo>
                <a:lnTo>
                  <a:pt x="16903" y="0"/>
                </a:lnTo>
                <a:close/>
              </a:path>
              <a:path w="570865" h="81914">
                <a:moveTo>
                  <a:pt x="69028" y="20650"/>
                </a:moveTo>
                <a:lnTo>
                  <a:pt x="53682" y="20650"/>
                </a:lnTo>
                <a:lnTo>
                  <a:pt x="69989" y="81826"/>
                </a:lnTo>
                <a:lnTo>
                  <a:pt x="87503" y="81826"/>
                </a:lnTo>
                <a:lnTo>
                  <a:pt x="93496" y="57149"/>
                </a:lnTo>
                <a:lnTo>
                  <a:pt x="78193" y="57149"/>
                </a:lnTo>
                <a:lnTo>
                  <a:pt x="69028" y="20650"/>
                </a:lnTo>
                <a:close/>
              </a:path>
              <a:path w="570865" h="81914">
                <a:moveTo>
                  <a:pt x="107378" y="0"/>
                </a:moveTo>
                <a:lnTo>
                  <a:pt x="90741" y="0"/>
                </a:lnTo>
                <a:lnTo>
                  <a:pt x="78193" y="57149"/>
                </a:lnTo>
                <a:lnTo>
                  <a:pt x="93496" y="57149"/>
                </a:lnTo>
                <a:lnTo>
                  <a:pt x="107378" y="0"/>
                </a:lnTo>
                <a:close/>
              </a:path>
              <a:path w="570865" h="81914">
                <a:moveTo>
                  <a:pt x="63842" y="0"/>
                </a:moveTo>
                <a:lnTo>
                  <a:pt x="44195" y="0"/>
                </a:lnTo>
                <a:lnTo>
                  <a:pt x="29248" y="56197"/>
                </a:lnTo>
                <a:lnTo>
                  <a:pt x="44251" y="56197"/>
                </a:lnTo>
                <a:lnTo>
                  <a:pt x="53682" y="20650"/>
                </a:lnTo>
                <a:lnTo>
                  <a:pt x="69028" y="20650"/>
                </a:lnTo>
                <a:lnTo>
                  <a:pt x="63842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8" name="object 178"/>
          <p:cNvSpPr/>
          <p:nvPr/>
        </p:nvSpPr>
        <p:spPr>
          <a:xfrm>
            <a:off x="786290" y="2237849"/>
            <a:ext cx="33655" cy="20955"/>
          </a:xfrm>
          <a:custGeom>
            <a:avLst/>
            <a:gdLst/>
            <a:ahLst/>
            <a:cxnLst/>
            <a:rect l="l" t="t" r="r" b="b"/>
            <a:pathLst>
              <a:path w="33655" h="20955">
                <a:moveTo>
                  <a:pt x="0" y="0"/>
                </a:moveTo>
                <a:lnTo>
                  <a:pt x="0" y="20764"/>
                </a:lnTo>
                <a:lnTo>
                  <a:pt x="12217" y="20764"/>
                </a:lnTo>
                <a:lnTo>
                  <a:pt x="20142" y="20764"/>
                </a:lnTo>
                <a:lnTo>
                  <a:pt x="31699" y="16294"/>
                </a:lnTo>
                <a:lnTo>
                  <a:pt x="32816" y="14655"/>
                </a:lnTo>
                <a:lnTo>
                  <a:pt x="33375" y="12611"/>
                </a:lnTo>
                <a:lnTo>
                  <a:pt x="33375" y="10160"/>
                </a:lnTo>
                <a:lnTo>
                  <a:pt x="33375" y="7404"/>
                </a:lnTo>
                <a:lnTo>
                  <a:pt x="32638" y="5181"/>
                </a:lnTo>
                <a:lnTo>
                  <a:pt x="31165" y="3492"/>
                </a:lnTo>
                <a:lnTo>
                  <a:pt x="29705" y="1790"/>
                </a:lnTo>
                <a:lnTo>
                  <a:pt x="27622" y="723"/>
                </a:lnTo>
                <a:lnTo>
                  <a:pt x="24942" y="279"/>
                </a:lnTo>
                <a:lnTo>
                  <a:pt x="23609" y="88"/>
                </a:lnTo>
                <a:lnTo>
                  <a:pt x="19583" y="0"/>
                </a:lnTo>
                <a:lnTo>
                  <a:pt x="12890" y="0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00924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9" name="object 179"/>
          <p:cNvSpPr/>
          <p:nvPr/>
        </p:nvSpPr>
        <p:spPr>
          <a:xfrm>
            <a:off x="623857" y="2224679"/>
            <a:ext cx="57785" cy="81280"/>
          </a:xfrm>
          <a:custGeom>
            <a:avLst/>
            <a:gdLst/>
            <a:ahLst/>
            <a:cxnLst/>
            <a:rect l="l" t="t" r="r" b="b"/>
            <a:pathLst>
              <a:path w="57784" h="81280">
                <a:moveTo>
                  <a:pt x="0" y="0"/>
                </a:moveTo>
                <a:lnTo>
                  <a:pt x="16522" y="0"/>
                </a:lnTo>
                <a:lnTo>
                  <a:pt x="16522" y="67360"/>
                </a:lnTo>
                <a:lnTo>
                  <a:pt x="57594" y="67360"/>
                </a:lnTo>
                <a:lnTo>
                  <a:pt x="57594" y="81152"/>
                </a:lnTo>
                <a:lnTo>
                  <a:pt x="0" y="81152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00924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0" name="object 180"/>
          <p:cNvSpPr/>
          <p:nvPr/>
        </p:nvSpPr>
        <p:spPr>
          <a:xfrm>
            <a:off x="769767" y="2224006"/>
            <a:ext cx="73660" cy="81915"/>
          </a:xfrm>
          <a:custGeom>
            <a:avLst/>
            <a:gdLst/>
            <a:ahLst/>
            <a:cxnLst/>
            <a:rect l="l" t="t" r="r" b="b"/>
            <a:pathLst>
              <a:path w="73659" h="81914">
                <a:moveTo>
                  <a:pt x="0" y="0"/>
                </a:moveTo>
                <a:lnTo>
                  <a:pt x="34772" y="0"/>
                </a:lnTo>
                <a:lnTo>
                  <a:pt x="43510" y="0"/>
                </a:lnTo>
                <a:lnTo>
                  <a:pt x="49872" y="736"/>
                </a:lnTo>
                <a:lnTo>
                  <a:pt x="53835" y="2209"/>
                </a:lnTo>
                <a:lnTo>
                  <a:pt x="57797" y="3670"/>
                </a:lnTo>
                <a:lnTo>
                  <a:pt x="60972" y="6286"/>
                </a:lnTo>
                <a:lnTo>
                  <a:pt x="63347" y="10045"/>
                </a:lnTo>
                <a:lnTo>
                  <a:pt x="65735" y="13804"/>
                </a:lnTo>
                <a:lnTo>
                  <a:pt x="66916" y="18097"/>
                </a:lnTo>
                <a:lnTo>
                  <a:pt x="66916" y="22936"/>
                </a:lnTo>
                <a:lnTo>
                  <a:pt x="66916" y="29082"/>
                </a:lnTo>
                <a:lnTo>
                  <a:pt x="65112" y="34150"/>
                </a:lnTo>
                <a:lnTo>
                  <a:pt x="61506" y="38150"/>
                </a:lnTo>
                <a:lnTo>
                  <a:pt x="57899" y="42151"/>
                </a:lnTo>
                <a:lnTo>
                  <a:pt x="52501" y="44665"/>
                </a:lnTo>
                <a:lnTo>
                  <a:pt x="45326" y="45707"/>
                </a:lnTo>
                <a:lnTo>
                  <a:pt x="48895" y="47790"/>
                </a:lnTo>
                <a:lnTo>
                  <a:pt x="51841" y="50088"/>
                </a:lnTo>
                <a:lnTo>
                  <a:pt x="54165" y="52577"/>
                </a:lnTo>
                <a:lnTo>
                  <a:pt x="56489" y="55067"/>
                </a:lnTo>
                <a:lnTo>
                  <a:pt x="59626" y="59499"/>
                </a:lnTo>
                <a:lnTo>
                  <a:pt x="63576" y="65862"/>
                </a:lnTo>
                <a:lnTo>
                  <a:pt x="73558" y="81826"/>
                </a:lnTo>
                <a:lnTo>
                  <a:pt x="53809" y="81826"/>
                </a:lnTo>
                <a:lnTo>
                  <a:pt x="41859" y="64020"/>
                </a:lnTo>
                <a:lnTo>
                  <a:pt x="37617" y="57657"/>
                </a:lnTo>
                <a:lnTo>
                  <a:pt x="34721" y="53644"/>
                </a:lnTo>
                <a:lnTo>
                  <a:pt x="33159" y="51993"/>
                </a:lnTo>
                <a:lnTo>
                  <a:pt x="31597" y="50330"/>
                </a:lnTo>
                <a:lnTo>
                  <a:pt x="29933" y="49199"/>
                </a:lnTo>
                <a:lnTo>
                  <a:pt x="28181" y="48590"/>
                </a:lnTo>
                <a:lnTo>
                  <a:pt x="26441" y="47967"/>
                </a:lnTo>
                <a:lnTo>
                  <a:pt x="23660" y="47663"/>
                </a:lnTo>
                <a:lnTo>
                  <a:pt x="19875" y="47663"/>
                </a:lnTo>
                <a:lnTo>
                  <a:pt x="16522" y="47663"/>
                </a:lnTo>
                <a:lnTo>
                  <a:pt x="16522" y="81826"/>
                </a:lnTo>
                <a:lnTo>
                  <a:pt x="0" y="81826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00924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1" name="object 181"/>
          <p:cNvSpPr/>
          <p:nvPr/>
        </p:nvSpPr>
        <p:spPr>
          <a:xfrm>
            <a:off x="693516" y="2224006"/>
            <a:ext cx="62230" cy="81915"/>
          </a:xfrm>
          <a:custGeom>
            <a:avLst/>
            <a:gdLst/>
            <a:ahLst/>
            <a:cxnLst/>
            <a:rect l="l" t="t" r="r" b="b"/>
            <a:pathLst>
              <a:path w="62229" h="81914">
                <a:moveTo>
                  <a:pt x="0" y="0"/>
                </a:moveTo>
                <a:lnTo>
                  <a:pt x="60667" y="0"/>
                </a:lnTo>
                <a:lnTo>
                  <a:pt x="60667" y="13842"/>
                </a:lnTo>
                <a:lnTo>
                  <a:pt x="16522" y="13842"/>
                </a:lnTo>
                <a:lnTo>
                  <a:pt x="16522" y="31978"/>
                </a:lnTo>
                <a:lnTo>
                  <a:pt x="57594" y="31978"/>
                </a:lnTo>
                <a:lnTo>
                  <a:pt x="57594" y="45770"/>
                </a:lnTo>
                <a:lnTo>
                  <a:pt x="16522" y="45770"/>
                </a:lnTo>
                <a:lnTo>
                  <a:pt x="16522" y="68033"/>
                </a:lnTo>
                <a:lnTo>
                  <a:pt x="62229" y="68033"/>
                </a:lnTo>
                <a:lnTo>
                  <a:pt x="62229" y="81826"/>
                </a:lnTo>
                <a:lnTo>
                  <a:pt x="0" y="81826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00924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2" name="object 182"/>
          <p:cNvSpPr/>
          <p:nvPr/>
        </p:nvSpPr>
        <p:spPr>
          <a:xfrm>
            <a:off x="547212" y="2224006"/>
            <a:ext cx="62230" cy="81915"/>
          </a:xfrm>
          <a:custGeom>
            <a:avLst/>
            <a:gdLst/>
            <a:ahLst/>
            <a:cxnLst/>
            <a:rect l="l" t="t" r="r" b="b"/>
            <a:pathLst>
              <a:path w="62229" h="81914">
                <a:moveTo>
                  <a:pt x="0" y="0"/>
                </a:moveTo>
                <a:lnTo>
                  <a:pt x="60667" y="0"/>
                </a:lnTo>
                <a:lnTo>
                  <a:pt x="60667" y="13842"/>
                </a:lnTo>
                <a:lnTo>
                  <a:pt x="16522" y="13842"/>
                </a:lnTo>
                <a:lnTo>
                  <a:pt x="16522" y="31978"/>
                </a:lnTo>
                <a:lnTo>
                  <a:pt x="57594" y="31978"/>
                </a:lnTo>
                <a:lnTo>
                  <a:pt x="57594" y="45770"/>
                </a:lnTo>
                <a:lnTo>
                  <a:pt x="16522" y="45770"/>
                </a:lnTo>
                <a:lnTo>
                  <a:pt x="16522" y="68033"/>
                </a:lnTo>
                <a:lnTo>
                  <a:pt x="62230" y="68033"/>
                </a:lnTo>
                <a:lnTo>
                  <a:pt x="62230" y="81826"/>
                </a:lnTo>
                <a:lnTo>
                  <a:pt x="0" y="81826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00924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3" name="object 183"/>
          <p:cNvSpPr/>
          <p:nvPr/>
        </p:nvSpPr>
        <p:spPr>
          <a:xfrm>
            <a:off x="471012" y="2224006"/>
            <a:ext cx="62230" cy="81915"/>
          </a:xfrm>
          <a:custGeom>
            <a:avLst/>
            <a:gdLst/>
            <a:ahLst/>
            <a:cxnLst/>
            <a:rect l="l" t="t" r="r" b="b"/>
            <a:pathLst>
              <a:path w="62229" h="81914">
                <a:moveTo>
                  <a:pt x="0" y="0"/>
                </a:moveTo>
                <a:lnTo>
                  <a:pt x="60667" y="0"/>
                </a:lnTo>
                <a:lnTo>
                  <a:pt x="60667" y="13842"/>
                </a:lnTo>
                <a:lnTo>
                  <a:pt x="16522" y="13842"/>
                </a:lnTo>
                <a:lnTo>
                  <a:pt x="16522" y="31978"/>
                </a:lnTo>
                <a:lnTo>
                  <a:pt x="57594" y="31978"/>
                </a:lnTo>
                <a:lnTo>
                  <a:pt x="57594" y="45770"/>
                </a:lnTo>
                <a:lnTo>
                  <a:pt x="16522" y="45770"/>
                </a:lnTo>
                <a:lnTo>
                  <a:pt x="16522" y="68033"/>
                </a:lnTo>
                <a:lnTo>
                  <a:pt x="62230" y="68033"/>
                </a:lnTo>
                <a:lnTo>
                  <a:pt x="62230" y="81826"/>
                </a:lnTo>
                <a:lnTo>
                  <a:pt x="0" y="81826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00924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4" name="object 184"/>
          <p:cNvSpPr/>
          <p:nvPr/>
        </p:nvSpPr>
        <p:spPr>
          <a:xfrm>
            <a:off x="388767" y="2224006"/>
            <a:ext cx="66040" cy="81915"/>
          </a:xfrm>
          <a:custGeom>
            <a:avLst/>
            <a:gdLst/>
            <a:ahLst/>
            <a:cxnLst/>
            <a:rect l="l" t="t" r="r" b="b"/>
            <a:pathLst>
              <a:path w="66040" h="81914">
                <a:moveTo>
                  <a:pt x="0" y="0"/>
                </a:moveTo>
                <a:lnTo>
                  <a:pt x="16522" y="0"/>
                </a:lnTo>
                <a:lnTo>
                  <a:pt x="16522" y="32207"/>
                </a:lnTo>
                <a:lnTo>
                  <a:pt x="48894" y="32207"/>
                </a:lnTo>
                <a:lnTo>
                  <a:pt x="48894" y="0"/>
                </a:lnTo>
                <a:lnTo>
                  <a:pt x="65417" y="0"/>
                </a:lnTo>
                <a:lnTo>
                  <a:pt x="65417" y="81826"/>
                </a:lnTo>
                <a:lnTo>
                  <a:pt x="48894" y="81826"/>
                </a:lnTo>
                <a:lnTo>
                  <a:pt x="48894" y="46050"/>
                </a:lnTo>
                <a:lnTo>
                  <a:pt x="16522" y="46050"/>
                </a:lnTo>
                <a:lnTo>
                  <a:pt x="16522" y="81826"/>
                </a:lnTo>
                <a:lnTo>
                  <a:pt x="0" y="81826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00924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5" name="object 185"/>
          <p:cNvSpPr/>
          <p:nvPr/>
        </p:nvSpPr>
        <p:spPr>
          <a:xfrm>
            <a:off x="272587" y="2224006"/>
            <a:ext cx="107950" cy="81915"/>
          </a:xfrm>
          <a:custGeom>
            <a:avLst/>
            <a:gdLst/>
            <a:ahLst/>
            <a:cxnLst/>
            <a:rect l="l" t="t" r="r" b="b"/>
            <a:pathLst>
              <a:path w="107950" h="81914">
                <a:moveTo>
                  <a:pt x="0" y="0"/>
                </a:moveTo>
                <a:lnTo>
                  <a:pt x="16903" y="0"/>
                </a:lnTo>
                <a:lnTo>
                  <a:pt x="29248" y="56197"/>
                </a:lnTo>
                <a:lnTo>
                  <a:pt x="44195" y="0"/>
                </a:lnTo>
                <a:lnTo>
                  <a:pt x="63842" y="0"/>
                </a:lnTo>
                <a:lnTo>
                  <a:pt x="78193" y="57149"/>
                </a:lnTo>
                <a:lnTo>
                  <a:pt x="90741" y="0"/>
                </a:lnTo>
                <a:lnTo>
                  <a:pt x="107378" y="0"/>
                </a:lnTo>
                <a:lnTo>
                  <a:pt x="87503" y="81826"/>
                </a:lnTo>
                <a:lnTo>
                  <a:pt x="69989" y="81826"/>
                </a:lnTo>
                <a:lnTo>
                  <a:pt x="53682" y="20650"/>
                </a:lnTo>
                <a:lnTo>
                  <a:pt x="37452" y="81826"/>
                </a:lnTo>
                <a:lnTo>
                  <a:pt x="19532" y="81826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00924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6" name="object 186"/>
          <p:cNvSpPr/>
          <p:nvPr/>
        </p:nvSpPr>
        <p:spPr>
          <a:xfrm>
            <a:off x="291084" y="1982723"/>
            <a:ext cx="574535" cy="196595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7" name="object 187"/>
          <p:cNvSpPr/>
          <p:nvPr/>
        </p:nvSpPr>
        <p:spPr>
          <a:xfrm>
            <a:off x="320714" y="2012480"/>
            <a:ext cx="461645" cy="83820"/>
          </a:xfrm>
          <a:custGeom>
            <a:avLst/>
            <a:gdLst/>
            <a:ahLst/>
            <a:cxnLst/>
            <a:rect l="l" t="t" r="r" b="b"/>
            <a:pathLst>
              <a:path w="461645" h="83819">
                <a:moveTo>
                  <a:pt x="208102" y="0"/>
                </a:moveTo>
                <a:lnTo>
                  <a:pt x="164592" y="0"/>
                </a:lnTo>
                <a:lnTo>
                  <a:pt x="164592" y="81826"/>
                </a:lnTo>
                <a:lnTo>
                  <a:pt x="181114" y="81826"/>
                </a:lnTo>
                <a:lnTo>
                  <a:pt x="181114" y="47663"/>
                </a:lnTo>
                <a:lnTo>
                  <a:pt x="213269" y="47663"/>
                </a:lnTo>
                <a:lnTo>
                  <a:pt x="209918" y="45707"/>
                </a:lnTo>
                <a:lnTo>
                  <a:pt x="217093" y="44665"/>
                </a:lnTo>
                <a:lnTo>
                  <a:pt x="222491" y="42151"/>
                </a:lnTo>
                <a:lnTo>
                  <a:pt x="229292" y="34607"/>
                </a:lnTo>
                <a:lnTo>
                  <a:pt x="181114" y="34607"/>
                </a:lnTo>
                <a:lnTo>
                  <a:pt x="181114" y="13842"/>
                </a:lnTo>
                <a:lnTo>
                  <a:pt x="230325" y="13842"/>
                </a:lnTo>
                <a:lnTo>
                  <a:pt x="225564" y="6286"/>
                </a:lnTo>
                <a:lnTo>
                  <a:pt x="222389" y="3670"/>
                </a:lnTo>
                <a:lnTo>
                  <a:pt x="214464" y="736"/>
                </a:lnTo>
                <a:lnTo>
                  <a:pt x="208102" y="0"/>
                </a:lnTo>
                <a:close/>
              </a:path>
              <a:path w="461645" h="83819">
                <a:moveTo>
                  <a:pt x="213269" y="47663"/>
                </a:moveTo>
                <a:lnTo>
                  <a:pt x="188252" y="47663"/>
                </a:lnTo>
                <a:lnTo>
                  <a:pt x="191033" y="47967"/>
                </a:lnTo>
                <a:lnTo>
                  <a:pt x="194525" y="49199"/>
                </a:lnTo>
                <a:lnTo>
                  <a:pt x="196189" y="50330"/>
                </a:lnTo>
                <a:lnTo>
                  <a:pt x="199313" y="53644"/>
                </a:lnTo>
                <a:lnTo>
                  <a:pt x="202209" y="57657"/>
                </a:lnTo>
                <a:lnTo>
                  <a:pt x="206451" y="64020"/>
                </a:lnTo>
                <a:lnTo>
                  <a:pt x="218401" y="81826"/>
                </a:lnTo>
                <a:lnTo>
                  <a:pt x="238150" y="81826"/>
                </a:lnTo>
                <a:lnTo>
                  <a:pt x="228168" y="65862"/>
                </a:lnTo>
                <a:lnTo>
                  <a:pt x="224218" y="59499"/>
                </a:lnTo>
                <a:lnTo>
                  <a:pt x="221081" y="55067"/>
                </a:lnTo>
                <a:lnTo>
                  <a:pt x="216433" y="50088"/>
                </a:lnTo>
                <a:lnTo>
                  <a:pt x="213486" y="47790"/>
                </a:lnTo>
                <a:lnTo>
                  <a:pt x="213269" y="47663"/>
                </a:lnTo>
                <a:close/>
              </a:path>
              <a:path w="461645" h="83819">
                <a:moveTo>
                  <a:pt x="230325" y="13842"/>
                </a:moveTo>
                <a:lnTo>
                  <a:pt x="200698" y="13842"/>
                </a:lnTo>
                <a:lnTo>
                  <a:pt x="204723" y="13931"/>
                </a:lnTo>
                <a:lnTo>
                  <a:pt x="206057" y="14122"/>
                </a:lnTo>
                <a:lnTo>
                  <a:pt x="208737" y="14566"/>
                </a:lnTo>
                <a:lnTo>
                  <a:pt x="210819" y="15633"/>
                </a:lnTo>
                <a:lnTo>
                  <a:pt x="213753" y="19024"/>
                </a:lnTo>
                <a:lnTo>
                  <a:pt x="214490" y="21247"/>
                </a:lnTo>
                <a:lnTo>
                  <a:pt x="214490" y="26454"/>
                </a:lnTo>
                <a:lnTo>
                  <a:pt x="201256" y="34607"/>
                </a:lnTo>
                <a:lnTo>
                  <a:pt x="229292" y="34607"/>
                </a:lnTo>
                <a:lnTo>
                  <a:pt x="229704" y="34150"/>
                </a:lnTo>
                <a:lnTo>
                  <a:pt x="231508" y="29082"/>
                </a:lnTo>
                <a:lnTo>
                  <a:pt x="231508" y="18097"/>
                </a:lnTo>
                <a:lnTo>
                  <a:pt x="230325" y="13842"/>
                </a:lnTo>
                <a:close/>
              </a:path>
              <a:path w="461645" h="83819">
                <a:moveTo>
                  <a:pt x="263804" y="673"/>
                </a:moveTo>
                <a:lnTo>
                  <a:pt x="247281" y="673"/>
                </a:lnTo>
                <a:lnTo>
                  <a:pt x="247281" y="81826"/>
                </a:lnTo>
                <a:lnTo>
                  <a:pt x="304876" y="81826"/>
                </a:lnTo>
                <a:lnTo>
                  <a:pt x="304876" y="68033"/>
                </a:lnTo>
                <a:lnTo>
                  <a:pt x="263804" y="68033"/>
                </a:lnTo>
                <a:lnTo>
                  <a:pt x="263804" y="673"/>
                </a:lnTo>
                <a:close/>
              </a:path>
              <a:path w="461645" h="83819">
                <a:moveTo>
                  <a:pt x="404025" y="0"/>
                </a:moveTo>
                <a:lnTo>
                  <a:pt x="384657" y="0"/>
                </a:lnTo>
                <a:lnTo>
                  <a:pt x="414629" y="47383"/>
                </a:lnTo>
                <a:lnTo>
                  <a:pt x="414629" y="81826"/>
                </a:lnTo>
                <a:lnTo>
                  <a:pt x="431088" y="81826"/>
                </a:lnTo>
                <a:lnTo>
                  <a:pt x="431161" y="47383"/>
                </a:lnTo>
                <a:lnTo>
                  <a:pt x="440669" y="32372"/>
                </a:lnTo>
                <a:lnTo>
                  <a:pt x="423278" y="32372"/>
                </a:lnTo>
                <a:lnTo>
                  <a:pt x="404025" y="0"/>
                </a:lnTo>
                <a:close/>
              </a:path>
              <a:path w="461645" h="83819">
                <a:moveTo>
                  <a:pt x="461175" y="0"/>
                </a:moveTo>
                <a:lnTo>
                  <a:pt x="442137" y="0"/>
                </a:lnTo>
                <a:lnTo>
                  <a:pt x="423278" y="32372"/>
                </a:lnTo>
                <a:lnTo>
                  <a:pt x="440669" y="32372"/>
                </a:lnTo>
                <a:lnTo>
                  <a:pt x="461175" y="0"/>
                </a:lnTo>
                <a:close/>
              </a:path>
              <a:path w="461645" h="83819">
                <a:moveTo>
                  <a:pt x="377609" y="0"/>
                </a:moveTo>
                <a:lnTo>
                  <a:pt x="316941" y="0"/>
                </a:lnTo>
                <a:lnTo>
                  <a:pt x="316941" y="81826"/>
                </a:lnTo>
                <a:lnTo>
                  <a:pt x="379171" y="81826"/>
                </a:lnTo>
                <a:lnTo>
                  <a:pt x="379171" y="68033"/>
                </a:lnTo>
                <a:lnTo>
                  <a:pt x="333463" y="68033"/>
                </a:lnTo>
                <a:lnTo>
                  <a:pt x="333463" y="45770"/>
                </a:lnTo>
                <a:lnTo>
                  <a:pt x="374535" y="45770"/>
                </a:lnTo>
                <a:lnTo>
                  <a:pt x="374535" y="31978"/>
                </a:lnTo>
                <a:lnTo>
                  <a:pt x="333463" y="31978"/>
                </a:lnTo>
                <a:lnTo>
                  <a:pt x="333463" y="13842"/>
                </a:lnTo>
                <a:lnTo>
                  <a:pt x="377609" y="13842"/>
                </a:lnTo>
                <a:lnTo>
                  <a:pt x="377609" y="0"/>
                </a:lnTo>
                <a:close/>
              </a:path>
              <a:path w="461645" h="83819">
                <a:moveTo>
                  <a:pt x="98653" y="0"/>
                </a:moveTo>
                <a:lnTo>
                  <a:pt x="82130" y="0"/>
                </a:lnTo>
                <a:lnTo>
                  <a:pt x="82130" y="52793"/>
                </a:lnTo>
                <a:lnTo>
                  <a:pt x="107911" y="83210"/>
                </a:lnTo>
                <a:lnTo>
                  <a:pt x="122199" y="83210"/>
                </a:lnTo>
                <a:lnTo>
                  <a:pt x="144534" y="69100"/>
                </a:lnTo>
                <a:lnTo>
                  <a:pt x="110616" y="69100"/>
                </a:lnTo>
                <a:lnTo>
                  <a:pt x="106972" y="68084"/>
                </a:lnTo>
                <a:lnTo>
                  <a:pt x="98718" y="52793"/>
                </a:lnTo>
                <a:lnTo>
                  <a:pt x="98653" y="0"/>
                </a:lnTo>
                <a:close/>
              </a:path>
              <a:path w="461645" h="83819">
                <a:moveTo>
                  <a:pt x="147370" y="0"/>
                </a:moveTo>
                <a:lnTo>
                  <a:pt x="130848" y="0"/>
                </a:lnTo>
                <a:lnTo>
                  <a:pt x="130793" y="52793"/>
                </a:lnTo>
                <a:lnTo>
                  <a:pt x="130606" y="56375"/>
                </a:lnTo>
                <a:lnTo>
                  <a:pt x="129641" y="61950"/>
                </a:lnTo>
                <a:lnTo>
                  <a:pt x="128206" y="64300"/>
                </a:lnTo>
                <a:lnTo>
                  <a:pt x="123443" y="68135"/>
                </a:lnTo>
                <a:lnTo>
                  <a:pt x="119913" y="69100"/>
                </a:lnTo>
                <a:lnTo>
                  <a:pt x="144534" y="69100"/>
                </a:lnTo>
                <a:lnTo>
                  <a:pt x="145135" y="67843"/>
                </a:lnTo>
                <a:lnTo>
                  <a:pt x="146926" y="59740"/>
                </a:lnTo>
                <a:lnTo>
                  <a:pt x="147370" y="52793"/>
                </a:lnTo>
                <a:lnTo>
                  <a:pt x="147370" y="0"/>
                </a:lnTo>
                <a:close/>
              </a:path>
              <a:path w="461645" h="83819">
                <a:moveTo>
                  <a:pt x="16522" y="0"/>
                </a:moveTo>
                <a:lnTo>
                  <a:pt x="0" y="0"/>
                </a:lnTo>
                <a:lnTo>
                  <a:pt x="0" y="81826"/>
                </a:lnTo>
                <a:lnTo>
                  <a:pt x="16522" y="81826"/>
                </a:lnTo>
                <a:lnTo>
                  <a:pt x="16522" y="46050"/>
                </a:lnTo>
                <a:lnTo>
                  <a:pt x="65417" y="46050"/>
                </a:lnTo>
                <a:lnTo>
                  <a:pt x="65417" y="32207"/>
                </a:lnTo>
                <a:lnTo>
                  <a:pt x="16522" y="32207"/>
                </a:lnTo>
                <a:lnTo>
                  <a:pt x="16522" y="0"/>
                </a:lnTo>
                <a:close/>
              </a:path>
              <a:path w="461645" h="83819">
                <a:moveTo>
                  <a:pt x="65417" y="46050"/>
                </a:moveTo>
                <a:lnTo>
                  <a:pt x="48894" y="46050"/>
                </a:lnTo>
                <a:lnTo>
                  <a:pt x="48894" y="81826"/>
                </a:lnTo>
                <a:lnTo>
                  <a:pt x="65417" y="81826"/>
                </a:lnTo>
                <a:lnTo>
                  <a:pt x="65417" y="46050"/>
                </a:lnTo>
                <a:close/>
              </a:path>
              <a:path w="461645" h="83819">
                <a:moveTo>
                  <a:pt x="65417" y="0"/>
                </a:moveTo>
                <a:lnTo>
                  <a:pt x="48894" y="0"/>
                </a:lnTo>
                <a:lnTo>
                  <a:pt x="48894" y="32207"/>
                </a:lnTo>
                <a:lnTo>
                  <a:pt x="65417" y="32207"/>
                </a:lnTo>
                <a:lnTo>
                  <a:pt x="65417" y="0"/>
                </a:lnTo>
                <a:close/>
              </a:path>
            </a:pathLst>
          </a:custGeom>
          <a:solidFill>
            <a:srgbClr val="DF1F2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8" name="object 188"/>
          <p:cNvSpPr/>
          <p:nvPr/>
        </p:nvSpPr>
        <p:spPr>
          <a:xfrm>
            <a:off x="317666" y="2009432"/>
            <a:ext cx="467271" cy="89306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9" name="object 189"/>
          <p:cNvSpPr/>
          <p:nvPr/>
        </p:nvSpPr>
        <p:spPr>
          <a:xfrm>
            <a:off x="377952" y="2612135"/>
            <a:ext cx="675119" cy="196595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0" name="object 190"/>
          <p:cNvSpPr/>
          <p:nvPr/>
        </p:nvSpPr>
        <p:spPr>
          <a:xfrm>
            <a:off x="407381" y="2641264"/>
            <a:ext cx="562610" cy="85090"/>
          </a:xfrm>
          <a:custGeom>
            <a:avLst/>
            <a:gdLst/>
            <a:ahLst/>
            <a:cxnLst/>
            <a:rect l="l" t="t" r="r" b="b"/>
            <a:pathLst>
              <a:path w="562610" h="85089">
                <a:moveTo>
                  <a:pt x="378129" y="1396"/>
                </a:moveTo>
                <a:lnTo>
                  <a:pt x="360667" y="1396"/>
                </a:lnTo>
                <a:lnTo>
                  <a:pt x="328790" y="83210"/>
                </a:lnTo>
                <a:lnTo>
                  <a:pt x="346316" y="83210"/>
                </a:lnTo>
                <a:lnTo>
                  <a:pt x="353072" y="64630"/>
                </a:lnTo>
                <a:lnTo>
                  <a:pt x="403454" y="64630"/>
                </a:lnTo>
                <a:lnTo>
                  <a:pt x="397935" y="50850"/>
                </a:lnTo>
                <a:lnTo>
                  <a:pt x="358152" y="50850"/>
                </a:lnTo>
                <a:lnTo>
                  <a:pt x="369201" y="20485"/>
                </a:lnTo>
                <a:lnTo>
                  <a:pt x="385774" y="20485"/>
                </a:lnTo>
                <a:lnTo>
                  <a:pt x="378129" y="1396"/>
                </a:lnTo>
                <a:close/>
              </a:path>
              <a:path w="562610" h="85089">
                <a:moveTo>
                  <a:pt x="403454" y="64630"/>
                </a:moveTo>
                <a:lnTo>
                  <a:pt x="385775" y="64630"/>
                </a:lnTo>
                <a:lnTo>
                  <a:pt x="392925" y="83210"/>
                </a:lnTo>
                <a:lnTo>
                  <a:pt x="410895" y="83210"/>
                </a:lnTo>
                <a:lnTo>
                  <a:pt x="403454" y="64630"/>
                </a:lnTo>
                <a:close/>
              </a:path>
              <a:path w="562610" h="85089">
                <a:moveTo>
                  <a:pt x="385774" y="20485"/>
                </a:moveTo>
                <a:lnTo>
                  <a:pt x="369201" y="20485"/>
                </a:lnTo>
                <a:lnTo>
                  <a:pt x="380479" y="50850"/>
                </a:lnTo>
                <a:lnTo>
                  <a:pt x="397935" y="50850"/>
                </a:lnTo>
                <a:lnTo>
                  <a:pt x="385774" y="20485"/>
                </a:lnTo>
                <a:close/>
              </a:path>
              <a:path w="562610" h="85089">
                <a:moveTo>
                  <a:pt x="157149" y="1396"/>
                </a:moveTo>
                <a:lnTo>
                  <a:pt x="139687" y="1396"/>
                </a:lnTo>
                <a:lnTo>
                  <a:pt x="107810" y="83210"/>
                </a:lnTo>
                <a:lnTo>
                  <a:pt x="125336" y="83210"/>
                </a:lnTo>
                <a:lnTo>
                  <a:pt x="132092" y="64630"/>
                </a:lnTo>
                <a:lnTo>
                  <a:pt x="182474" y="64630"/>
                </a:lnTo>
                <a:lnTo>
                  <a:pt x="176955" y="50850"/>
                </a:lnTo>
                <a:lnTo>
                  <a:pt x="137172" y="50850"/>
                </a:lnTo>
                <a:lnTo>
                  <a:pt x="148221" y="20485"/>
                </a:lnTo>
                <a:lnTo>
                  <a:pt x="164794" y="20485"/>
                </a:lnTo>
                <a:lnTo>
                  <a:pt x="157149" y="1396"/>
                </a:lnTo>
                <a:close/>
              </a:path>
              <a:path w="562610" h="85089">
                <a:moveTo>
                  <a:pt x="182474" y="64630"/>
                </a:moveTo>
                <a:lnTo>
                  <a:pt x="164795" y="64630"/>
                </a:lnTo>
                <a:lnTo>
                  <a:pt x="171945" y="83210"/>
                </a:lnTo>
                <a:lnTo>
                  <a:pt x="189915" y="83210"/>
                </a:lnTo>
                <a:lnTo>
                  <a:pt x="182474" y="64630"/>
                </a:lnTo>
                <a:close/>
              </a:path>
              <a:path w="562610" h="85089">
                <a:moveTo>
                  <a:pt x="164794" y="20485"/>
                </a:moveTo>
                <a:lnTo>
                  <a:pt x="148221" y="20485"/>
                </a:lnTo>
                <a:lnTo>
                  <a:pt x="159499" y="50850"/>
                </a:lnTo>
                <a:lnTo>
                  <a:pt x="176955" y="50850"/>
                </a:lnTo>
                <a:lnTo>
                  <a:pt x="164794" y="20485"/>
                </a:lnTo>
                <a:close/>
              </a:path>
              <a:path w="562610" h="85089">
                <a:moveTo>
                  <a:pt x="283972" y="2070"/>
                </a:moveTo>
                <a:lnTo>
                  <a:pt x="267449" y="2070"/>
                </a:lnTo>
                <a:lnTo>
                  <a:pt x="267449" y="83210"/>
                </a:lnTo>
                <a:lnTo>
                  <a:pt x="325043" y="83210"/>
                </a:lnTo>
                <a:lnTo>
                  <a:pt x="325043" y="69430"/>
                </a:lnTo>
                <a:lnTo>
                  <a:pt x="283972" y="69430"/>
                </a:lnTo>
                <a:lnTo>
                  <a:pt x="283972" y="2070"/>
                </a:lnTo>
                <a:close/>
              </a:path>
              <a:path w="562610" h="85089">
                <a:moveTo>
                  <a:pt x="213868" y="2070"/>
                </a:moveTo>
                <a:lnTo>
                  <a:pt x="197345" y="2070"/>
                </a:lnTo>
                <a:lnTo>
                  <a:pt x="197345" y="83210"/>
                </a:lnTo>
                <a:lnTo>
                  <a:pt x="254939" y="83210"/>
                </a:lnTo>
                <a:lnTo>
                  <a:pt x="254939" y="69430"/>
                </a:lnTo>
                <a:lnTo>
                  <a:pt x="213868" y="69430"/>
                </a:lnTo>
                <a:lnTo>
                  <a:pt x="213868" y="2070"/>
                </a:lnTo>
                <a:close/>
              </a:path>
              <a:path w="562610" h="85089">
                <a:moveTo>
                  <a:pt x="560844" y="1396"/>
                </a:moveTo>
                <a:lnTo>
                  <a:pt x="500176" y="1396"/>
                </a:lnTo>
                <a:lnTo>
                  <a:pt x="500176" y="83210"/>
                </a:lnTo>
                <a:lnTo>
                  <a:pt x="562406" y="83210"/>
                </a:lnTo>
                <a:lnTo>
                  <a:pt x="562406" y="69430"/>
                </a:lnTo>
                <a:lnTo>
                  <a:pt x="516699" y="69430"/>
                </a:lnTo>
                <a:lnTo>
                  <a:pt x="516699" y="47167"/>
                </a:lnTo>
                <a:lnTo>
                  <a:pt x="557771" y="47167"/>
                </a:lnTo>
                <a:lnTo>
                  <a:pt x="557771" y="33375"/>
                </a:lnTo>
                <a:lnTo>
                  <a:pt x="516699" y="33375"/>
                </a:lnTo>
                <a:lnTo>
                  <a:pt x="516699" y="15239"/>
                </a:lnTo>
                <a:lnTo>
                  <a:pt x="560844" y="15239"/>
                </a:lnTo>
                <a:lnTo>
                  <a:pt x="560844" y="1396"/>
                </a:lnTo>
                <a:close/>
              </a:path>
              <a:path w="562610" h="85089">
                <a:moveTo>
                  <a:pt x="16916" y="1396"/>
                </a:moveTo>
                <a:lnTo>
                  <a:pt x="0" y="1396"/>
                </a:lnTo>
                <a:lnTo>
                  <a:pt x="19532" y="83210"/>
                </a:lnTo>
                <a:lnTo>
                  <a:pt x="37452" y="83210"/>
                </a:lnTo>
                <a:lnTo>
                  <a:pt x="44255" y="57594"/>
                </a:lnTo>
                <a:lnTo>
                  <a:pt x="29248" y="57594"/>
                </a:lnTo>
                <a:lnTo>
                  <a:pt x="16916" y="1396"/>
                </a:lnTo>
                <a:close/>
              </a:path>
              <a:path w="562610" h="85089">
                <a:moveTo>
                  <a:pt x="69028" y="22047"/>
                </a:moveTo>
                <a:lnTo>
                  <a:pt x="53695" y="22047"/>
                </a:lnTo>
                <a:lnTo>
                  <a:pt x="69989" y="83210"/>
                </a:lnTo>
                <a:lnTo>
                  <a:pt x="87515" y="83210"/>
                </a:lnTo>
                <a:lnTo>
                  <a:pt x="93503" y="58546"/>
                </a:lnTo>
                <a:lnTo>
                  <a:pt x="78193" y="58546"/>
                </a:lnTo>
                <a:lnTo>
                  <a:pt x="69028" y="22047"/>
                </a:lnTo>
                <a:close/>
              </a:path>
              <a:path w="562610" h="85089">
                <a:moveTo>
                  <a:pt x="107378" y="1396"/>
                </a:moveTo>
                <a:lnTo>
                  <a:pt x="90754" y="1396"/>
                </a:lnTo>
                <a:lnTo>
                  <a:pt x="78193" y="58546"/>
                </a:lnTo>
                <a:lnTo>
                  <a:pt x="93503" y="58546"/>
                </a:lnTo>
                <a:lnTo>
                  <a:pt x="107378" y="1396"/>
                </a:lnTo>
                <a:close/>
              </a:path>
              <a:path w="562610" h="85089">
                <a:moveTo>
                  <a:pt x="63842" y="1396"/>
                </a:moveTo>
                <a:lnTo>
                  <a:pt x="44208" y="1396"/>
                </a:lnTo>
                <a:lnTo>
                  <a:pt x="29248" y="57594"/>
                </a:lnTo>
                <a:lnTo>
                  <a:pt x="44255" y="57594"/>
                </a:lnTo>
                <a:lnTo>
                  <a:pt x="53695" y="22047"/>
                </a:lnTo>
                <a:lnTo>
                  <a:pt x="69028" y="22047"/>
                </a:lnTo>
                <a:lnTo>
                  <a:pt x="63842" y="1396"/>
                </a:lnTo>
                <a:close/>
              </a:path>
              <a:path w="562610" h="85089">
                <a:moveTo>
                  <a:pt x="453263" y="0"/>
                </a:moveTo>
                <a:lnTo>
                  <a:pt x="417617" y="24884"/>
                </a:lnTo>
                <a:lnTo>
                  <a:pt x="414985" y="43027"/>
                </a:lnTo>
                <a:lnTo>
                  <a:pt x="415640" y="52174"/>
                </a:lnTo>
                <a:lnTo>
                  <a:pt x="444477" y="83912"/>
                </a:lnTo>
                <a:lnTo>
                  <a:pt x="452259" y="84607"/>
                </a:lnTo>
                <a:lnTo>
                  <a:pt x="461048" y="84607"/>
                </a:lnTo>
                <a:lnTo>
                  <a:pt x="468287" y="82448"/>
                </a:lnTo>
                <a:lnTo>
                  <a:pt x="479717" y="73774"/>
                </a:lnTo>
                <a:lnTo>
                  <a:pt x="481732" y="70497"/>
                </a:lnTo>
                <a:lnTo>
                  <a:pt x="446138" y="70497"/>
                </a:lnTo>
                <a:lnTo>
                  <a:pt x="441299" y="68300"/>
                </a:lnTo>
                <a:lnTo>
                  <a:pt x="433857" y="59512"/>
                </a:lnTo>
                <a:lnTo>
                  <a:pt x="432010" y="52174"/>
                </a:lnTo>
                <a:lnTo>
                  <a:pt x="432003" y="32054"/>
                </a:lnTo>
                <a:lnTo>
                  <a:pt x="433895" y="25006"/>
                </a:lnTo>
                <a:lnTo>
                  <a:pt x="441439" y="16294"/>
                </a:lnTo>
                <a:lnTo>
                  <a:pt x="446366" y="14122"/>
                </a:lnTo>
                <a:lnTo>
                  <a:pt x="482350" y="14122"/>
                </a:lnTo>
                <a:lnTo>
                  <a:pt x="481380" y="12369"/>
                </a:lnTo>
                <a:lnTo>
                  <a:pt x="477659" y="8877"/>
                </a:lnTo>
                <a:lnTo>
                  <a:pt x="472618" y="4993"/>
                </a:lnTo>
                <a:lnTo>
                  <a:pt x="466871" y="2219"/>
                </a:lnTo>
                <a:lnTo>
                  <a:pt x="460418" y="554"/>
                </a:lnTo>
                <a:lnTo>
                  <a:pt x="453263" y="0"/>
                </a:lnTo>
                <a:close/>
              </a:path>
              <a:path w="562610" h="85089">
                <a:moveTo>
                  <a:pt x="470230" y="53136"/>
                </a:moveTo>
                <a:lnTo>
                  <a:pt x="468858" y="59118"/>
                </a:lnTo>
                <a:lnTo>
                  <a:pt x="466585" y="63512"/>
                </a:lnTo>
                <a:lnTo>
                  <a:pt x="460260" y="69100"/>
                </a:lnTo>
                <a:lnTo>
                  <a:pt x="456488" y="70497"/>
                </a:lnTo>
                <a:lnTo>
                  <a:pt x="481732" y="70497"/>
                </a:lnTo>
                <a:lnTo>
                  <a:pt x="483793" y="67144"/>
                </a:lnTo>
                <a:lnTo>
                  <a:pt x="486244" y="58216"/>
                </a:lnTo>
                <a:lnTo>
                  <a:pt x="470230" y="53136"/>
                </a:lnTo>
                <a:close/>
              </a:path>
              <a:path w="562610" h="85089">
                <a:moveTo>
                  <a:pt x="482350" y="14122"/>
                </a:moveTo>
                <a:lnTo>
                  <a:pt x="456819" y="14122"/>
                </a:lnTo>
                <a:lnTo>
                  <a:pt x="460552" y="15354"/>
                </a:lnTo>
                <a:lnTo>
                  <a:pt x="466686" y="20256"/>
                </a:lnTo>
                <a:lnTo>
                  <a:pt x="468706" y="23609"/>
                </a:lnTo>
                <a:lnTo>
                  <a:pt x="469671" y="27851"/>
                </a:lnTo>
                <a:lnTo>
                  <a:pt x="486029" y="23939"/>
                </a:lnTo>
                <a:lnTo>
                  <a:pt x="484162" y="17398"/>
                </a:lnTo>
                <a:lnTo>
                  <a:pt x="482350" y="14122"/>
                </a:lnTo>
                <a:close/>
              </a:path>
            </a:pathLst>
          </a:custGeom>
          <a:solidFill>
            <a:srgbClr val="DF1F2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1" name="object 191"/>
          <p:cNvSpPr/>
          <p:nvPr/>
        </p:nvSpPr>
        <p:spPr>
          <a:xfrm>
            <a:off x="765534" y="2661749"/>
            <a:ext cx="22860" cy="30480"/>
          </a:xfrm>
          <a:custGeom>
            <a:avLst/>
            <a:gdLst/>
            <a:ahLst/>
            <a:cxnLst/>
            <a:rect l="l" t="t" r="r" b="b"/>
            <a:pathLst>
              <a:path w="22859" h="30480">
                <a:moveTo>
                  <a:pt x="11048" y="0"/>
                </a:moveTo>
                <a:lnTo>
                  <a:pt x="0" y="30365"/>
                </a:lnTo>
                <a:lnTo>
                  <a:pt x="22326" y="30365"/>
                </a:lnTo>
                <a:lnTo>
                  <a:pt x="11048" y="0"/>
                </a:lnTo>
                <a:close/>
              </a:path>
            </a:pathLst>
          </a:custGeom>
          <a:ln w="6096">
            <a:solidFill>
              <a:srgbClr val="DF1F2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2" name="object 192"/>
          <p:cNvSpPr/>
          <p:nvPr/>
        </p:nvSpPr>
        <p:spPr>
          <a:xfrm>
            <a:off x="544554" y="2661749"/>
            <a:ext cx="22860" cy="30480"/>
          </a:xfrm>
          <a:custGeom>
            <a:avLst/>
            <a:gdLst/>
            <a:ahLst/>
            <a:cxnLst/>
            <a:rect l="l" t="t" r="r" b="b"/>
            <a:pathLst>
              <a:path w="22859" h="30480">
                <a:moveTo>
                  <a:pt x="11049" y="0"/>
                </a:moveTo>
                <a:lnTo>
                  <a:pt x="0" y="30365"/>
                </a:lnTo>
                <a:lnTo>
                  <a:pt x="22326" y="30365"/>
                </a:lnTo>
                <a:lnTo>
                  <a:pt x="11049" y="0"/>
                </a:lnTo>
                <a:close/>
              </a:path>
            </a:pathLst>
          </a:custGeom>
          <a:ln w="6096">
            <a:solidFill>
              <a:srgbClr val="DF1F2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3" name="object 193"/>
          <p:cNvSpPr/>
          <p:nvPr/>
        </p:nvSpPr>
        <p:spPr>
          <a:xfrm>
            <a:off x="674830" y="2643334"/>
            <a:ext cx="57785" cy="81280"/>
          </a:xfrm>
          <a:custGeom>
            <a:avLst/>
            <a:gdLst/>
            <a:ahLst/>
            <a:cxnLst/>
            <a:rect l="l" t="t" r="r" b="b"/>
            <a:pathLst>
              <a:path w="57784" h="81280">
                <a:moveTo>
                  <a:pt x="0" y="0"/>
                </a:moveTo>
                <a:lnTo>
                  <a:pt x="16522" y="0"/>
                </a:lnTo>
                <a:lnTo>
                  <a:pt x="16522" y="67360"/>
                </a:lnTo>
                <a:lnTo>
                  <a:pt x="57594" y="67360"/>
                </a:lnTo>
                <a:lnTo>
                  <a:pt x="57594" y="81140"/>
                </a:lnTo>
                <a:lnTo>
                  <a:pt x="0" y="81140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DF1F2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4" name="object 194"/>
          <p:cNvSpPr/>
          <p:nvPr/>
        </p:nvSpPr>
        <p:spPr>
          <a:xfrm>
            <a:off x="604726" y="2643334"/>
            <a:ext cx="57785" cy="81280"/>
          </a:xfrm>
          <a:custGeom>
            <a:avLst/>
            <a:gdLst/>
            <a:ahLst/>
            <a:cxnLst/>
            <a:rect l="l" t="t" r="r" b="b"/>
            <a:pathLst>
              <a:path w="57784" h="81280">
                <a:moveTo>
                  <a:pt x="0" y="0"/>
                </a:moveTo>
                <a:lnTo>
                  <a:pt x="16522" y="0"/>
                </a:lnTo>
                <a:lnTo>
                  <a:pt x="16522" y="67360"/>
                </a:lnTo>
                <a:lnTo>
                  <a:pt x="57594" y="67360"/>
                </a:lnTo>
                <a:lnTo>
                  <a:pt x="57594" y="81140"/>
                </a:lnTo>
                <a:lnTo>
                  <a:pt x="0" y="81140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DF1F2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5" name="object 195"/>
          <p:cNvSpPr/>
          <p:nvPr/>
        </p:nvSpPr>
        <p:spPr>
          <a:xfrm>
            <a:off x="907558" y="2642661"/>
            <a:ext cx="62230" cy="81915"/>
          </a:xfrm>
          <a:custGeom>
            <a:avLst/>
            <a:gdLst/>
            <a:ahLst/>
            <a:cxnLst/>
            <a:rect l="l" t="t" r="r" b="b"/>
            <a:pathLst>
              <a:path w="62230" h="81914">
                <a:moveTo>
                  <a:pt x="0" y="0"/>
                </a:moveTo>
                <a:lnTo>
                  <a:pt x="60667" y="0"/>
                </a:lnTo>
                <a:lnTo>
                  <a:pt x="60667" y="13842"/>
                </a:lnTo>
                <a:lnTo>
                  <a:pt x="16522" y="13842"/>
                </a:lnTo>
                <a:lnTo>
                  <a:pt x="16522" y="31978"/>
                </a:lnTo>
                <a:lnTo>
                  <a:pt x="57594" y="31978"/>
                </a:lnTo>
                <a:lnTo>
                  <a:pt x="57594" y="45770"/>
                </a:lnTo>
                <a:lnTo>
                  <a:pt x="16522" y="45770"/>
                </a:lnTo>
                <a:lnTo>
                  <a:pt x="16522" y="68033"/>
                </a:lnTo>
                <a:lnTo>
                  <a:pt x="62230" y="68033"/>
                </a:lnTo>
                <a:lnTo>
                  <a:pt x="62230" y="81813"/>
                </a:lnTo>
                <a:lnTo>
                  <a:pt x="0" y="81813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DF1F2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6" name="object 196"/>
          <p:cNvSpPr/>
          <p:nvPr/>
        </p:nvSpPr>
        <p:spPr>
          <a:xfrm>
            <a:off x="736172" y="2642661"/>
            <a:ext cx="82550" cy="81915"/>
          </a:xfrm>
          <a:custGeom>
            <a:avLst/>
            <a:gdLst/>
            <a:ahLst/>
            <a:cxnLst/>
            <a:rect l="l" t="t" r="r" b="b"/>
            <a:pathLst>
              <a:path w="82550" h="81914">
                <a:moveTo>
                  <a:pt x="31877" y="0"/>
                </a:moveTo>
                <a:lnTo>
                  <a:pt x="49339" y="0"/>
                </a:lnTo>
                <a:lnTo>
                  <a:pt x="82105" y="81813"/>
                </a:lnTo>
                <a:lnTo>
                  <a:pt x="64135" y="81813"/>
                </a:lnTo>
                <a:lnTo>
                  <a:pt x="56984" y="63233"/>
                </a:lnTo>
                <a:lnTo>
                  <a:pt x="24282" y="63233"/>
                </a:lnTo>
                <a:lnTo>
                  <a:pt x="17526" y="81813"/>
                </a:lnTo>
                <a:lnTo>
                  <a:pt x="0" y="81813"/>
                </a:lnTo>
                <a:lnTo>
                  <a:pt x="31877" y="0"/>
                </a:lnTo>
                <a:close/>
              </a:path>
            </a:pathLst>
          </a:custGeom>
          <a:ln w="6096">
            <a:solidFill>
              <a:srgbClr val="DF1F2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7" name="object 197"/>
          <p:cNvSpPr/>
          <p:nvPr/>
        </p:nvSpPr>
        <p:spPr>
          <a:xfrm>
            <a:off x="515192" y="2642661"/>
            <a:ext cx="82550" cy="81915"/>
          </a:xfrm>
          <a:custGeom>
            <a:avLst/>
            <a:gdLst/>
            <a:ahLst/>
            <a:cxnLst/>
            <a:rect l="l" t="t" r="r" b="b"/>
            <a:pathLst>
              <a:path w="82550" h="81914">
                <a:moveTo>
                  <a:pt x="31877" y="0"/>
                </a:moveTo>
                <a:lnTo>
                  <a:pt x="49339" y="0"/>
                </a:lnTo>
                <a:lnTo>
                  <a:pt x="82105" y="81813"/>
                </a:lnTo>
                <a:lnTo>
                  <a:pt x="64135" y="81813"/>
                </a:lnTo>
                <a:lnTo>
                  <a:pt x="56984" y="63233"/>
                </a:lnTo>
                <a:lnTo>
                  <a:pt x="24282" y="63233"/>
                </a:lnTo>
                <a:lnTo>
                  <a:pt x="17525" y="81813"/>
                </a:lnTo>
                <a:lnTo>
                  <a:pt x="0" y="81813"/>
                </a:lnTo>
                <a:lnTo>
                  <a:pt x="31877" y="0"/>
                </a:lnTo>
                <a:close/>
              </a:path>
            </a:pathLst>
          </a:custGeom>
          <a:ln w="6096">
            <a:solidFill>
              <a:srgbClr val="DF1F2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8" name="object 198"/>
          <p:cNvSpPr/>
          <p:nvPr/>
        </p:nvSpPr>
        <p:spPr>
          <a:xfrm>
            <a:off x="407381" y="2642661"/>
            <a:ext cx="107950" cy="81915"/>
          </a:xfrm>
          <a:custGeom>
            <a:avLst/>
            <a:gdLst/>
            <a:ahLst/>
            <a:cxnLst/>
            <a:rect l="l" t="t" r="r" b="b"/>
            <a:pathLst>
              <a:path w="107950" h="81914">
                <a:moveTo>
                  <a:pt x="0" y="0"/>
                </a:moveTo>
                <a:lnTo>
                  <a:pt x="16916" y="0"/>
                </a:lnTo>
                <a:lnTo>
                  <a:pt x="29248" y="56197"/>
                </a:lnTo>
                <a:lnTo>
                  <a:pt x="44208" y="0"/>
                </a:lnTo>
                <a:lnTo>
                  <a:pt x="63842" y="0"/>
                </a:lnTo>
                <a:lnTo>
                  <a:pt x="78193" y="57149"/>
                </a:lnTo>
                <a:lnTo>
                  <a:pt x="90754" y="0"/>
                </a:lnTo>
                <a:lnTo>
                  <a:pt x="107378" y="0"/>
                </a:lnTo>
                <a:lnTo>
                  <a:pt x="87515" y="81813"/>
                </a:lnTo>
                <a:lnTo>
                  <a:pt x="69989" y="81813"/>
                </a:lnTo>
                <a:lnTo>
                  <a:pt x="53695" y="20650"/>
                </a:lnTo>
                <a:lnTo>
                  <a:pt x="37452" y="81813"/>
                </a:lnTo>
                <a:lnTo>
                  <a:pt x="19532" y="81813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DF1F2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9" name="object 199"/>
          <p:cNvSpPr/>
          <p:nvPr/>
        </p:nvSpPr>
        <p:spPr>
          <a:xfrm>
            <a:off x="822366" y="2641264"/>
            <a:ext cx="71755" cy="85090"/>
          </a:xfrm>
          <a:custGeom>
            <a:avLst/>
            <a:gdLst/>
            <a:ahLst/>
            <a:cxnLst/>
            <a:rect l="l" t="t" r="r" b="b"/>
            <a:pathLst>
              <a:path w="71755" h="85089">
                <a:moveTo>
                  <a:pt x="38277" y="0"/>
                </a:moveTo>
                <a:lnTo>
                  <a:pt x="71043" y="23939"/>
                </a:lnTo>
                <a:lnTo>
                  <a:pt x="54686" y="27851"/>
                </a:lnTo>
                <a:lnTo>
                  <a:pt x="53721" y="23609"/>
                </a:lnTo>
                <a:lnTo>
                  <a:pt x="51701" y="20256"/>
                </a:lnTo>
                <a:lnTo>
                  <a:pt x="48628" y="17805"/>
                </a:lnTo>
                <a:lnTo>
                  <a:pt x="45567" y="15354"/>
                </a:lnTo>
                <a:lnTo>
                  <a:pt x="41833" y="14122"/>
                </a:lnTo>
                <a:lnTo>
                  <a:pt x="37439" y="14122"/>
                </a:lnTo>
                <a:lnTo>
                  <a:pt x="31381" y="14122"/>
                </a:lnTo>
                <a:lnTo>
                  <a:pt x="26454" y="16294"/>
                </a:lnTo>
                <a:lnTo>
                  <a:pt x="22682" y="20650"/>
                </a:lnTo>
                <a:lnTo>
                  <a:pt x="18910" y="25006"/>
                </a:lnTo>
                <a:lnTo>
                  <a:pt x="17018" y="32054"/>
                </a:lnTo>
                <a:lnTo>
                  <a:pt x="17018" y="41808"/>
                </a:lnTo>
                <a:lnTo>
                  <a:pt x="17018" y="52146"/>
                </a:lnTo>
                <a:lnTo>
                  <a:pt x="18872" y="59512"/>
                </a:lnTo>
                <a:lnTo>
                  <a:pt x="22593" y="63906"/>
                </a:lnTo>
                <a:lnTo>
                  <a:pt x="26314" y="68300"/>
                </a:lnTo>
                <a:lnTo>
                  <a:pt x="31153" y="70497"/>
                </a:lnTo>
                <a:lnTo>
                  <a:pt x="37109" y="70497"/>
                </a:lnTo>
                <a:lnTo>
                  <a:pt x="41503" y="70497"/>
                </a:lnTo>
                <a:lnTo>
                  <a:pt x="45275" y="69100"/>
                </a:lnTo>
                <a:lnTo>
                  <a:pt x="48437" y="66306"/>
                </a:lnTo>
                <a:lnTo>
                  <a:pt x="51600" y="63512"/>
                </a:lnTo>
                <a:lnTo>
                  <a:pt x="53873" y="59118"/>
                </a:lnTo>
                <a:lnTo>
                  <a:pt x="55245" y="53136"/>
                </a:lnTo>
                <a:lnTo>
                  <a:pt x="71259" y="58216"/>
                </a:lnTo>
                <a:lnTo>
                  <a:pt x="68808" y="67144"/>
                </a:lnTo>
                <a:lnTo>
                  <a:pt x="64731" y="73774"/>
                </a:lnTo>
                <a:lnTo>
                  <a:pt x="59016" y="78105"/>
                </a:lnTo>
                <a:lnTo>
                  <a:pt x="53301" y="82448"/>
                </a:lnTo>
                <a:lnTo>
                  <a:pt x="46062" y="84607"/>
                </a:lnTo>
                <a:lnTo>
                  <a:pt x="37274" y="84607"/>
                </a:lnTo>
                <a:lnTo>
                  <a:pt x="2620" y="60298"/>
                </a:lnTo>
                <a:lnTo>
                  <a:pt x="0" y="43027"/>
                </a:lnTo>
                <a:lnTo>
                  <a:pt x="657" y="33386"/>
                </a:lnTo>
                <a:lnTo>
                  <a:pt x="30100" y="707"/>
                </a:lnTo>
                <a:lnTo>
                  <a:pt x="38277" y="0"/>
                </a:lnTo>
                <a:close/>
              </a:path>
            </a:pathLst>
          </a:custGeom>
          <a:ln w="6096">
            <a:solidFill>
              <a:srgbClr val="DF1F2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0" name="object 200"/>
          <p:cNvSpPr/>
          <p:nvPr/>
        </p:nvSpPr>
        <p:spPr>
          <a:xfrm>
            <a:off x="790955" y="2909316"/>
            <a:ext cx="551687" cy="195071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1" name="object 201"/>
          <p:cNvSpPr/>
          <p:nvPr/>
        </p:nvSpPr>
        <p:spPr>
          <a:xfrm>
            <a:off x="819953" y="2938066"/>
            <a:ext cx="438784" cy="83820"/>
          </a:xfrm>
          <a:custGeom>
            <a:avLst/>
            <a:gdLst/>
            <a:ahLst/>
            <a:cxnLst/>
            <a:rect l="l" t="t" r="r" b="b"/>
            <a:pathLst>
              <a:path w="438784" h="83819">
                <a:moveTo>
                  <a:pt x="111391" y="0"/>
                </a:moveTo>
                <a:lnTo>
                  <a:pt x="93929" y="0"/>
                </a:lnTo>
                <a:lnTo>
                  <a:pt x="62052" y="81813"/>
                </a:lnTo>
                <a:lnTo>
                  <a:pt x="79578" y="81813"/>
                </a:lnTo>
                <a:lnTo>
                  <a:pt x="86334" y="63233"/>
                </a:lnTo>
                <a:lnTo>
                  <a:pt x="136716" y="63233"/>
                </a:lnTo>
                <a:lnTo>
                  <a:pt x="131197" y="49453"/>
                </a:lnTo>
                <a:lnTo>
                  <a:pt x="91414" y="49453"/>
                </a:lnTo>
                <a:lnTo>
                  <a:pt x="102463" y="19088"/>
                </a:lnTo>
                <a:lnTo>
                  <a:pt x="119036" y="19088"/>
                </a:lnTo>
                <a:lnTo>
                  <a:pt x="111391" y="0"/>
                </a:lnTo>
                <a:close/>
              </a:path>
              <a:path w="438784" h="83819">
                <a:moveTo>
                  <a:pt x="136716" y="63233"/>
                </a:moveTo>
                <a:lnTo>
                  <a:pt x="119037" y="63233"/>
                </a:lnTo>
                <a:lnTo>
                  <a:pt x="126187" y="81813"/>
                </a:lnTo>
                <a:lnTo>
                  <a:pt x="144157" y="81813"/>
                </a:lnTo>
                <a:lnTo>
                  <a:pt x="136716" y="63233"/>
                </a:lnTo>
                <a:close/>
              </a:path>
              <a:path w="438784" h="83819">
                <a:moveTo>
                  <a:pt x="119036" y="19088"/>
                </a:moveTo>
                <a:lnTo>
                  <a:pt x="102463" y="19088"/>
                </a:lnTo>
                <a:lnTo>
                  <a:pt x="113741" y="49453"/>
                </a:lnTo>
                <a:lnTo>
                  <a:pt x="131197" y="49453"/>
                </a:lnTo>
                <a:lnTo>
                  <a:pt x="119036" y="19088"/>
                </a:lnTo>
                <a:close/>
              </a:path>
              <a:path w="438784" h="83819">
                <a:moveTo>
                  <a:pt x="188086" y="0"/>
                </a:moveTo>
                <a:lnTo>
                  <a:pt x="151091" y="0"/>
                </a:lnTo>
                <a:lnTo>
                  <a:pt x="151091" y="81813"/>
                </a:lnTo>
                <a:lnTo>
                  <a:pt x="188277" y="81813"/>
                </a:lnTo>
                <a:lnTo>
                  <a:pt x="193154" y="81241"/>
                </a:lnTo>
                <a:lnTo>
                  <a:pt x="201676" y="78524"/>
                </a:lnTo>
                <a:lnTo>
                  <a:pt x="205536" y="76352"/>
                </a:lnTo>
                <a:lnTo>
                  <a:pt x="212204" y="69875"/>
                </a:lnTo>
                <a:lnTo>
                  <a:pt x="213321" y="68033"/>
                </a:lnTo>
                <a:lnTo>
                  <a:pt x="167614" y="68033"/>
                </a:lnTo>
                <a:lnTo>
                  <a:pt x="167614" y="13842"/>
                </a:lnTo>
                <a:lnTo>
                  <a:pt x="213278" y="13842"/>
                </a:lnTo>
                <a:lnTo>
                  <a:pt x="212610" y="12712"/>
                </a:lnTo>
                <a:lnTo>
                  <a:pt x="205765" y="5486"/>
                </a:lnTo>
                <a:lnTo>
                  <a:pt x="201650" y="2971"/>
                </a:lnTo>
                <a:lnTo>
                  <a:pt x="193281" y="520"/>
                </a:lnTo>
                <a:lnTo>
                  <a:pt x="188086" y="0"/>
                </a:lnTo>
                <a:close/>
              </a:path>
              <a:path w="438784" h="83819">
                <a:moveTo>
                  <a:pt x="213278" y="13842"/>
                </a:moveTo>
                <a:lnTo>
                  <a:pt x="181762" y="13842"/>
                </a:lnTo>
                <a:lnTo>
                  <a:pt x="186283" y="14096"/>
                </a:lnTo>
                <a:lnTo>
                  <a:pt x="191681" y="15290"/>
                </a:lnTo>
                <a:lnTo>
                  <a:pt x="202531" y="34023"/>
                </a:lnTo>
                <a:lnTo>
                  <a:pt x="202476" y="48425"/>
                </a:lnTo>
                <a:lnTo>
                  <a:pt x="184556" y="68033"/>
                </a:lnTo>
                <a:lnTo>
                  <a:pt x="213321" y="68033"/>
                </a:lnTo>
                <a:lnTo>
                  <a:pt x="215125" y="65062"/>
                </a:lnTo>
                <a:lnTo>
                  <a:pt x="218846" y="54228"/>
                </a:lnTo>
                <a:lnTo>
                  <a:pt x="219684" y="48425"/>
                </a:lnTo>
                <a:lnTo>
                  <a:pt x="219684" y="34023"/>
                </a:lnTo>
                <a:lnTo>
                  <a:pt x="218782" y="27584"/>
                </a:lnTo>
                <a:lnTo>
                  <a:pt x="215214" y="17119"/>
                </a:lnTo>
                <a:lnTo>
                  <a:pt x="213278" y="13842"/>
                </a:lnTo>
                <a:close/>
              </a:path>
              <a:path w="438784" h="83819">
                <a:moveTo>
                  <a:pt x="389890" y="0"/>
                </a:moveTo>
                <a:lnTo>
                  <a:pt x="373811" y="0"/>
                </a:lnTo>
                <a:lnTo>
                  <a:pt x="373811" y="81813"/>
                </a:lnTo>
                <a:lnTo>
                  <a:pt x="389166" y="81813"/>
                </a:lnTo>
                <a:lnTo>
                  <a:pt x="389166" y="28460"/>
                </a:lnTo>
                <a:lnTo>
                  <a:pt x="407335" y="28460"/>
                </a:lnTo>
                <a:lnTo>
                  <a:pt x="389890" y="0"/>
                </a:lnTo>
                <a:close/>
              </a:path>
              <a:path w="438784" h="83819">
                <a:moveTo>
                  <a:pt x="407335" y="28460"/>
                </a:moveTo>
                <a:lnTo>
                  <a:pt x="389166" y="28460"/>
                </a:lnTo>
                <a:lnTo>
                  <a:pt x="422147" y="81813"/>
                </a:lnTo>
                <a:lnTo>
                  <a:pt x="438721" y="81813"/>
                </a:lnTo>
                <a:lnTo>
                  <a:pt x="438721" y="54635"/>
                </a:lnTo>
                <a:lnTo>
                  <a:pt x="423379" y="54635"/>
                </a:lnTo>
                <a:lnTo>
                  <a:pt x="407335" y="28460"/>
                </a:lnTo>
                <a:close/>
              </a:path>
              <a:path w="438784" h="83819">
                <a:moveTo>
                  <a:pt x="438721" y="0"/>
                </a:moveTo>
                <a:lnTo>
                  <a:pt x="423379" y="0"/>
                </a:lnTo>
                <a:lnTo>
                  <a:pt x="423379" y="54635"/>
                </a:lnTo>
                <a:lnTo>
                  <a:pt x="438721" y="54635"/>
                </a:lnTo>
                <a:lnTo>
                  <a:pt x="438721" y="0"/>
                </a:lnTo>
                <a:close/>
              </a:path>
              <a:path w="438784" h="83819">
                <a:moveTo>
                  <a:pt x="357670" y="0"/>
                </a:moveTo>
                <a:lnTo>
                  <a:pt x="341147" y="0"/>
                </a:lnTo>
                <a:lnTo>
                  <a:pt x="341147" y="81813"/>
                </a:lnTo>
                <a:lnTo>
                  <a:pt x="357670" y="81813"/>
                </a:lnTo>
                <a:lnTo>
                  <a:pt x="357670" y="0"/>
                </a:lnTo>
                <a:close/>
              </a:path>
              <a:path w="438784" h="83819">
                <a:moveTo>
                  <a:pt x="242430" y="0"/>
                </a:moveTo>
                <a:lnTo>
                  <a:pt x="225513" y="0"/>
                </a:lnTo>
                <a:lnTo>
                  <a:pt x="245046" y="81813"/>
                </a:lnTo>
                <a:lnTo>
                  <a:pt x="262966" y="81813"/>
                </a:lnTo>
                <a:lnTo>
                  <a:pt x="269769" y="56197"/>
                </a:lnTo>
                <a:lnTo>
                  <a:pt x="254761" y="56197"/>
                </a:lnTo>
                <a:lnTo>
                  <a:pt x="242430" y="0"/>
                </a:lnTo>
                <a:close/>
              </a:path>
              <a:path w="438784" h="83819">
                <a:moveTo>
                  <a:pt x="294542" y="20650"/>
                </a:moveTo>
                <a:lnTo>
                  <a:pt x="279209" y="20650"/>
                </a:lnTo>
                <a:lnTo>
                  <a:pt x="295503" y="81813"/>
                </a:lnTo>
                <a:lnTo>
                  <a:pt x="313029" y="81813"/>
                </a:lnTo>
                <a:lnTo>
                  <a:pt x="319017" y="57149"/>
                </a:lnTo>
                <a:lnTo>
                  <a:pt x="303707" y="57149"/>
                </a:lnTo>
                <a:lnTo>
                  <a:pt x="294542" y="20650"/>
                </a:lnTo>
                <a:close/>
              </a:path>
              <a:path w="438784" h="83819">
                <a:moveTo>
                  <a:pt x="332892" y="0"/>
                </a:moveTo>
                <a:lnTo>
                  <a:pt x="316268" y="0"/>
                </a:lnTo>
                <a:lnTo>
                  <a:pt x="303707" y="57149"/>
                </a:lnTo>
                <a:lnTo>
                  <a:pt x="319017" y="57149"/>
                </a:lnTo>
                <a:lnTo>
                  <a:pt x="332892" y="0"/>
                </a:lnTo>
                <a:close/>
              </a:path>
              <a:path w="438784" h="83819">
                <a:moveTo>
                  <a:pt x="289356" y="0"/>
                </a:moveTo>
                <a:lnTo>
                  <a:pt x="269722" y="0"/>
                </a:lnTo>
                <a:lnTo>
                  <a:pt x="254761" y="56197"/>
                </a:lnTo>
                <a:lnTo>
                  <a:pt x="269769" y="56197"/>
                </a:lnTo>
                <a:lnTo>
                  <a:pt x="279209" y="20650"/>
                </a:lnTo>
                <a:lnTo>
                  <a:pt x="294542" y="20650"/>
                </a:lnTo>
                <a:lnTo>
                  <a:pt x="289356" y="0"/>
                </a:lnTo>
                <a:close/>
              </a:path>
              <a:path w="438784" h="83819">
                <a:moveTo>
                  <a:pt x="15570" y="54749"/>
                </a:moveTo>
                <a:lnTo>
                  <a:pt x="0" y="56540"/>
                </a:lnTo>
                <a:lnTo>
                  <a:pt x="38" y="65277"/>
                </a:lnTo>
                <a:lnTo>
                  <a:pt x="2235" y="71907"/>
                </a:lnTo>
                <a:lnTo>
                  <a:pt x="10934" y="80949"/>
                </a:lnTo>
                <a:lnTo>
                  <a:pt x="17157" y="83210"/>
                </a:lnTo>
                <a:lnTo>
                  <a:pt x="32105" y="83210"/>
                </a:lnTo>
                <a:lnTo>
                  <a:pt x="37655" y="81775"/>
                </a:lnTo>
                <a:lnTo>
                  <a:pt x="46062" y="76009"/>
                </a:lnTo>
                <a:lnTo>
                  <a:pt x="48971" y="72186"/>
                </a:lnTo>
                <a:lnTo>
                  <a:pt x="50008" y="69100"/>
                </a:lnTo>
                <a:lnTo>
                  <a:pt x="22136" y="69100"/>
                </a:lnTo>
                <a:lnTo>
                  <a:pt x="19418" y="67627"/>
                </a:lnTo>
                <a:lnTo>
                  <a:pt x="16446" y="62750"/>
                </a:lnTo>
                <a:lnTo>
                  <a:pt x="15768" y="59474"/>
                </a:lnTo>
                <a:lnTo>
                  <a:pt x="15570" y="54749"/>
                </a:lnTo>
                <a:close/>
              </a:path>
              <a:path w="438784" h="83819">
                <a:moveTo>
                  <a:pt x="52349" y="0"/>
                </a:moveTo>
                <a:lnTo>
                  <a:pt x="35890" y="0"/>
                </a:lnTo>
                <a:lnTo>
                  <a:pt x="35890" y="59474"/>
                </a:lnTo>
                <a:lnTo>
                  <a:pt x="35128" y="63842"/>
                </a:lnTo>
                <a:lnTo>
                  <a:pt x="32080" y="68046"/>
                </a:lnTo>
                <a:lnTo>
                  <a:pt x="29463" y="69100"/>
                </a:lnTo>
                <a:lnTo>
                  <a:pt x="50008" y="69100"/>
                </a:lnTo>
                <a:lnTo>
                  <a:pt x="50571" y="67424"/>
                </a:lnTo>
                <a:lnTo>
                  <a:pt x="51752" y="63779"/>
                </a:lnTo>
                <a:lnTo>
                  <a:pt x="52244" y="59474"/>
                </a:lnTo>
                <a:lnTo>
                  <a:pt x="52349" y="0"/>
                </a:lnTo>
                <a:close/>
              </a:path>
            </a:pathLst>
          </a:custGeom>
          <a:solidFill>
            <a:srgbClr val="DF1F2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2" name="object 202"/>
          <p:cNvSpPr/>
          <p:nvPr/>
        </p:nvSpPr>
        <p:spPr>
          <a:xfrm>
            <a:off x="816905" y="2935018"/>
            <a:ext cx="444817" cy="89306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3" name="object 203"/>
          <p:cNvSpPr txBox="1"/>
          <p:nvPr/>
        </p:nvSpPr>
        <p:spPr>
          <a:xfrm>
            <a:off x="6255468" y="1386192"/>
            <a:ext cx="2689225" cy="772795"/>
          </a:xfrm>
          <a:prstGeom prst="rect">
            <a:avLst/>
          </a:prstGeom>
        </p:spPr>
        <p:txBody>
          <a:bodyPr wrap="square" lIns="0" tIns="1035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dirty="0" sz="1400" spc="-15" b="1">
                <a:latin typeface="Arial"/>
                <a:cs typeface="Arial"/>
              </a:rPr>
              <a:t>CHANNEL</a:t>
            </a:r>
            <a:r>
              <a:rPr dirty="0" sz="1400" spc="35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CONDITIONS: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605"/>
              </a:spcBef>
            </a:pPr>
            <a:r>
              <a:rPr dirty="0" sz="1200">
                <a:latin typeface="Arial"/>
                <a:cs typeface="Arial"/>
              </a:rPr>
              <a:t>AS OF 16 </a:t>
            </a:r>
            <a:r>
              <a:rPr dirty="0" sz="1200" spc="-5">
                <a:latin typeface="Arial"/>
                <a:cs typeface="Arial"/>
              </a:rPr>
              <a:t>AUG </a:t>
            </a:r>
            <a:r>
              <a:rPr dirty="0" sz="1200">
                <a:latin typeface="Arial"/>
                <a:cs typeface="Arial"/>
              </a:rPr>
              <a:t>19, THE PILOTS  </a:t>
            </a:r>
            <a:r>
              <a:rPr dirty="0" sz="1200" spc="-5">
                <a:latin typeface="Arial"/>
                <a:cs typeface="Arial"/>
              </a:rPr>
              <a:t>INCREASED </a:t>
            </a:r>
            <a:r>
              <a:rPr dirty="0" sz="1200">
                <a:latin typeface="Arial"/>
                <a:cs typeface="Arial"/>
              </a:rPr>
              <a:t>THE </a:t>
            </a:r>
            <a:r>
              <a:rPr dirty="0" sz="1200" spc="-5">
                <a:latin typeface="Arial"/>
                <a:cs typeface="Arial"/>
              </a:rPr>
              <a:t>MAX DRAFT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u="sng" sz="12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45’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9" name="object 20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pc="-5"/>
              <a:t>Hydrographic Services Review</a:t>
            </a:r>
            <a:r>
              <a:rPr dirty="0" spc="-65"/>
              <a:t> </a:t>
            </a:r>
            <a:r>
              <a:rPr dirty="0" spc="-5"/>
              <a:t>Panel</a:t>
            </a:r>
          </a:p>
        </p:txBody>
      </p:sp>
      <p:sp>
        <p:nvSpPr>
          <p:cNvPr id="210" name="object 2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</a:t>
            </a:fld>
          </a:p>
        </p:txBody>
      </p:sp>
      <p:sp>
        <p:nvSpPr>
          <p:cNvPr id="204" name="object 204"/>
          <p:cNvSpPr txBox="1"/>
          <p:nvPr/>
        </p:nvSpPr>
        <p:spPr>
          <a:xfrm>
            <a:off x="6255468" y="2268895"/>
            <a:ext cx="2423160" cy="7131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 spc="-5" b="1">
                <a:latin typeface="Arial"/>
                <a:cs typeface="Arial"/>
              </a:rPr>
              <a:t>Mississippi River Southwest  Pass Dredge</a:t>
            </a:r>
            <a:r>
              <a:rPr dirty="0" sz="1400" spc="-45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Status</a:t>
            </a:r>
            <a:r>
              <a:rPr dirty="0" sz="1400" spc="-5"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dirty="0" u="sng" sz="1200" spc="-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ONGOING</a:t>
            </a:r>
            <a:r>
              <a:rPr dirty="0" sz="1200" spc="-5">
                <a:latin typeface="Arial"/>
                <a:cs typeface="Arial"/>
              </a:rPr>
              <a:t>: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5" name="object 205"/>
          <p:cNvSpPr txBox="1"/>
          <p:nvPr/>
        </p:nvSpPr>
        <p:spPr>
          <a:xfrm>
            <a:off x="6255468" y="2956219"/>
            <a:ext cx="2598420" cy="10325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105"/>
              </a:spcBef>
              <a:buChar char="•"/>
              <a:tabLst>
                <a:tab pos="185420" algn="l"/>
              </a:tabLst>
            </a:pPr>
            <a:r>
              <a:rPr dirty="0" sz="1100">
                <a:latin typeface="Arial"/>
                <a:cs typeface="Arial"/>
              </a:rPr>
              <a:t>NEWPORT: 9 Jun </a:t>
            </a:r>
            <a:r>
              <a:rPr dirty="0" sz="1100" spc="-5">
                <a:latin typeface="Arial"/>
                <a:cs typeface="Arial"/>
              </a:rPr>
              <a:t>19 </a:t>
            </a:r>
            <a:r>
              <a:rPr dirty="0" sz="1100">
                <a:latin typeface="Arial"/>
                <a:cs typeface="Arial"/>
              </a:rPr>
              <a:t>– 9 </a:t>
            </a:r>
            <a:r>
              <a:rPr dirty="0" sz="1100" spc="-5">
                <a:latin typeface="Arial"/>
                <a:cs typeface="Arial"/>
              </a:rPr>
              <a:t>Nov</a:t>
            </a:r>
            <a:r>
              <a:rPr dirty="0" sz="1100" spc="-12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19</a:t>
            </a:r>
            <a:endParaRPr sz="110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dirty="0" sz="1100" spc="-5">
                <a:latin typeface="Arial"/>
                <a:cs typeface="Arial"/>
              </a:rPr>
              <a:t>STUYVESANT: 14 </a:t>
            </a:r>
            <a:r>
              <a:rPr dirty="0" sz="1100">
                <a:latin typeface="Arial"/>
                <a:cs typeface="Arial"/>
              </a:rPr>
              <a:t>Jun </a:t>
            </a:r>
            <a:r>
              <a:rPr dirty="0" sz="1100" spc="-5">
                <a:latin typeface="Arial"/>
                <a:cs typeface="Arial"/>
              </a:rPr>
              <a:t>19 </a:t>
            </a:r>
            <a:r>
              <a:rPr dirty="0" sz="1100">
                <a:latin typeface="Arial"/>
                <a:cs typeface="Arial"/>
              </a:rPr>
              <a:t>– </a:t>
            </a:r>
            <a:r>
              <a:rPr dirty="0" sz="1100" spc="-5">
                <a:latin typeface="Arial"/>
                <a:cs typeface="Arial"/>
              </a:rPr>
              <a:t>04 </a:t>
            </a:r>
            <a:r>
              <a:rPr dirty="0" sz="1100">
                <a:latin typeface="Arial"/>
                <a:cs typeface="Arial"/>
              </a:rPr>
              <a:t>Oct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19</a:t>
            </a:r>
            <a:endParaRPr sz="110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dirty="0" sz="1100" spc="-5">
                <a:latin typeface="Arial"/>
                <a:cs typeface="Arial"/>
              </a:rPr>
              <a:t>CR MCCASKILL: 24 </a:t>
            </a:r>
            <a:r>
              <a:rPr dirty="0" sz="1100">
                <a:latin typeface="Arial"/>
                <a:cs typeface="Arial"/>
              </a:rPr>
              <a:t>Jul – </a:t>
            </a:r>
            <a:r>
              <a:rPr dirty="0" sz="1100" spc="-5">
                <a:latin typeface="Arial"/>
                <a:cs typeface="Arial"/>
              </a:rPr>
              <a:t>20 Sep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19</a:t>
            </a:r>
            <a:endParaRPr sz="110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dirty="0" sz="1100" spc="-5">
                <a:latin typeface="Arial"/>
                <a:cs typeface="Arial"/>
              </a:rPr>
              <a:t>CAPTAIN FRANK:  28 </a:t>
            </a:r>
            <a:r>
              <a:rPr dirty="0" sz="1100">
                <a:latin typeface="Arial"/>
                <a:cs typeface="Arial"/>
              </a:rPr>
              <a:t>Jul – </a:t>
            </a:r>
            <a:r>
              <a:rPr dirty="0" sz="1100" spc="-5">
                <a:latin typeface="Arial"/>
                <a:cs typeface="Arial"/>
              </a:rPr>
              <a:t>20 Sep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19</a:t>
            </a:r>
            <a:endParaRPr sz="1100">
              <a:latin typeface="Arial"/>
              <a:cs typeface="Arial"/>
            </a:endParaRPr>
          </a:p>
          <a:p>
            <a:pPr marL="184785" marR="59690" indent="-172085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dirty="0" sz="1100" spc="-5">
                <a:latin typeface="Arial"/>
                <a:cs typeface="Arial"/>
              </a:rPr>
              <a:t>RS </a:t>
            </a:r>
            <a:r>
              <a:rPr dirty="0" sz="1100">
                <a:latin typeface="Arial"/>
                <a:cs typeface="Arial"/>
              </a:rPr>
              <a:t>WEEKS: </a:t>
            </a:r>
            <a:r>
              <a:rPr dirty="0" sz="1100" spc="-5">
                <a:latin typeface="Arial"/>
                <a:cs typeface="Arial"/>
              </a:rPr>
              <a:t>Hopper Dredge Disposal  Area (HDDA)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Dredging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6" name="object 206"/>
          <p:cNvSpPr txBox="1"/>
          <p:nvPr/>
        </p:nvSpPr>
        <p:spPr>
          <a:xfrm>
            <a:off x="6255468" y="4036735"/>
            <a:ext cx="2500630" cy="453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latin typeface="Arial"/>
                <a:cs typeface="Arial"/>
              </a:rPr>
              <a:t>Deep Draft Crossings </a:t>
            </a:r>
            <a:r>
              <a:rPr dirty="0" sz="1400" spc="-10" b="1">
                <a:latin typeface="Arial"/>
                <a:cs typeface="Arial"/>
              </a:rPr>
              <a:t>Dredge  </a:t>
            </a:r>
            <a:r>
              <a:rPr dirty="0" sz="1400" spc="-5" b="1">
                <a:latin typeface="Arial"/>
                <a:cs typeface="Arial"/>
              </a:rPr>
              <a:t>Status: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7" name="object 207"/>
          <p:cNvSpPr txBox="1"/>
          <p:nvPr/>
        </p:nvSpPr>
        <p:spPr>
          <a:xfrm>
            <a:off x="6255468" y="4464979"/>
            <a:ext cx="2665095" cy="86486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100"/>
              </a:spcBef>
              <a:buChar char="•"/>
              <a:tabLst>
                <a:tab pos="185420" algn="l"/>
              </a:tabLst>
            </a:pPr>
            <a:r>
              <a:rPr dirty="0" sz="1100" spc="-5">
                <a:latin typeface="Arial"/>
                <a:cs typeface="Arial"/>
              </a:rPr>
              <a:t>HURLEY </a:t>
            </a:r>
            <a:r>
              <a:rPr dirty="0" sz="1100">
                <a:latin typeface="Arial"/>
                <a:cs typeface="Arial"/>
              </a:rPr>
              <a:t>– </a:t>
            </a:r>
            <a:r>
              <a:rPr dirty="0" sz="1100" spc="-5">
                <a:latin typeface="Arial"/>
                <a:cs typeface="Arial"/>
              </a:rPr>
              <a:t>Redeye crossing </a:t>
            </a:r>
            <a:r>
              <a:rPr dirty="0" sz="1100" spc="-10">
                <a:latin typeface="Arial"/>
                <a:cs typeface="Arial"/>
              </a:rPr>
              <a:t>(Mile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224)</a:t>
            </a:r>
            <a:endParaRPr sz="1100">
              <a:latin typeface="Arial"/>
              <a:cs typeface="Arial"/>
            </a:endParaRPr>
          </a:p>
          <a:p>
            <a:pPr marL="184785" marR="180975" indent="-172085">
              <a:lnSpc>
                <a:spcPct val="100000"/>
              </a:lnSpc>
              <a:spcBef>
                <a:spcPts val="5"/>
              </a:spcBef>
              <a:buChar char="•"/>
              <a:tabLst>
                <a:tab pos="185420" algn="l"/>
              </a:tabLst>
            </a:pPr>
            <a:r>
              <a:rPr dirty="0" sz="1100">
                <a:latin typeface="Arial"/>
                <a:cs typeface="Arial"/>
              </a:rPr>
              <a:t>WALLACE </a:t>
            </a:r>
            <a:r>
              <a:rPr dirty="0" sz="1100" spc="-5">
                <a:latin typeface="Arial"/>
                <a:cs typeface="Arial"/>
              </a:rPr>
              <a:t>MCGEORGE </a:t>
            </a:r>
            <a:r>
              <a:rPr dirty="0" sz="1100">
                <a:latin typeface="Arial"/>
                <a:cs typeface="Arial"/>
              </a:rPr>
              <a:t>–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Alhambra  crossing </a:t>
            </a:r>
            <a:r>
              <a:rPr dirty="0" sz="1100" spc="-10">
                <a:latin typeface="Arial"/>
                <a:cs typeface="Arial"/>
              </a:rPr>
              <a:t>(Mile</a:t>
            </a:r>
            <a:r>
              <a:rPr dirty="0" sz="1100" spc="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191)</a:t>
            </a:r>
            <a:endParaRPr sz="110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dirty="0" sz="1100">
                <a:latin typeface="Arial"/>
                <a:cs typeface="Arial"/>
              </a:rPr>
              <a:t>JADWIN – Smoke </a:t>
            </a:r>
            <a:r>
              <a:rPr dirty="0" sz="1100" spc="-5">
                <a:latin typeface="Arial"/>
                <a:cs typeface="Arial"/>
              </a:rPr>
              <a:t>Bend </a:t>
            </a:r>
            <a:r>
              <a:rPr dirty="0" sz="1100" spc="-10">
                <a:latin typeface="Arial"/>
                <a:cs typeface="Arial"/>
              </a:rPr>
              <a:t>(Mile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175)</a:t>
            </a:r>
            <a:endParaRPr sz="110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dirty="0" sz="1100">
                <a:latin typeface="Arial"/>
                <a:cs typeface="Arial"/>
              </a:rPr>
              <a:t>WHEELER </a:t>
            </a:r>
            <a:r>
              <a:rPr dirty="0" sz="1100" spc="-5">
                <a:latin typeface="Arial"/>
                <a:cs typeface="Arial"/>
              </a:rPr>
              <a:t>(Call </a:t>
            </a:r>
            <a:r>
              <a:rPr dirty="0" sz="1100">
                <a:latin typeface="Arial"/>
                <a:cs typeface="Arial"/>
              </a:rPr>
              <a:t>Out </a:t>
            </a:r>
            <a:r>
              <a:rPr dirty="0" sz="1100" spc="-5">
                <a:latin typeface="Arial"/>
                <a:cs typeface="Arial"/>
              </a:rPr>
              <a:t>#6-2019):</a:t>
            </a:r>
            <a:r>
              <a:rPr dirty="0" sz="1100" spc="21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Medora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8" name="object 208"/>
          <p:cNvSpPr txBox="1"/>
          <p:nvPr/>
        </p:nvSpPr>
        <p:spPr>
          <a:xfrm>
            <a:off x="6255328" y="5303423"/>
            <a:ext cx="120586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>
                <a:latin typeface="Arial"/>
                <a:cs typeface="Arial"/>
              </a:rPr>
              <a:t>crossing </a:t>
            </a:r>
            <a:r>
              <a:rPr dirty="0" sz="1100" spc="-10">
                <a:latin typeface="Arial"/>
                <a:cs typeface="Arial"/>
              </a:rPr>
              <a:t>(Mile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212)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114288"/>
            <a:ext cx="9144000" cy="744220"/>
          </a:xfrm>
          <a:custGeom>
            <a:avLst/>
            <a:gdLst/>
            <a:ahLst/>
            <a:cxnLst/>
            <a:rect l="l" t="t" r="r" b="b"/>
            <a:pathLst>
              <a:path w="9144000" h="744220">
                <a:moveTo>
                  <a:pt x="0" y="743712"/>
                </a:moveTo>
                <a:lnTo>
                  <a:pt x="9144000" y="743712"/>
                </a:lnTo>
                <a:lnTo>
                  <a:pt x="9144000" y="0"/>
                </a:lnTo>
                <a:lnTo>
                  <a:pt x="0" y="0"/>
                </a:lnTo>
                <a:lnTo>
                  <a:pt x="0" y="743712"/>
                </a:lnTo>
                <a:close/>
              </a:path>
            </a:pathLst>
          </a:custGeom>
          <a:solidFill>
            <a:srgbClr val="05469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1523"/>
            <a:ext cx="9144000" cy="836930"/>
          </a:xfrm>
          <a:custGeom>
            <a:avLst/>
            <a:gdLst/>
            <a:ahLst/>
            <a:cxnLst/>
            <a:rect l="l" t="t" r="r" b="b"/>
            <a:pathLst>
              <a:path w="9144000" h="836930">
                <a:moveTo>
                  <a:pt x="0" y="836676"/>
                </a:moveTo>
                <a:lnTo>
                  <a:pt x="9144000" y="836676"/>
                </a:lnTo>
                <a:lnTo>
                  <a:pt x="9144000" y="0"/>
                </a:lnTo>
                <a:lnTo>
                  <a:pt x="0" y="0"/>
                </a:lnTo>
                <a:lnTo>
                  <a:pt x="0" y="836676"/>
                </a:lnTo>
                <a:close/>
              </a:path>
            </a:pathLst>
          </a:custGeom>
          <a:solidFill>
            <a:srgbClr val="FFFFFF">
              <a:alpha val="7097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838187"/>
            <a:ext cx="9144000" cy="38735"/>
          </a:xfrm>
          <a:custGeom>
            <a:avLst/>
            <a:gdLst/>
            <a:ahLst/>
            <a:cxnLst/>
            <a:rect l="l" t="t" r="r" b="b"/>
            <a:pathLst>
              <a:path w="9144000" h="38734">
                <a:moveTo>
                  <a:pt x="0" y="38112"/>
                </a:moveTo>
                <a:lnTo>
                  <a:pt x="9144000" y="38112"/>
                </a:lnTo>
                <a:lnTo>
                  <a:pt x="9144000" y="0"/>
                </a:lnTo>
                <a:lnTo>
                  <a:pt x="0" y="0"/>
                </a:lnTo>
                <a:lnTo>
                  <a:pt x="0" y="38112"/>
                </a:lnTo>
                <a:close/>
              </a:path>
            </a:pathLst>
          </a:custGeom>
          <a:solidFill>
            <a:srgbClr val="05469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89075" y="1395983"/>
            <a:ext cx="7202424" cy="4660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7945" rIns="0" bIns="0" rtlCol="0" vert="horz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dirty="0" spc="-5"/>
              <a:t>Usage </a:t>
            </a:r>
            <a:r>
              <a:rPr dirty="0"/>
              <a:t>of </a:t>
            </a:r>
            <a:r>
              <a:rPr dirty="0" spc="-5"/>
              <a:t>NOAA Navigation Services, products </a:t>
            </a:r>
            <a:r>
              <a:rPr dirty="0"/>
              <a:t>&amp;  </a:t>
            </a:r>
            <a:r>
              <a:rPr dirty="0" spc="-5"/>
              <a:t>services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pc="-5"/>
              <a:t>Hydrographic Services Review</a:t>
            </a:r>
            <a:r>
              <a:rPr dirty="0" spc="-65"/>
              <a:t> </a:t>
            </a:r>
            <a:r>
              <a:rPr dirty="0" spc="-5"/>
              <a:t>Panel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</a:t>
            </a:fld>
          </a:p>
        </p:txBody>
      </p:sp>
      <p:sp>
        <p:nvSpPr>
          <p:cNvPr id="7" name="object 7"/>
          <p:cNvSpPr txBox="1"/>
          <p:nvPr/>
        </p:nvSpPr>
        <p:spPr>
          <a:xfrm>
            <a:off x="982165" y="1001584"/>
            <a:ext cx="65335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Arial"/>
                <a:cs typeface="Arial"/>
              </a:rPr>
              <a:t>While </a:t>
            </a:r>
            <a:r>
              <a:rPr dirty="0" sz="1800" spc="-10">
                <a:latin typeface="Arial"/>
                <a:cs typeface="Arial"/>
              </a:rPr>
              <a:t>Providing </a:t>
            </a:r>
            <a:r>
              <a:rPr dirty="0" sz="1800" spc="-5">
                <a:latin typeface="Arial"/>
                <a:cs typeface="Arial"/>
              </a:rPr>
              <a:t>Flood Risk </a:t>
            </a:r>
            <a:r>
              <a:rPr dirty="0" sz="1800" spc="-10">
                <a:latin typeface="Arial"/>
                <a:cs typeface="Arial"/>
              </a:rPr>
              <a:t>Management </a:t>
            </a:r>
            <a:r>
              <a:rPr dirty="0" sz="1800">
                <a:latin typeface="Arial"/>
                <a:cs typeface="Arial"/>
              </a:rPr>
              <a:t>to </a:t>
            </a:r>
            <a:r>
              <a:rPr dirty="0" sz="1800" spc="-10">
                <a:latin typeface="Arial"/>
                <a:cs typeface="Arial"/>
              </a:rPr>
              <a:t>Southeast</a:t>
            </a:r>
            <a:r>
              <a:rPr dirty="0" sz="1800" spc="1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Louisiana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114288"/>
            <a:ext cx="9144000" cy="744220"/>
          </a:xfrm>
          <a:custGeom>
            <a:avLst/>
            <a:gdLst/>
            <a:ahLst/>
            <a:cxnLst/>
            <a:rect l="l" t="t" r="r" b="b"/>
            <a:pathLst>
              <a:path w="9144000" h="744220">
                <a:moveTo>
                  <a:pt x="0" y="743712"/>
                </a:moveTo>
                <a:lnTo>
                  <a:pt x="9144000" y="743712"/>
                </a:lnTo>
                <a:lnTo>
                  <a:pt x="9144000" y="0"/>
                </a:lnTo>
                <a:lnTo>
                  <a:pt x="0" y="0"/>
                </a:lnTo>
                <a:lnTo>
                  <a:pt x="0" y="743712"/>
                </a:lnTo>
                <a:close/>
              </a:path>
            </a:pathLst>
          </a:custGeom>
          <a:solidFill>
            <a:srgbClr val="05469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1523"/>
            <a:ext cx="9144000" cy="836930"/>
          </a:xfrm>
          <a:custGeom>
            <a:avLst/>
            <a:gdLst/>
            <a:ahLst/>
            <a:cxnLst/>
            <a:rect l="l" t="t" r="r" b="b"/>
            <a:pathLst>
              <a:path w="9144000" h="836930">
                <a:moveTo>
                  <a:pt x="0" y="836676"/>
                </a:moveTo>
                <a:lnTo>
                  <a:pt x="9144000" y="836676"/>
                </a:lnTo>
                <a:lnTo>
                  <a:pt x="9144000" y="0"/>
                </a:lnTo>
                <a:lnTo>
                  <a:pt x="0" y="0"/>
                </a:lnTo>
                <a:lnTo>
                  <a:pt x="0" y="836676"/>
                </a:lnTo>
                <a:close/>
              </a:path>
            </a:pathLst>
          </a:custGeom>
          <a:solidFill>
            <a:srgbClr val="FFFFFF">
              <a:alpha val="7097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838187"/>
            <a:ext cx="9144000" cy="38735"/>
          </a:xfrm>
          <a:custGeom>
            <a:avLst/>
            <a:gdLst/>
            <a:ahLst/>
            <a:cxnLst/>
            <a:rect l="l" t="t" r="r" b="b"/>
            <a:pathLst>
              <a:path w="9144000" h="38734">
                <a:moveTo>
                  <a:pt x="0" y="38112"/>
                </a:moveTo>
                <a:lnTo>
                  <a:pt x="9144000" y="38112"/>
                </a:lnTo>
                <a:lnTo>
                  <a:pt x="9144000" y="0"/>
                </a:lnTo>
                <a:lnTo>
                  <a:pt x="0" y="0"/>
                </a:lnTo>
                <a:lnTo>
                  <a:pt x="0" y="38112"/>
                </a:lnTo>
                <a:close/>
              </a:path>
            </a:pathLst>
          </a:custGeom>
          <a:solidFill>
            <a:srgbClr val="05469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87019" y="1830451"/>
            <a:ext cx="7865109" cy="274764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dirty="0" sz="2400" spc="-5">
                <a:latin typeface="Calibri"/>
                <a:cs typeface="Calibri"/>
              </a:rPr>
              <a:t>Enhancing USACE/NOAA’s relationship and current cooperative  endeavors:</a:t>
            </a:r>
            <a:endParaRPr sz="2400">
              <a:latin typeface="Calibri"/>
              <a:cs typeface="Calibri"/>
            </a:endParaRPr>
          </a:p>
          <a:p>
            <a:pPr marL="393700" indent="-381000">
              <a:lnSpc>
                <a:spcPct val="100000"/>
              </a:lnSpc>
              <a:spcBef>
                <a:spcPts val="685"/>
              </a:spcBef>
              <a:buClr>
                <a:srgbClr val="054697"/>
              </a:buClr>
              <a:buFont typeface="Arial"/>
              <a:buChar char="•"/>
              <a:tabLst>
                <a:tab pos="393065" algn="l"/>
                <a:tab pos="393700" algn="l"/>
              </a:tabLst>
            </a:pPr>
            <a:r>
              <a:rPr dirty="0" sz="2400">
                <a:latin typeface="Calibri"/>
                <a:cs typeface="Calibri"/>
              </a:rPr>
              <a:t>eHydro </a:t>
            </a:r>
            <a:r>
              <a:rPr dirty="0" sz="2400" spc="-5">
                <a:latin typeface="Calibri"/>
                <a:cs typeface="Calibri"/>
              </a:rPr>
              <a:t>Database: Corps-provided hydrographic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data</a:t>
            </a:r>
            <a:endParaRPr sz="2400">
              <a:latin typeface="Calibri"/>
              <a:cs typeface="Calibri"/>
            </a:endParaRPr>
          </a:p>
          <a:p>
            <a:pPr marL="393700" marR="48895" indent="-381000">
              <a:lnSpc>
                <a:spcPts val="2590"/>
              </a:lnSpc>
              <a:spcBef>
                <a:spcPts val="1035"/>
              </a:spcBef>
              <a:buClr>
                <a:srgbClr val="054697"/>
              </a:buClr>
              <a:buFont typeface="Arial"/>
              <a:buChar char="•"/>
              <a:tabLst>
                <a:tab pos="393065" algn="l"/>
                <a:tab pos="393700" algn="l"/>
              </a:tabLst>
            </a:pPr>
            <a:r>
              <a:rPr dirty="0" sz="2400" spc="-5">
                <a:latin typeface="Calibri"/>
                <a:cs typeface="Calibri"/>
              </a:rPr>
              <a:t>Southwest Pass Inland Electronic Navigation Charting (IENC)  Overlay Program</a:t>
            </a:r>
            <a:endParaRPr sz="2400">
              <a:latin typeface="Calibri"/>
              <a:cs typeface="Calibri"/>
            </a:endParaRPr>
          </a:p>
          <a:p>
            <a:pPr marL="393700" marR="12700" indent="-381000">
              <a:lnSpc>
                <a:spcPts val="2590"/>
              </a:lnSpc>
              <a:spcBef>
                <a:spcPts val="1000"/>
              </a:spcBef>
              <a:buClr>
                <a:srgbClr val="054697"/>
              </a:buClr>
              <a:buFont typeface="Arial"/>
              <a:buChar char="•"/>
              <a:tabLst>
                <a:tab pos="393065" algn="l"/>
                <a:tab pos="393700" algn="l"/>
              </a:tabLst>
            </a:pPr>
            <a:r>
              <a:rPr dirty="0" sz="2400" spc="-5">
                <a:latin typeface="Calibri"/>
                <a:cs typeface="Calibri"/>
              </a:rPr>
              <a:t>Coordinating Comprehensive Mississippi River Hydrographic  Surveys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pc="-5"/>
              <a:t>Hydrographic Services Review</a:t>
            </a:r>
            <a:r>
              <a:rPr dirty="0" spc="-65"/>
              <a:t> </a:t>
            </a:r>
            <a:r>
              <a:rPr dirty="0" spc="-5"/>
              <a:t>Panel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</a:t>
            </a:fld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9377" y="0"/>
            <a:ext cx="6962140" cy="894080"/>
          </a:xfrm>
          <a:prstGeom prst="rect"/>
        </p:spPr>
        <p:txBody>
          <a:bodyPr wrap="square" lIns="0" tIns="64135" rIns="0" bIns="0" rtlCol="0" vert="horz">
            <a:spAutoFit/>
          </a:bodyPr>
          <a:lstStyle/>
          <a:p>
            <a:pPr marL="12700" marR="5080">
              <a:lnSpc>
                <a:spcPts val="3240"/>
              </a:lnSpc>
              <a:spcBef>
                <a:spcPts val="505"/>
              </a:spcBef>
            </a:pPr>
            <a:r>
              <a:rPr dirty="0" sz="3000" spc="-5"/>
              <a:t>Requests for NOAA Navigation Services data,  products, and</a:t>
            </a:r>
            <a:r>
              <a:rPr dirty="0" sz="3000" spc="-15"/>
              <a:t> </a:t>
            </a:r>
            <a:r>
              <a:rPr dirty="0" sz="3000" spc="-5"/>
              <a:t>services</a:t>
            </a:r>
            <a:endParaRPr sz="3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114288"/>
            <a:ext cx="9144000" cy="744220"/>
          </a:xfrm>
          <a:custGeom>
            <a:avLst/>
            <a:gdLst/>
            <a:ahLst/>
            <a:cxnLst/>
            <a:rect l="l" t="t" r="r" b="b"/>
            <a:pathLst>
              <a:path w="9144000" h="744220">
                <a:moveTo>
                  <a:pt x="0" y="743712"/>
                </a:moveTo>
                <a:lnTo>
                  <a:pt x="9144000" y="743712"/>
                </a:lnTo>
                <a:lnTo>
                  <a:pt x="9144000" y="0"/>
                </a:lnTo>
                <a:lnTo>
                  <a:pt x="0" y="0"/>
                </a:lnTo>
                <a:lnTo>
                  <a:pt x="0" y="743712"/>
                </a:lnTo>
                <a:close/>
              </a:path>
            </a:pathLst>
          </a:custGeom>
          <a:solidFill>
            <a:srgbClr val="05469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1523"/>
            <a:ext cx="9144000" cy="836930"/>
          </a:xfrm>
          <a:custGeom>
            <a:avLst/>
            <a:gdLst/>
            <a:ahLst/>
            <a:cxnLst/>
            <a:rect l="l" t="t" r="r" b="b"/>
            <a:pathLst>
              <a:path w="9144000" h="836930">
                <a:moveTo>
                  <a:pt x="0" y="836676"/>
                </a:moveTo>
                <a:lnTo>
                  <a:pt x="9144000" y="836676"/>
                </a:lnTo>
                <a:lnTo>
                  <a:pt x="9144000" y="0"/>
                </a:lnTo>
                <a:lnTo>
                  <a:pt x="0" y="0"/>
                </a:lnTo>
                <a:lnTo>
                  <a:pt x="0" y="836676"/>
                </a:lnTo>
                <a:close/>
              </a:path>
            </a:pathLst>
          </a:custGeom>
          <a:solidFill>
            <a:srgbClr val="FFFFFF">
              <a:alpha val="7097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838187"/>
            <a:ext cx="9144000" cy="38735"/>
          </a:xfrm>
          <a:custGeom>
            <a:avLst/>
            <a:gdLst/>
            <a:ahLst/>
            <a:cxnLst/>
            <a:rect l="l" t="t" r="r" b="b"/>
            <a:pathLst>
              <a:path w="9144000" h="38734">
                <a:moveTo>
                  <a:pt x="0" y="38112"/>
                </a:moveTo>
                <a:lnTo>
                  <a:pt x="9144000" y="38112"/>
                </a:lnTo>
                <a:lnTo>
                  <a:pt x="9144000" y="0"/>
                </a:lnTo>
                <a:lnTo>
                  <a:pt x="0" y="0"/>
                </a:lnTo>
                <a:lnTo>
                  <a:pt x="0" y="38112"/>
                </a:lnTo>
                <a:close/>
              </a:path>
            </a:pathLst>
          </a:custGeom>
          <a:solidFill>
            <a:srgbClr val="05469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286883" y="2723243"/>
            <a:ext cx="4540885" cy="2083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87120">
              <a:lnSpc>
                <a:spcPts val="2735"/>
              </a:lnSpc>
              <a:spcBef>
                <a:spcPts val="100"/>
              </a:spcBef>
            </a:pPr>
            <a:r>
              <a:rPr dirty="0" sz="2400">
                <a:latin typeface="Calibri"/>
                <a:cs typeface="Calibri"/>
              </a:rPr>
              <a:t>Mark </a:t>
            </a:r>
            <a:r>
              <a:rPr dirty="0" sz="2400" spc="-5">
                <a:latin typeface="Calibri"/>
                <a:cs typeface="Calibri"/>
              </a:rPr>
              <a:t>Wingate,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P.E.</a:t>
            </a:r>
            <a:endParaRPr sz="2400">
              <a:latin typeface="Calibri"/>
              <a:cs typeface="Calibri"/>
            </a:endParaRPr>
          </a:p>
          <a:p>
            <a:pPr algn="ctr" marL="12700" marR="5080">
              <a:lnSpc>
                <a:spcPts val="2590"/>
              </a:lnSpc>
              <a:spcBef>
                <a:spcPts val="185"/>
              </a:spcBef>
            </a:pPr>
            <a:r>
              <a:rPr dirty="0" sz="2400" spc="-5">
                <a:latin typeface="Calibri"/>
                <a:cs typeface="Calibri"/>
              </a:rPr>
              <a:t>Deputy District Engineer (DDE/DPM)  US </a:t>
            </a:r>
            <a:r>
              <a:rPr dirty="0" sz="2400">
                <a:latin typeface="Calibri"/>
                <a:cs typeface="Calibri"/>
              </a:rPr>
              <a:t>Army </a:t>
            </a:r>
            <a:r>
              <a:rPr dirty="0" sz="2400" spc="-5">
                <a:latin typeface="Calibri"/>
                <a:cs typeface="Calibri"/>
              </a:rPr>
              <a:t>Corps of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Engineers</a:t>
            </a:r>
            <a:endParaRPr sz="2400">
              <a:latin typeface="Calibri"/>
              <a:cs typeface="Calibri"/>
            </a:endParaRPr>
          </a:p>
          <a:p>
            <a:pPr marL="996950">
              <a:lnSpc>
                <a:spcPts val="2555"/>
              </a:lnSpc>
            </a:pPr>
            <a:r>
              <a:rPr dirty="0" sz="2400" spc="-5">
                <a:latin typeface="Calibri"/>
                <a:cs typeface="Calibri"/>
              </a:rPr>
              <a:t>New Orleans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District</a:t>
            </a:r>
            <a:endParaRPr sz="2400">
              <a:latin typeface="Calibri"/>
              <a:cs typeface="Calibri"/>
            </a:endParaRPr>
          </a:p>
          <a:p>
            <a:pPr algn="ctr" marL="494030" marR="561340">
              <a:lnSpc>
                <a:spcPct val="114999"/>
              </a:lnSpc>
              <a:spcBef>
                <a:spcPts val="25"/>
              </a:spcBef>
            </a:pPr>
            <a:r>
              <a:rPr dirty="0" u="heavy" sz="2000" spc="-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Mark.R.Wingate@usace.army.mil </a:t>
            </a:r>
            <a:r>
              <a:rPr dirty="0" sz="2000" spc="-5">
                <a:solidFill>
                  <a:srgbClr val="0562C1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(504)863-2204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pc="-5"/>
              <a:t>Hydrographic Services Review</a:t>
            </a:r>
            <a:r>
              <a:rPr dirty="0" spc="-65"/>
              <a:t> </a:t>
            </a:r>
            <a:r>
              <a:rPr dirty="0" spc="-5"/>
              <a:t>Panel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</a:t>
            </a:fld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61234" y="2097047"/>
            <a:ext cx="391731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/>
              <a:t>Contact</a:t>
            </a:r>
            <a:r>
              <a:rPr dirty="0" sz="3600" spc="-30"/>
              <a:t> </a:t>
            </a:r>
            <a:r>
              <a:rPr dirty="0" sz="3600" spc="-5"/>
              <a:t>Information:</a:t>
            </a:r>
            <a:endParaRPr sz="3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5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Lynne Mersfelder</dc:creator>
  <dc:title>PowerPoint Presentation</dc:title>
  <dcterms:created xsi:type="dcterms:W3CDTF">2019-08-19T20:56:49Z</dcterms:created>
  <dcterms:modified xsi:type="dcterms:W3CDTF">2019-08-19T20:56:49Z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2019-08-19T00:00:00Z</vt:filetime>
  </property>
  <property fmtid="{D5CDD505-2E9C-101B-9397-08002B2CF9AE}" pid="3" name="Creator">
    <vt:lpwstr>Acrobat PDFMaker 19 for PowerPoint</vt:lpwstr>
  </property>
  <property fmtid="{D5CDD505-2E9C-101B-9397-08002B2CF9AE}" pid="4" name="LastSaved">
    <vt:filetime>2019-08-19T00:00:00Z</vt:filetime>
  </property>
</Properties>
</file>