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9"/>
  </p:notesMasterIdLst>
  <p:sldIdLst>
    <p:sldId id="256" r:id="rId3"/>
    <p:sldId id="257" r:id="rId4"/>
    <p:sldId id="258" r:id="rId5"/>
    <p:sldId id="260" r:id="rId6"/>
    <p:sldId id="267" r:id="rId7"/>
    <p:sldId id="265" r:id="rId8"/>
  </p:sldIdLst>
  <p:sldSz cx="9144000" cy="6858000" type="screen4x3"/>
  <p:notesSz cx="6858000" cy="92154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25538" y="690563"/>
            <a:ext cx="4606925" cy="3455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77333"/>
            <a:ext cx="5486400" cy="41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53067"/>
            <a:ext cx="2971800" cy="4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377825"/>
            <a:ext cx="3922713" cy="2943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149225" y="3322998"/>
            <a:ext cx="6484938" cy="4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90563"/>
            <a:ext cx="4606925" cy="3455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77333"/>
            <a:ext cx="5486400" cy="41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 txBox="1">
            <a:spLocks noGrp="1"/>
          </p:cNvSpPr>
          <p:nvPr>
            <p:ph type="sldNum" idx="12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90563"/>
            <a:ext cx="4606925" cy="3455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77333"/>
            <a:ext cx="5486400" cy="41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90563"/>
            <a:ext cx="4606925" cy="3455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77333"/>
            <a:ext cx="5486400" cy="41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" name="Google Shape;163;p8:notes"/>
          <p:cNvSpPr txBox="1">
            <a:spLocks noGrp="1"/>
          </p:cNvSpPr>
          <p:nvPr>
            <p:ph type="sldNum" idx="12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90563"/>
            <a:ext cx="4606925" cy="3455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77333"/>
            <a:ext cx="5486400" cy="41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9" name="Google Shape;219;p11:notes"/>
          <p:cNvSpPr txBox="1">
            <a:spLocks noGrp="1"/>
          </p:cNvSpPr>
          <p:nvPr>
            <p:ph type="sldNum" idx="12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352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90563"/>
            <a:ext cx="4606925" cy="3455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77333"/>
            <a:ext cx="5486400" cy="41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9" name="Google Shape;219;p11:notes"/>
          <p:cNvSpPr txBox="1">
            <a:spLocks noGrp="1"/>
          </p:cNvSpPr>
          <p:nvPr>
            <p:ph type="sldNum" idx="12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FBFAF8"/>
              </a:gs>
              <a:gs pos="13000">
                <a:srgbClr val="FBFAF8"/>
              </a:gs>
              <a:gs pos="58000">
                <a:srgbClr val="C4BD97"/>
              </a:gs>
              <a:gs pos="100000">
                <a:srgbClr val="9389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FBFAF8"/>
              </a:gs>
              <a:gs pos="13000">
                <a:srgbClr val="FBFAF8"/>
              </a:gs>
              <a:gs pos="58000">
                <a:srgbClr val="C4BD97"/>
              </a:gs>
              <a:gs pos="100000">
                <a:srgbClr val="9389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429732" y="3944433"/>
            <a:ext cx="8305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600" b="1" i="0" u="none" strike="noStrike" cap="none" dirty="0" smtClean="0">
                <a:solidFill>
                  <a:srgbClr val="002060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NOAA Unmanned 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Systems (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UxS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) 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Update</a:t>
            </a:r>
            <a:endParaRPr sz="3600" b="1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Twentieth Century"/>
              <a:cs typeface="Calibri" panose="020F0502020204030204" pitchFamily="34" charset="0"/>
              <a:sym typeface="Twentieth Century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008832" y="4882395"/>
            <a:ext cx="53131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Tim Gallaudet, Ph.D., Rear Admiral, U.S Navy (Ret.)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Assistant Secretary of Commerce for Oceans and Atmosphere / Deputy NOAA </a:t>
            </a:r>
            <a:r>
              <a:rPr lang="en-US" sz="1800" b="0" i="0" u="none" strike="noStrike" cap="none" dirty="0" smtClean="0">
                <a:solidFill>
                  <a:srgbClr val="002060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Administrator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wentieth Century"/>
              </a:rPr>
              <a:t>August 28, 2019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1" name="Google Shape;111;p16" descr="W:\Movies, Images and Sounds\Logos\NOAA\NOA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132" y="5808663"/>
            <a:ext cx="884238" cy="8842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2" name="Google Shape;112;p16" descr="W:\Movies, Images and Sounds\Logos\Commerce\Dept of Commerce Se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3468" y="5791200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35664" y="227015"/>
            <a:ext cx="8447538" cy="3623251"/>
            <a:chOff x="812846" y="227160"/>
            <a:chExt cx="7629405" cy="3292723"/>
          </a:xfrm>
        </p:grpSpPr>
        <p:grpSp>
          <p:nvGrpSpPr>
            <p:cNvPr id="103" name="Google Shape;103;p16"/>
            <p:cNvGrpSpPr/>
            <p:nvPr/>
          </p:nvGrpSpPr>
          <p:grpSpPr>
            <a:xfrm>
              <a:off x="2808221" y="228600"/>
              <a:ext cx="5634030" cy="3291283"/>
              <a:chOff x="2808892" y="1445683"/>
              <a:chExt cx="5634030" cy="3291283"/>
            </a:xfrm>
          </p:grpSpPr>
          <p:pic>
            <p:nvPicPr>
              <p:cNvPr id="105" name="Google Shape;105;p16" descr="S:\A_OE FOLDERS S_BU\FUNCTION - OMAO DETAIL\ENGAGEMENT\20180501 NOAA GC CONFERENCE\THUMBNAIL IMAGES\Hexacopter_Multicopter_DJI-S800_on-air_credit_Alexander_Glinz.jp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808892" y="1445683"/>
                <a:ext cx="1905000" cy="12687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p16" descr="S:\A_OE FOLDERS S_BU\FUNCTION - OMAO DETAIL\ENGAGEMENT\20180501 NOAA GC CONFERENCE\THUMBNAIL IMAGES\USA-Oceanscience-Launches-Z-Boat-1800-Survey-Boat.jp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400800" y="1445683"/>
                <a:ext cx="2042122" cy="1281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Google Shape;109;p16" descr="S:\A_OE FOLDERS S_BU\FUNCTION - OMAO DETAIL\ENGAGEMENT\20180501 NOAA GC CONFERENCE\THUMBNAIL IMAGES\Oceano2.jp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707336" y="2708680"/>
                <a:ext cx="3735586" cy="20282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468" y="227467"/>
              <a:ext cx="1694661" cy="127099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46" y="1493655"/>
              <a:ext cx="3893820" cy="20262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46" y="227160"/>
              <a:ext cx="1995375" cy="12742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Why </a:t>
            </a:r>
            <a:r>
              <a:rPr lang="en-US" dirty="0" err="1">
                <a:solidFill>
                  <a:srgbClr val="002060"/>
                </a:solidFill>
              </a:rPr>
              <a:t>UxS</a:t>
            </a:r>
            <a:r>
              <a:rPr lang="en-US" dirty="0">
                <a:solidFill>
                  <a:srgbClr val="002060"/>
                </a:solidFill>
              </a:rPr>
              <a:t>?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516132" y="5778500"/>
            <a:ext cx="8111736" cy="914400"/>
            <a:chOff x="516132" y="5791200"/>
            <a:chExt cx="8111736" cy="914400"/>
          </a:xfrm>
        </p:grpSpPr>
        <p:pic>
          <p:nvPicPr>
            <p:cNvPr id="129" name="Google Shape;129;p17" descr="W:\Movies, Images and Sounds\Logos\Commerce\Dept of Commerce Seal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13468" y="5791200"/>
              <a:ext cx="914400" cy="9144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0" name="Google Shape;130;p17" descr="W:\Movies, Images and Sounds\Logos\NOAA\NOA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6132" y="5808663"/>
              <a:ext cx="884238" cy="88423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026" name="Picture 2" descr="Image result for nuclear sub nautil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6" y="993021"/>
            <a:ext cx="4697199" cy="30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bm super computer o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99" y="1093083"/>
            <a:ext cx="3411001" cy="27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2297main_neil_on_moon_fu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68" y="4012649"/>
            <a:ext cx="4306901" cy="25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2060"/>
                </a:solidFill>
              </a:rPr>
              <a:t>UxS</a:t>
            </a:r>
            <a:r>
              <a:rPr lang="en-US" dirty="0">
                <a:solidFill>
                  <a:srgbClr val="002060"/>
                </a:solidFill>
              </a:rPr>
              <a:t> Serving NOAA Missions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37" name="Google Shape;137;p18" descr="S:\A_OE FOLDERS S_BU\FUNCTION - OMAO DETAIL\ENGAGEMENT\20180501 NOAA GC CONFERENCE\THUMBNAIL IMAGES\02-Fish Schoo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219199"/>
            <a:ext cx="3694814" cy="215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 descr="S:\A_OE FOLDERS S_BU\FUNCTION - OMAO DETAIL\ENGAGEMENT\20180501 NOAA GC CONFERENCE\THUMBNAIL IMAGES\02-mbeam ma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487479"/>
            <a:ext cx="3694814" cy="2198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762000" y="2947453"/>
            <a:ext cx="1789814" cy="53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Fisheries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780607" y="5307274"/>
            <a:ext cx="350520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143" name="Google Shape;143;p18" descr="W:\Movies, Images and Sounds\Logos\Commerce\Dept of Commerce Se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3468" y="5791200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4" name="Google Shape;144;p18" descr="W:\Movies, Images and Sounds\Logos\NOAA\NOAA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132" y="5808663"/>
            <a:ext cx="884238" cy="8842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" name="Google Shape;151;p19" descr="S:\A_OE FOLDERS S_BU\FUNCTION - OMAO DETAIL\ENGAGEMENT\20180501 NOAA GC CONFERENCE\THUMBNAIL IMAGES\02-hurrican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97572" y="1219198"/>
            <a:ext cx="3848986" cy="214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2;p19" descr="S:\A_OE FOLDERS S_BU\FUNCTION - OMAO DETAIL\ENGAGEMENT\20180501 NOAA GC CONFERENCE\THUMBNAIL IMAGES\02-ecosystem assessment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97572" y="3487479"/>
            <a:ext cx="3848986" cy="2198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97572" y="3002715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Weather and Climate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8889" y="5295776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Ecosystem Assessment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0" y="-5537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</a:rPr>
              <a:t>NOAA </a:t>
            </a:r>
            <a:r>
              <a:rPr lang="en-US" b="1" dirty="0" err="1">
                <a:solidFill>
                  <a:srgbClr val="002060"/>
                </a:solidFill>
              </a:rPr>
              <a:t>UxS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Program Drivers </a:t>
            </a:r>
            <a:endParaRPr sz="5400" b="1" dirty="0">
              <a:solidFill>
                <a:srgbClr val="002060"/>
              </a:solidFill>
            </a:endParaRPr>
          </a:p>
        </p:txBody>
      </p:sp>
      <p:pic>
        <p:nvPicPr>
          <p:cNvPr id="168" name="Google Shape;168;p20" descr="W:\Movies, Images and Sounds\Logos\Commerce\Dept of Commerce Se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3468" y="5791200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69" name="Google Shape;169;p20" descr="W:\Movies, Images and Sounds\Logos\NOAA\NOA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132" y="5808663"/>
            <a:ext cx="884238" cy="8842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70" name="Google Shape;170;p20"/>
          <p:cNvSpPr txBox="1"/>
          <p:nvPr/>
        </p:nvSpPr>
        <p:spPr>
          <a:xfrm>
            <a:off x="4535538" y="1143000"/>
            <a:ext cx="4810500" cy="52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5150" lvl="0" indent="-457200">
              <a:buClr>
                <a:schemeClr val="dk2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FY20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NOAA Budget Increase</a:t>
            </a:r>
          </a:p>
          <a:p>
            <a:pPr marL="107950" lvl="0">
              <a:buClr>
                <a:schemeClr val="dk2"/>
              </a:buClr>
              <a:buSzPts val="2000"/>
            </a:pPr>
            <a:endParaRPr sz="3200" b="0" i="0" u="none" strike="noStrike" cap="none" dirty="0" smtClean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2349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3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CENOTE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Legislation</a:t>
            </a:r>
            <a:endParaRPr sz="3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95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1" dirty="0" smtClean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2349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Blue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Economy</a:t>
            </a:r>
          </a:p>
          <a:p>
            <a:pPr marL="107950" marR="0" lvl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</a:p>
          <a:p>
            <a:pPr marL="342900" marR="0" lvl="0" indent="-2349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ecades of experience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3"/>
          <a:stretch/>
        </p:blipFill>
        <p:spPr>
          <a:xfrm rot="10800000">
            <a:off x="450097" y="984400"/>
            <a:ext cx="4019406" cy="248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1"/>
          <a:stretch/>
        </p:blipFill>
        <p:spPr>
          <a:xfrm>
            <a:off x="450097" y="3577854"/>
            <a:ext cx="4019406" cy="212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18535" y="-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</a:rPr>
              <a:t>NOAA </a:t>
            </a:r>
            <a:r>
              <a:rPr lang="en-US" b="1" dirty="0" err="1" smtClean="0">
                <a:solidFill>
                  <a:srgbClr val="002060"/>
                </a:solidFill>
              </a:rPr>
              <a:t>UxS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S</a:t>
            </a:r>
            <a:r>
              <a:rPr lang="en-US" b="1" dirty="0" smtClean="0">
                <a:solidFill>
                  <a:srgbClr val="002060"/>
                </a:solidFill>
              </a:rPr>
              <a:t>trategy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417709" y="910033"/>
            <a:ext cx="8840519" cy="360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Consolidate core functions to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ensure 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efficient organizational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Advance 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research and innovation </a:t>
            </a:r>
            <a:endParaRPr lang="en-US" sz="220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Accelerate </a:t>
            </a:r>
            <a:r>
              <a:rPr lang="en-US" sz="22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UxS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Research-to-Operations</a:t>
            </a:r>
            <a:endParaRPr lang="en-US" sz="2200" dirty="0">
              <a:ea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Strengthen 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expand </a:t>
            </a:r>
            <a:r>
              <a:rPr lang="en-US" sz="22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UxS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partnerships inside and outside of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endParaRPr lang="en-US" sz="2200" dirty="0">
              <a:ea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Promote 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NOAA workforce that is proficient in all aspects of </a:t>
            </a:r>
            <a:r>
              <a:rPr lang="en-US" sz="22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UxS</a:t>
            </a:r>
            <a:endParaRPr sz="2200" dirty="0"/>
          </a:p>
          <a:p>
            <a:pPr marL="457200" marR="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5" descr="W:\Movies, Images and Sounds\Logos\Commerce\Dept of Commerce Se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3468" y="5791200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26" name="Google Shape;226;p25" descr="W:\Movies, Images and Sounds\Logos\NOAA\NOA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132" y="5808663"/>
            <a:ext cx="884238" cy="8842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5"/>
          <a:stretch/>
        </p:blipFill>
        <p:spPr>
          <a:xfrm>
            <a:off x="1799683" y="3654513"/>
            <a:ext cx="5595106" cy="28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18535" y="-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</a:rPr>
              <a:t>NOAA </a:t>
            </a:r>
            <a:r>
              <a:rPr lang="en-US" b="1" dirty="0" err="1" smtClean="0">
                <a:solidFill>
                  <a:srgbClr val="002060"/>
                </a:solidFill>
              </a:rPr>
              <a:t>UxS</a:t>
            </a:r>
            <a:r>
              <a:rPr lang="en-US" b="1" dirty="0" smtClean="0">
                <a:solidFill>
                  <a:srgbClr val="002060"/>
                </a:solidFill>
              </a:rPr>
              <a:t> Way Ahead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731874" y="961453"/>
            <a:ext cx="8686800" cy="81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</a:pPr>
            <a:r>
              <a:rPr lang="en-US" sz="2200" i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“Transform </a:t>
            </a:r>
            <a:r>
              <a:rPr lang="en-US" sz="22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agency by exponentially increasing its capability and efficiency through use of </a:t>
            </a:r>
            <a:r>
              <a:rPr lang="en-US" sz="2200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UxS</a:t>
            </a:r>
            <a:r>
              <a:rPr lang="en-US" sz="22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 virtually every NOAA mission </a:t>
            </a:r>
            <a:r>
              <a:rPr lang="en-US" sz="2200" i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area”</a:t>
            </a:r>
            <a:endParaRPr sz="2400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5" descr="W:\Movies, Images and Sounds\Logos\Commerce\Dept of Commerce Se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3468" y="5791200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26" name="Google Shape;226;p25" descr="W:\Movies, Images and Sounds\Logos\NOAA\NOA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132" y="5808663"/>
            <a:ext cx="884238" cy="8842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846" y="1800503"/>
            <a:ext cx="6070145" cy="455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ganizatio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CC99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139</Words>
  <Application>Microsoft Office PowerPoint</Application>
  <PresentationFormat>On-screen Show (4:3)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Noto Sans Symbols</vt:lpstr>
      <vt:lpstr>Twentieth Century</vt:lpstr>
      <vt:lpstr>Office Theme</vt:lpstr>
      <vt:lpstr>Office Theme</vt:lpstr>
      <vt:lpstr>PowerPoint Presentation</vt:lpstr>
      <vt:lpstr>Why UxS?</vt:lpstr>
      <vt:lpstr>UxS Serving NOAA Missions</vt:lpstr>
      <vt:lpstr>NOAA UxS Program Drivers </vt:lpstr>
      <vt:lpstr>NOAA UxS Strategy</vt:lpstr>
      <vt:lpstr>NOAA UxS Way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Tricia.Hooper</dc:creator>
  <cp:lastModifiedBy>Virginia Dentler</cp:lastModifiedBy>
  <cp:revision>12</cp:revision>
  <dcterms:modified xsi:type="dcterms:W3CDTF">2019-08-22T14:53:47Z</dcterms:modified>
</cp:coreProperties>
</file>