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8"/>
  </p:notesMasterIdLst>
  <p:sldIdLst>
    <p:sldId id="256" r:id="rId3"/>
    <p:sldId id="263" r:id="rId4"/>
    <p:sldId id="267" r:id="rId5"/>
    <p:sldId id="271" r:id="rId6"/>
    <p:sldId id="272" r:id="rId7"/>
    <p:sldId id="276" r:id="rId8"/>
    <p:sldId id="274" r:id="rId9"/>
    <p:sldId id="275" r:id="rId10"/>
    <p:sldId id="268" r:id="rId11"/>
    <p:sldId id="278" r:id="rId12"/>
    <p:sldId id="279" r:id="rId13"/>
    <p:sldId id="280" r:id="rId14"/>
    <p:sldId id="281" r:id="rId15"/>
    <p:sldId id="282" r:id="rId16"/>
    <p:sldId id="266" r:id="rId17"/>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88">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51" autoAdjust="0"/>
  </p:normalViewPr>
  <p:slideViewPr>
    <p:cSldViewPr snapToGrid="0">
      <p:cViewPr varScale="1">
        <p:scale>
          <a:sx n="47" d="100"/>
          <a:sy n="47" d="100"/>
        </p:scale>
        <p:origin x="582" y="48"/>
      </p:cViewPr>
      <p:guideLst>
        <p:guide orient="horz" pos="1488"/>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394"/>
    </p:cViewPr>
  </p:sorterViewPr>
  <p:notesViewPr>
    <p:cSldViewPr snapToGrid="0">
      <p:cViewPr varScale="1">
        <p:scale>
          <a:sx n="69" d="100"/>
          <a:sy n="69" d="100"/>
        </p:scale>
        <p:origin x="18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938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spcBef>
                <a:spcPts val="0"/>
              </a:spcBef>
              <a:spcAft>
                <a:spcPts val="0"/>
              </a:spcAft>
              <a:buNone/>
            </a:pPr>
            <a:endParaRPr/>
          </a:p>
        </p:txBody>
      </p:sp>
      <p:sp>
        <p:nvSpPr>
          <p:cNvPr id="96" name="Shape 9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5868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The Center is engaged in collaborative ASV research and development</a:t>
            </a:r>
            <a:r>
              <a:rPr lang="en-US" baseline="0" dirty="0" smtClean="0"/>
              <a:t> with industrial partner IXBlue using their DriX ASV.  </a:t>
            </a:r>
            <a:r>
              <a:rPr lang="en-US" dirty="0" smtClean="0"/>
              <a:t>Three characteristics</a:t>
            </a:r>
            <a:r>
              <a:rPr lang="en-US" baseline="0" dirty="0" smtClean="0"/>
              <a:t> distinguish this ASV:  seakeeping, speed, and endurance.</a:t>
            </a:r>
            <a:r>
              <a:rPr lang="en-US" dirty="0" smtClean="0"/>
              <a:t>  The DriX</a:t>
            </a:r>
            <a:r>
              <a:rPr lang="en-US" baseline="0" dirty="0" smtClean="0"/>
              <a:t> can operate in sea state 4 to 5, has 5 – 7 days endurance at 7 knots, and a top speed of 13.5 </a:t>
            </a:r>
            <a:r>
              <a:rPr lang="en-US" baseline="0" dirty="0" err="1" smtClean="0"/>
              <a:t>kts</a:t>
            </a:r>
            <a:r>
              <a:rPr lang="en-US" baseline="0" dirty="0" smtClean="0"/>
              <a:t>.  This means the ASV can keep up with a survey ship mapping around the clock at it standard mapping speed of 9 or 10 </a:t>
            </a:r>
            <a:r>
              <a:rPr lang="en-US" baseline="0" dirty="0" err="1" smtClean="0"/>
              <a:t>kts</a:t>
            </a:r>
            <a:r>
              <a:rPr lang="en-US" baseline="0" dirty="0" smtClean="0"/>
              <a:t>.  Survey capacity in this mode is </a:t>
            </a:r>
            <a:r>
              <a:rPr lang="en-US" b="1" baseline="0" dirty="0" smtClean="0"/>
              <a:t>doubled</a:t>
            </a:r>
            <a:r>
              <a:rPr lang="en-US" baseline="0" dirty="0" smtClean="0"/>
              <a:t> with minimal additional cost or staffing.  Two DriX could actually be operated by the same watch team, </a:t>
            </a:r>
            <a:r>
              <a:rPr lang="en-US" b="1" baseline="0" dirty="0" smtClean="0"/>
              <a:t>tripling</a:t>
            </a:r>
            <a:r>
              <a:rPr lang="en-US" baseline="0" dirty="0" smtClean="0"/>
              <a:t> the ship’s productivity.  </a:t>
            </a:r>
            <a:r>
              <a:rPr lang="en-US" dirty="0" smtClean="0"/>
              <a:t>Here it</a:t>
            </a:r>
            <a:r>
              <a:rPr lang="en-US" baseline="0" dirty="0" smtClean="0"/>
              <a:t> is d</a:t>
            </a:r>
            <a:r>
              <a:rPr lang="en-US" dirty="0" smtClean="0"/>
              <a:t>eployed off with JHC’s Gulf Surveyor off the NH coast in December.  The other picture shows the DriX</a:t>
            </a:r>
            <a:r>
              <a:rPr lang="en-US" baseline="0" dirty="0" smtClean="0"/>
              <a:t> on a stand at UNH’s indoor handling facility where it is housed for maintenance and installation of upgrades.  Note the drop keel with the multibeam gondola.  </a:t>
            </a:r>
            <a:r>
              <a:rPr lang="en-US" dirty="0" smtClean="0"/>
              <a:t>The DriX</a:t>
            </a:r>
            <a:r>
              <a:rPr lang="en-US" baseline="0" dirty="0" smtClean="0"/>
              <a:t> normally operates by deployment from its DriX Deployment System (DDS), which is towed behind a vessel.  This avoids the need for repeated launch and recovery by crane or davit.  The DDS has its own positioning and telemetry system, so the </a:t>
            </a:r>
            <a:r>
              <a:rPr lang="en-US" baseline="0" dirty="0" err="1" smtClean="0"/>
              <a:t>the</a:t>
            </a:r>
            <a:r>
              <a:rPr lang="en-US" baseline="0" dirty="0" smtClean="0"/>
              <a:t> DriX can be automatically docked into the DDS.  Recognizing that a towed system would be awkward for NOAA survey missions throughout our area of responsibility, for our upcoming survey trials with NOAA Ship </a:t>
            </a:r>
            <a:r>
              <a:rPr lang="en-US" i="1" baseline="0" dirty="0" smtClean="0"/>
              <a:t>Thomas Jefferson</a:t>
            </a:r>
            <a:r>
              <a:rPr lang="en-US" baseline="0" dirty="0" smtClean="0"/>
              <a:t>, JHC and IXBlue have developed a davit adapter for the DDS, so that the DriX and DDS can be launched and recovered together in the ship’s survey launch davits, and thus deployed in place of a manned survey launch anywhere the ship may be sent.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More information on the DriX is available at the link on the slide.  (don’t click for the presentation)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9D304B39-B194-3D4F-B90B-487C05C4E683}" type="slidenum">
              <a:rPr lang="en-US" smtClean="0"/>
              <a:t>10</a:t>
            </a:fld>
            <a:endParaRPr lang="en-US"/>
          </a:p>
        </p:txBody>
      </p:sp>
    </p:spTree>
    <p:extLst>
      <p:ext uri="{BB962C8B-B14F-4D97-AF65-F5344CB8AC3E}">
        <p14:creationId xmlns:p14="http://schemas.microsoft.com/office/powerpoint/2010/main" val="1957798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characteristics</a:t>
            </a:r>
            <a:r>
              <a:rPr lang="en-US" baseline="0" dirty="0" smtClean="0"/>
              <a:t> distinguish this ASV:  seakeeping, speed, and endurance.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712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102622-CC09-5941-8A6E-A76C3FCF8170}" type="slidenum">
              <a:rPr lang="en-US" smtClean="0"/>
              <a:t>12</a:t>
            </a:fld>
            <a:endParaRPr lang="en-US"/>
          </a:p>
        </p:txBody>
      </p:sp>
    </p:spTree>
    <p:extLst>
      <p:ext uri="{BB962C8B-B14F-4D97-AF65-F5344CB8AC3E}">
        <p14:creationId xmlns:p14="http://schemas.microsoft.com/office/powerpoint/2010/main" val="1754297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 can’t be here because he is on a</a:t>
            </a:r>
            <a:r>
              <a:rPr lang="en-US" baseline="0" dirty="0" smtClean="0"/>
              <a:t> research and mapping cruise to rapidly retreating Ryder Glacier in Greenland.  He is using a small multibeam-equipped ASV from our industrial partner Seafloor Systems, Inc. as an advance mapping vessel to lead the icebreaker safely into uncharted waters in front of the glacier.</a:t>
            </a:r>
          </a:p>
          <a:p>
            <a:endParaRPr lang="en-US" baseline="0" dirty="0" smtClean="0"/>
          </a:p>
          <a:p>
            <a:r>
              <a:rPr lang="en-US" baseline="0" dirty="0" smtClean="0"/>
              <a:t>More information on the Ryder Glacier project is available at the link on the slide (don’t click for the </a:t>
            </a:r>
            <a:r>
              <a:rPr lang="en-US" baseline="0" dirty="0" err="1" smtClean="0"/>
              <a:t>presenation</a:t>
            </a:r>
            <a:r>
              <a:rPr lang="en-US" baseline="0" dirty="0" smtClean="0"/>
              <a: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7710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spcBef>
                <a:spcPts val="0"/>
              </a:spcBef>
              <a:spcAft>
                <a:spcPts val="0"/>
              </a:spcAft>
              <a:buNone/>
            </a:pPr>
            <a:endParaRPr dirty="0"/>
          </a:p>
        </p:txBody>
      </p:sp>
      <p:sp>
        <p:nvSpPr>
          <p:cNvPr id="171" name="Shape 171"/>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19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2381" eaLnBrk="0" fontAlgn="base" hangingPunct="0">
              <a:lnSpc>
                <a:spcPct val="90000"/>
              </a:lnSpc>
              <a:spcBef>
                <a:spcPct val="20000"/>
              </a:spcBef>
              <a:spcAft>
                <a:spcPct val="0"/>
              </a:spcAft>
              <a:buClr>
                <a:schemeClr val="accent5">
                  <a:lumMod val="75000"/>
                </a:schemeClr>
              </a:buClr>
              <a:buSzPct val="80000"/>
              <a:defRPr/>
            </a:pPr>
            <a:r>
              <a:rPr kumimoji="1" lang="en-US" sz="1200" dirty="0" smtClean="0">
                <a:solidFill>
                  <a:schemeClr val="bg2"/>
                </a:solidFill>
                <a:cs typeface="Comic Sans MS"/>
              </a:rPr>
              <a:t>Center Goals:</a:t>
            </a:r>
          </a:p>
          <a:p>
            <a:pPr marL="2381" eaLnBrk="0" fontAlgn="base" hangingPunct="0">
              <a:lnSpc>
                <a:spcPct val="90000"/>
              </a:lnSpc>
              <a:spcBef>
                <a:spcPct val="20000"/>
              </a:spcBef>
              <a:spcAft>
                <a:spcPct val="0"/>
              </a:spcAft>
              <a:buClr>
                <a:schemeClr val="accent5">
                  <a:lumMod val="75000"/>
                </a:schemeClr>
              </a:buClr>
              <a:buSzPct val="80000"/>
              <a:defRPr/>
            </a:pPr>
            <a:r>
              <a:rPr kumimoji="1" lang="en-US" sz="1200" dirty="0" smtClean="0">
                <a:solidFill>
                  <a:schemeClr val="bg2"/>
                </a:solidFill>
                <a:cs typeface="Comic Sans MS"/>
              </a:rPr>
              <a:t>To be a world leader in the development of hydrographic and ocean mapping technologies and approaches.</a:t>
            </a:r>
            <a:endParaRPr kumimoji="1" lang="en-US" sz="800" b="1" i="0" u="none" strike="noStrike" cap="none" dirty="0" smtClean="0">
              <a:solidFill>
                <a:schemeClr val="bg2"/>
              </a:solidFill>
              <a:effectLst>
                <a:outerShdw blurRad="38100" dist="38100" dir="2700000" algn="tl">
                  <a:srgbClr val="000000"/>
                </a:outerShdw>
              </a:effectLst>
              <a:latin typeface="Calibri"/>
              <a:ea typeface="Calibri"/>
              <a:cs typeface="Calibri"/>
              <a:sym typeface="Calibri"/>
            </a:endParaRPr>
          </a:p>
          <a:p>
            <a:pPr marL="2381" eaLnBrk="0" fontAlgn="base" hangingPunct="0">
              <a:lnSpc>
                <a:spcPct val="90000"/>
              </a:lnSpc>
              <a:spcBef>
                <a:spcPct val="20000"/>
              </a:spcBef>
              <a:spcAft>
                <a:spcPct val="0"/>
              </a:spcAft>
              <a:buClr>
                <a:schemeClr val="accent5">
                  <a:lumMod val="75000"/>
                </a:schemeClr>
              </a:buClr>
              <a:buSzPct val="80000"/>
              <a:defRPr/>
            </a:pPr>
            <a:r>
              <a:rPr kumimoji="1" lang="en-US" sz="1200" dirty="0" smtClean="0">
                <a:solidFill>
                  <a:schemeClr val="bg2"/>
                </a:solidFill>
                <a:cs typeface="Comic Sans MS"/>
              </a:rPr>
              <a:t>To expand the scope of ocean mapping clients and constituencies through the development of innovative applications and collaborative work with both the private sector and government.</a:t>
            </a:r>
          </a:p>
          <a:p>
            <a:pPr marL="0" lvl="0" indent="0">
              <a:spcBef>
                <a:spcPts val="0"/>
              </a:spcBef>
              <a:spcAft>
                <a:spcPts val="0"/>
              </a:spcAft>
              <a:buNone/>
            </a:pPr>
            <a:r>
              <a:rPr lang="en-US" dirty="0" smtClean="0"/>
              <a:t>To educate a new generation of  hydrographers and ocean mappers who can meet the growing needs of both government agencies and the private sector.</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The Center is funded by a competitively</a:t>
            </a:r>
            <a:r>
              <a:rPr lang="en-US" baseline="0" dirty="0" smtClean="0"/>
              <a:t> awarded cooperative agreement with NOAA’s Office of Coast Survey</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49 Industrial Associates from all sectors of the hydrographic and ocean mapping industry are partners with the University of New of New Hampshire’s complementary Center for Coastal and Ocean Mapping</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There are 171 graduates of the UNH Ocean Mapping educational program working around the world.</a:t>
            </a:r>
            <a:endParaRPr lang="en-US" dirty="0" smtClean="0"/>
          </a:p>
          <a:p>
            <a:pPr marL="0" lvl="0" indent="0">
              <a:spcBef>
                <a:spcPts val="0"/>
              </a:spcBef>
              <a:spcAft>
                <a:spcPts val="0"/>
              </a:spcAft>
              <a:buNone/>
            </a:pPr>
            <a:endParaRPr dirty="0"/>
          </a:p>
        </p:txBody>
      </p:sp>
      <p:sp>
        <p:nvSpPr>
          <p:cNvPr id="150" name="Shape 15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4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ASV research program at JHC includes investigation and development</a:t>
            </a:r>
            <a:r>
              <a:rPr lang="en-US" baseline="0" dirty="0" smtClean="0"/>
              <a:t> of supporting technology for multiple ASV operating scenarios.  </a:t>
            </a:r>
            <a:r>
              <a:rPr lang="en-US" dirty="0" smtClean="0"/>
              <a:t>In Juneau, Larry reported on some of our ASV work, including a project with NOAA Ship Fairweather off Point Hope in the Arctic, and a NOAA Integrated Ocean and Coastal Mapping project with the Ocean Exploration Trust</a:t>
            </a:r>
            <a:r>
              <a:rPr lang="en-US" baseline="0" dirty="0" smtClean="0"/>
              <a:t> in California’s Channel Islands.  These two projects centered around ship-borne launch hydrography, where the ASV replaces or supplements a traditional manned survey launch.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068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 Schmidt, who is leading the JHC ASV project developed this concept following the Arctic</a:t>
            </a:r>
            <a:r>
              <a:rPr lang="en-US" baseline="0" dirty="0" smtClean="0"/>
              <a:t> project with Fairweather. The key to increased productivity in this scenario is simultaneous operation of multiple ASVs with a single operating team of 2 technicians and round the clock operations in the Arctic summer.  Also, Our experience has shown that a knuckle crane, with its shorter free-swinging cable length, and particularly one with surge compensation like those used launching Remotely Operated Vehicles, is a great advantage when launching and recovering ASVs in even modest seas.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018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a NOAA Integrated Ocean</a:t>
            </a:r>
            <a:r>
              <a:rPr lang="en-US" baseline="0" dirty="0" smtClean="0"/>
              <a:t> and Coastal Mapping project at the Thunder Bay National Marine Sanctuary in Lake Michigan, our ASV team demonstrated operation of an unaccompanied ASV from a shore base.  One of the main goals in this effort was to implement technology supporting unmanned hydrography at a distance and in an area of vessel traffic.  Understanding the autonomy features required for truly effective unmanned hydrography has been a central part of the JHC research program.  This slide lists some of the technology added to the ASV for this project.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340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click—this is the Marine</a:t>
            </a:r>
            <a:r>
              <a:rPr lang="en-US" baseline="0" dirty="0" smtClean="0"/>
              <a:t> VesselTraffic.com w</a:t>
            </a:r>
            <a:r>
              <a:rPr lang="en-US" dirty="0" smtClean="0"/>
              <a:t>ebsite.  It is up continuously – shows the historic traffic density and information on vessels</a:t>
            </a:r>
            <a:r>
              <a:rPr lang="en-US" baseline="0" dirty="0" smtClean="0"/>
              <a:t> underway at the time.</a:t>
            </a:r>
          </a:p>
          <a:p>
            <a:endParaRPr lang="en-US" baseline="0" dirty="0" smtClean="0"/>
          </a:p>
          <a:p>
            <a:r>
              <a:rPr lang="en-US" baseline="0" dirty="0" smtClean="0"/>
              <a:t>Second click.  This shows the ASV survey area astride lake carrier traffic lanes, 6 to 8 nautical miles offshore.</a:t>
            </a:r>
            <a:endParaRPr lang="en-US" dirty="0"/>
          </a:p>
        </p:txBody>
      </p:sp>
      <p:sp>
        <p:nvSpPr>
          <p:cNvPr id="4" name="Slide Number Placeholder 3"/>
          <p:cNvSpPr>
            <a:spLocks noGrp="1"/>
          </p:cNvSpPr>
          <p:nvPr>
            <p:ph type="sldNum" sz="quarter" idx="10"/>
          </p:nvPr>
        </p:nvSpPr>
        <p:spPr/>
        <p:txBody>
          <a:bodyPr/>
          <a:lstStyle/>
          <a:p>
            <a:fld id="{9D304B39-B194-3D4F-B90B-487C05C4E683}" type="slidenum">
              <a:rPr lang="en-US" smtClean="0"/>
              <a:t>6</a:t>
            </a:fld>
            <a:endParaRPr lang="en-US"/>
          </a:p>
        </p:txBody>
      </p:sp>
    </p:spTree>
    <p:extLst>
      <p:ext uri="{BB962C8B-B14F-4D97-AF65-F5344CB8AC3E}">
        <p14:creationId xmlns:p14="http://schemas.microsoft.com/office/powerpoint/2010/main" val="184207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shows the new broadband radio system integrated into the ASV for the project.  The base station and remote unit antennas are circled. With this system we could monitor the onboard sensors and control the ASV reliably at ranges around 8 nautical miles in normal conditions.</a:t>
            </a:r>
            <a:endParaRPr lang="en-US" dirty="0"/>
          </a:p>
        </p:txBody>
      </p:sp>
      <p:sp>
        <p:nvSpPr>
          <p:cNvPr id="4" name="Slide Number Placeholder 3"/>
          <p:cNvSpPr>
            <a:spLocks noGrp="1"/>
          </p:cNvSpPr>
          <p:nvPr>
            <p:ph type="sldNum" sz="quarter" idx="10"/>
          </p:nvPr>
        </p:nvSpPr>
        <p:spPr/>
        <p:txBody>
          <a:bodyPr/>
          <a:lstStyle/>
          <a:p>
            <a:fld id="{9D304B39-B194-3D4F-B90B-487C05C4E683}" type="slidenum">
              <a:rPr lang="en-US" smtClean="0"/>
              <a:t>7</a:t>
            </a:fld>
            <a:endParaRPr lang="en-US"/>
          </a:p>
        </p:txBody>
      </p:sp>
    </p:spTree>
    <p:extLst>
      <p:ext uri="{BB962C8B-B14F-4D97-AF65-F5344CB8AC3E}">
        <p14:creationId xmlns:p14="http://schemas.microsoft.com/office/powerpoint/2010/main" val="2284213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ASV has its own radar and camera system, but for this project we found it valuable to track the vessel optically from shore using the long range pan-tilt-zoom camera.  Note that on some days we suffered from optical refraction artifacts, but were nonetheless able to track the ASV with an automatic tracking routine developed by our team.</a:t>
            </a:r>
            <a:endParaRPr lang="en-US" dirty="0"/>
          </a:p>
        </p:txBody>
      </p:sp>
      <p:sp>
        <p:nvSpPr>
          <p:cNvPr id="4" name="Slide Number Placeholder 3"/>
          <p:cNvSpPr>
            <a:spLocks noGrp="1"/>
          </p:cNvSpPr>
          <p:nvPr>
            <p:ph type="sldNum" sz="quarter" idx="10"/>
          </p:nvPr>
        </p:nvSpPr>
        <p:spPr/>
        <p:txBody>
          <a:bodyPr/>
          <a:lstStyle/>
          <a:p>
            <a:fld id="{9D304B39-B194-3D4F-B90B-487C05C4E683}" type="slidenum">
              <a:rPr lang="en-US" smtClean="0"/>
              <a:t>8</a:t>
            </a:fld>
            <a:endParaRPr lang="en-US"/>
          </a:p>
        </p:txBody>
      </p:sp>
    </p:spTree>
    <p:extLst>
      <p:ext uri="{BB962C8B-B14F-4D97-AF65-F5344CB8AC3E}">
        <p14:creationId xmlns:p14="http://schemas.microsoft.com/office/powerpoint/2010/main" val="2386005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now, the JHC ASV is deployed with Dr. Robert Ballard on his</a:t>
            </a:r>
            <a:r>
              <a:rPr lang="en-US" baseline="0" dirty="0" smtClean="0"/>
              <a:t> National Geographic expedition in Kiribati (</a:t>
            </a:r>
            <a:r>
              <a:rPr lang="en-US" b="1" baseline="0" dirty="0" smtClean="0"/>
              <a:t>pronounced </a:t>
            </a:r>
            <a:r>
              <a:rPr lang="en-US" b="1" baseline="0" dirty="0" err="1" smtClean="0"/>
              <a:t>Kiribas</a:t>
            </a:r>
            <a:r>
              <a:rPr lang="en-US" baseline="0" dirty="0" smtClean="0"/>
              <a:t>) searching for Amelia Earhart’s airplane.  In this project we are continuing our development of ship-based operations in areas too dangerous for manned vessels.  In this case, the ASV is doing high-resolution multibeam surveys along the reef edge.  The expedition hypothesis is that Amelia Earhart landed the airplane on the reef edge, and that after landing, the plane fell off the reef edge and slipped some 200-m deep and the steep reef slope.  When the ASV mapping locates potential targets, the ship will deploy an ROV from a safe distance and investigate the target area with video cameras.</a:t>
            </a:r>
          </a:p>
          <a:p>
            <a:endParaRPr lang="en-US" baseline="0" dirty="0" smtClean="0"/>
          </a:p>
          <a:p>
            <a:r>
              <a:rPr lang="en-US" b="1" baseline="0" dirty="0" smtClean="0"/>
              <a:t>Click</a:t>
            </a:r>
            <a:r>
              <a:rPr lang="en-US" baseline="0" dirty="0" smtClean="0"/>
              <a:t> on Link for National Geographic expedition website (it takes a minute to load; when sharp, scroll down to the image of the ASV being launched offshore of the search area.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8279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432095" y="1194523"/>
            <a:ext cx="8387163" cy="4782924"/>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 name="Shape 17"/>
          <p:cNvPicPr preferRelativeResize="0"/>
          <p:nvPr/>
        </p:nvPicPr>
        <p:blipFill rotWithShape="1">
          <a:blip r:embed="rId2">
            <a:alphaModFix/>
          </a:blip>
          <a:srcRect l="2934" t="40921" r="1822" b="42868"/>
          <a:stretch/>
        </p:blipFill>
        <p:spPr>
          <a:xfrm>
            <a:off x="2688" y="2218"/>
            <a:ext cx="9155097" cy="844100"/>
          </a:xfrm>
          <a:prstGeom prst="rect">
            <a:avLst/>
          </a:prstGeom>
          <a:noFill/>
          <a:ln>
            <a:noFill/>
          </a:ln>
        </p:spPr>
      </p:pic>
      <p:sp>
        <p:nvSpPr>
          <p:cNvPr id="18" name="Shape 18"/>
          <p:cNvSpPr/>
          <p:nvPr/>
        </p:nvSpPr>
        <p:spPr>
          <a:xfrm>
            <a:off x="0" y="6113971"/>
            <a:ext cx="9144000" cy="744029"/>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9" name="Shape 19"/>
          <p:cNvSpPr/>
          <p:nvPr/>
        </p:nvSpPr>
        <p:spPr>
          <a:xfrm>
            <a:off x="-10630" y="2218"/>
            <a:ext cx="9173867" cy="835427"/>
          </a:xfrm>
          <a:prstGeom prst="rect">
            <a:avLst/>
          </a:prstGeom>
          <a:solidFill>
            <a:schemeClr val="lt1">
              <a:alpha val="7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0" name="Shape 20"/>
          <p:cNvSpPr/>
          <p:nvPr/>
        </p:nvSpPr>
        <p:spPr>
          <a:xfrm>
            <a:off x="-545" y="837645"/>
            <a:ext cx="9163783" cy="38942"/>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1" name="Shape 21"/>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22" name="Shape 22"/>
          <p:cNvSpPr txBox="1">
            <a:spLocks noGrp="1"/>
          </p:cNvSpPr>
          <p:nvPr>
            <p:ph type="title"/>
          </p:nvPr>
        </p:nvSpPr>
        <p:spPr>
          <a:xfrm>
            <a:off x="2686" y="225296"/>
            <a:ext cx="9141313" cy="612349"/>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rgbClr val="054698"/>
              </a:buClr>
              <a:buSzPts val="3600"/>
              <a:buFont typeface="Calibri"/>
              <a:buNone/>
              <a:defRPr sz="3600" b="0" i="0" u="none" strike="noStrike" cap="none">
                <a:solidFill>
                  <a:srgbClr val="05469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4" name="Shape 24"/>
          <p:cNvSpPr txBox="1"/>
          <p:nvPr/>
        </p:nvSpPr>
        <p:spPr>
          <a:xfrm>
            <a:off x="432095" y="6257717"/>
            <a:ext cx="8387163" cy="533479"/>
          </a:xfrm>
          <a:prstGeom prst="rect">
            <a:avLst/>
          </a:prstGeom>
          <a:noFill/>
          <a:ln>
            <a:noFill/>
          </a:ln>
        </p:spPr>
        <p:txBody>
          <a:bodyPr spcFirstLastPara="1" wrap="square" lIns="91425" tIns="45700" rIns="91425" bIns="45700" anchor="t" anchorCtr="0">
            <a:noAutofit/>
          </a:bodyPr>
          <a:lstStyle/>
          <a:p>
            <a:pPr marL="0" marR="0" lvl="0" indent="0" algn="l" rtl="0">
              <a:lnSpc>
                <a:spcPct val="77777"/>
              </a:lnSpc>
              <a:spcBef>
                <a:spcPts val="0"/>
              </a:spcBef>
              <a:spcAft>
                <a:spcPts val="0"/>
              </a:spcAft>
              <a:buNone/>
            </a:pPr>
            <a:r>
              <a:rPr lang="en-US" sz="1800" b="1" i="0" u="none" strike="noStrike" cap="none" dirty="0">
                <a:solidFill>
                  <a:schemeClr val="lt1"/>
                </a:solidFill>
                <a:latin typeface="Calibri"/>
                <a:ea typeface="Calibri"/>
                <a:cs typeface="Calibri"/>
                <a:sym typeface="Calibri"/>
              </a:rPr>
              <a:t>Hydrographic Services Review </a:t>
            </a:r>
            <a:r>
              <a:rPr lang="en-US" sz="1800" b="1" i="0" u="none" strike="noStrike" cap="none" dirty="0" smtClean="0">
                <a:solidFill>
                  <a:schemeClr val="lt1"/>
                </a:solidFill>
                <a:latin typeface="Calibri"/>
                <a:ea typeface="Calibri"/>
                <a:cs typeface="Calibri"/>
                <a:sym typeface="Calibri"/>
              </a:rPr>
              <a:t>Panel</a:t>
            </a:r>
            <a:r>
              <a:rPr lang="en-US" sz="1800" b="1" i="0" u="none" strike="noStrike" cap="none" baseline="0" dirty="0" smtClean="0">
                <a:solidFill>
                  <a:schemeClr val="lt1"/>
                </a:solidFill>
                <a:latin typeface="Calibri"/>
                <a:ea typeface="Calibri"/>
                <a:cs typeface="Calibri"/>
                <a:sym typeface="Calibri"/>
              </a:rPr>
              <a:t>  New Orleans, Louisiana   August 27 – 29, 2019</a:t>
            </a:r>
            <a:endParaRPr sz="1800" b="0" i="0" u="none" strike="noStrike" cap="none" baseline="300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783C70-DEF4-4C97-B878-A3F02F1E2103}"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02901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83C70-DEF4-4C97-B878-A3F02F1E2103}"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735028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783C70-DEF4-4C97-B878-A3F02F1E2103}"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283435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783C70-DEF4-4C97-B878-A3F02F1E2103}"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406710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783C70-DEF4-4C97-B878-A3F02F1E2103}" type="datetimeFigureOut">
              <a:rPr lang="en-US" smtClean="0"/>
              <a:t>8/28/2019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23404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83C70-DEF4-4C97-B878-A3F02F1E2103}" type="datetimeFigureOut">
              <a:rPr lang="en-US" smtClean="0"/>
              <a:t>8/28/2019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3354788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83C70-DEF4-4C97-B878-A3F02F1E2103}" type="datetimeFigureOut">
              <a:rPr lang="en-US" smtClean="0"/>
              <a:t>8/28/2019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3936990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783C70-DEF4-4C97-B878-A3F02F1E2103}"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896772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783C70-DEF4-4C97-B878-A3F02F1E2103}"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819207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83C70-DEF4-4C97-B878-A3F02F1E2103}"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72809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628650" y="1109881"/>
            <a:ext cx="3886200" cy="5067082"/>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0" name="Shape 40"/>
          <p:cNvSpPr txBox="1">
            <a:spLocks noGrp="1"/>
          </p:cNvSpPr>
          <p:nvPr>
            <p:ph type="body" idx="2"/>
          </p:nvPr>
        </p:nvSpPr>
        <p:spPr>
          <a:xfrm>
            <a:off x="4629150" y="1109881"/>
            <a:ext cx="3886200" cy="5067082"/>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1" name="Shape 41"/>
          <p:cNvPicPr preferRelativeResize="0"/>
          <p:nvPr/>
        </p:nvPicPr>
        <p:blipFill rotWithShape="1">
          <a:blip r:embed="rId2">
            <a:alphaModFix/>
          </a:blip>
          <a:srcRect l="2934" t="40921" r="1822" b="42868"/>
          <a:stretch/>
        </p:blipFill>
        <p:spPr>
          <a:xfrm>
            <a:off x="2688" y="2218"/>
            <a:ext cx="9155097" cy="844100"/>
          </a:xfrm>
          <a:prstGeom prst="rect">
            <a:avLst/>
          </a:prstGeom>
          <a:noFill/>
          <a:ln>
            <a:noFill/>
          </a:ln>
        </p:spPr>
      </p:pic>
      <p:sp>
        <p:nvSpPr>
          <p:cNvPr id="42" name="Shape 42"/>
          <p:cNvSpPr/>
          <p:nvPr/>
        </p:nvSpPr>
        <p:spPr>
          <a:xfrm>
            <a:off x="-10630" y="6131105"/>
            <a:ext cx="9144000" cy="744029"/>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3" name="Shape 43"/>
          <p:cNvSpPr/>
          <p:nvPr/>
        </p:nvSpPr>
        <p:spPr>
          <a:xfrm>
            <a:off x="-10630" y="2218"/>
            <a:ext cx="9173867" cy="835427"/>
          </a:xfrm>
          <a:prstGeom prst="rect">
            <a:avLst/>
          </a:prstGeom>
          <a:solidFill>
            <a:schemeClr val="lt1">
              <a:alpha val="7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4" name="Shape 44"/>
          <p:cNvSpPr/>
          <p:nvPr/>
        </p:nvSpPr>
        <p:spPr>
          <a:xfrm>
            <a:off x="-545" y="837645"/>
            <a:ext cx="9163783" cy="38942"/>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5" name="Shape 45"/>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46" name="Shape 46"/>
          <p:cNvSpPr txBox="1">
            <a:spLocks noGrp="1"/>
          </p:cNvSpPr>
          <p:nvPr>
            <p:ph type="title"/>
          </p:nvPr>
        </p:nvSpPr>
        <p:spPr>
          <a:xfrm>
            <a:off x="2686" y="225296"/>
            <a:ext cx="9130683" cy="61234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54698"/>
              </a:buClr>
              <a:buSzPts val="3600"/>
              <a:buFont typeface="Calibri"/>
              <a:buNone/>
              <a:defRPr sz="3600" b="0" i="0" u="none" strike="noStrike" cap="none">
                <a:solidFill>
                  <a:srgbClr val="05469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8" name="Shape 48"/>
          <p:cNvSpPr txBox="1"/>
          <p:nvPr/>
        </p:nvSpPr>
        <p:spPr>
          <a:xfrm>
            <a:off x="460800" y="6272173"/>
            <a:ext cx="8358459" cy="533479"/>
          </a:xfrm>
          <a:prstGeom prst="rect">
            <a:avLst/>
          </a:prstGeom>
          <a:noFill/>
          <a:ln>
            <a:noFill/>
          </a:ln>
        </p:spPr>
        <p:txBody>
          <a:bodyPr spcFirstLastPara="1" wrap="square" lIns="91425" tIns="45700" rIns="91425" bIns="45700" anchor="t" anchorCtr="0">
            <a:noAutofit/>
          </a:bodyPr>
          <a:lstStyle/>
          <a:p>
            <a:pPr marL="0" marR="0" lvl="0" indent="0" algn="l" rtl="0">
              <a:lnSpc>
                <a:spcPct val="77777"/>
              </a:lnSpc>
              <a:spcBef>
                <a:spcPts val="0"/>
              </a:spcBef>
              <a:spcAft>
                <a:spcPts val="0"/>
              </a:spcAft>
              <a:buNone/>
            </a:pPr>
            <a:r>
              <a:rPr lang="en-US" sz="1800" b="1" i="0" u="none" strike="noStrike" cap="none" dirty="0" smtClean="0">
                <a:solidFill>
                  <a:schemeClr val="lt1"/>
                </a:solidFill>
                <a:latin typeface="Calibri"/>
                <a:ea typeface="Calibri"/>
                <a:cs typeface="Calibri"/>
                <a:sym typeface="Calibri"/>
              </a:rPr>
              <a:t>Hydrographic Services Review Panel</a:t>
            </a:r>
            <a:r>
              <a:rPr lang="en-US" sz="1800" b="1" i="0" u="none" strike="noStrike" cap="none" baseline="0" dirty="0" smtClean="0">
                <a:solidFill>
                  <a:schemeClr val="lt1"/>
                </a:solidFill>
                <a:latin typeface="Calibri"/>
                <a:ea typeface="Calibri"/>
                <a:cs typeface="Calibri"/>
                <a:sym typeface="Calibri"/>
              </a:rPr>
              <a:t>  New Orleans, Louisiana   August 27 – 29, 2019</a:t>
            </a:r>
            <a:endParaRPr lang="en-US" sz="1800" b="0" i="0" u="none" strike="noStrike" cap="none" baseline="300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83C70-DEF4-4C97-B878-A3F02F1E2103}"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281026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Shape 52"/>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Shape 77"/>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Shape 8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Shape 90"/>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7B5F-D357-2F49-8562-6B388CB3A5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5C23E4-08E3-8248-8C71-6FA9BCAA954D}"/>
              </a:ext>
            </a:extLst>
          </p:cNvPr>
          <p:cNvSpPr>
            <a:spLocks noGrp="1"/>
          </p:cNvSpPr>
          <p:nvPr>
            <p:ph type="dt" sz="half" idx="10"/>
          </p:nvPr>
        </p:nvSpPr>
        <p:spPr/>
        <p:txBody>
          <a:bodyPr/>
          <a:lstStyle/>
          <a:p>
            <a:fld id="{D53A58E4-43D3-F841-9EE7-0BA0945EFC40}" type="datetimeFigureOut">
              <a:rPr lang="en-US" smtClean="0"/>
              <a:t>8/28/2019</a:t>
            </a:fld>
            <a:endParaRPr lang="en-US"/>
          </a:p>
        </p:txBody>
      </p:sp>
      <p:sp>
        <p:nvSpPr>
          <p:cNvPr id="4" name="Footer Placeholder 3">
            <a:extLst>
              <a:ext uri="{FF2B5EF4-FFF2-40B4-BE49-F238E27FC236}">
                <a16:creationId xmlns:a16="http://schemas.microsoft.com/office/drawing/2014/main" id="{F5B74317-BABE-1049-8E45-C1931C96D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8F05E-B02B-1748-B537-C4B31772994F}"/>
              </a:ext>
            </a:extLst>
          </p:cNvPr>
          <p:cNvSpPr>
            <a:spLocks noGrp="1"/>
          </p:cNvSpPr>
          <p:nvPr>
            <p:ph type="sldNum" sz="quarter" idx="12"/>
          </p:nvPr>
        </p:nvSpPr>
        <p:spPr/>
        <p:txBody>
          <a:bodyPr/>
          <a:lstStyle/>
          <a:p>
            <a:fld id="{3DA069DE-751B-3745-9168-75F4BD192D7D}" type="slidenum">
              <a:rPr lang="en-US" smtClean="0"/>
              <a:t>‹#›</a:t>
            </a:fld>
            <a:endParaRPr lang="en-US"/>
          </a:p>
        </p:txBody>
      </p:sp>
    </p:spTree>
    <p:extLst>
      <p:ext uri="{BB962C8B-B14F-4D97-AF65-F5344CB8AC3E}">
        <p14:creationId xmlns:p14="http://schemas.microsoft.com/office/powerpoint/2010/main" val="3853410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96D60-7C6C-A048-8F12-474F52AB5B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6A8A67-B91E-594F-8FD5-586862BFC0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39073-F425-FB4A-AE73-81243F20D2A4}"/>
              </a:ext>
            </a:extLst>
          </p:cNvPr>
          <p:cNvSpPr>
            <a:spLocks noGrp="1"/>
          </p:cNvSpPr>
          <p:nvPr>
            <p:ph type="dt" sz="half" idx="10"/>
          </p:nvPr>
        </p:nvSpPr>
        <p:spPr/>
        <p:txBody>
          <a:bodyPr/>
          <a:lstStyle/>
          <a:p>
            <a:fld id="{D53A58E4-43D3-F841-9EE7-0BA0945EFC40}" type="datetimeFigureOut">
              <a:rPr lang="en-US" smtClean="0"/>
              <a:t>8/28/2019</a:t>
            </a:fld>
            <a:endParaRPr lang="en-US"/>
          </a:p>
        </p:txBody>
      </p:sp>
      <p:sp>
        <p:nvSpPr>
          <p:cNvPr id="5" name="Footer Placeholder 4">
            <a:extLst>
              <a:ext uri="{FF2B5EF4-FFF2-40B4-BE49-F238E27FC236}">
                <a16:creationId xmlns:a16="http://schemas.microsoft.com/office/drawing/2014/main" id="{D989AD1F-6351-944B-9EF0-3A1D7B769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462C8-A921-7A4F-B2A1-4E98F43F4ABA}"/>
              </a:ext>
            </a:extLst>
          </p:cNvPr>
          <p:cNvSpPr>
            <a:spLocks noGrp="1"/>
          </p:cNvSpPr>
          <p:nvPr>
            <p:ph type="sldNum" sz="quarter" idx="12"/>
          </p:nvPr>
        </p:nvSpPr>
        <p:spPr/>
        <p:txBody>
          <a:bodyPr/>
          <a:lstStyle/>
          <a:p>
            <a:fld id="{3DA069DE-751B-3745-9168-75F4BD192D7D}" type="slidenum">
              <a:rPr lang="en-US" smtClean="0"/>
              <a:t>‹#›</a:t>
            </a:fld>
            <a:endParaRPr lang="en-US"/>
          </a:p>
        </p:txBody>
      </p:sp>
    </p:spTree>
    <p:extLst>
      <p:ext uri="{BB962C8B-B14F-4D97-AF65-F5344CB8AC3E}">
        <p14:creationId xmlns:p14="http://schemas.microsoft.com/office/powerpoint/2010/main" val="301464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5" r:id="rId4"/>
    <p:sldLayoutId id="2147483656" r:id="rId5"/>
    <p:sldLayoutId id="2147483657" r:id="rId6"/>
    <p:sldLayoutId id="2147483658" r:id="rId7"/>
    <p:sldLayoutId id="2147483672" r:id="rId8"/>
    <p:sldLayoutId id="214748367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83C70-DEF4-4C97-B878-A3F02F1E2103}" type="datetimeFigureOut">
              <a:rPr lang="en-US" smtClean="0"/>
              <a:t>8/28/2019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4F357-7803-40C9-8403-502BD237B126}" type="slidenum">
              <a:rPr lang="en-US" smtClean="0"/>
              <a:t>‹#›</a:t>
            </a:fld>
            <a:endParaRPr lang="en-US"/>
          </a:p>
        </p:txBody>
      </p:sp>
    </p:spTree>
    <p:extLst>
      <p:ext uri="{BB962C8B-B14F-4D97-AF65-F5344CB8AC3E}">
        <p14:creationId xmlns:p14="http://schemas.microsoft.com/office/powerpoint/2010/main" val="3632368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www.nationalgeographic.com/culture/2019/08/inside-search-for-amelia-earhart-airplan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a:t>
            </a:fld>
            <a:endParaRPr sz="1200">
              <a:solidFill>
                <a:srgbClr val="888888"/>
              </a:solidFill>
              <a:latin typeface="Calibri"/>
              <a:ea typeface="Calibri"/>
              <a:cs typeface="Calibri"/>
              <a:sym typeface="Calibri"/>
            </a:endParaRPr>
          </a:p>
        </p:txBody>
      </p:sp>
      <p:sp>
        <p:nvSpPr>
          <p:cNvPr id="2" name="Title 1"/>
          <p:cNvSpPr>
            <a:spLocks noGrp="1"/>
          </p:cNvSpPr>
          <p:nvPr>
            <p:ph type="title"/>
          </p:nvPr>
        </p:nvSpPr>
        <p:spPr/>
        <p:txBody>
          <a:bodyPr/>
          <a:lstStyle/>
          <a:p>
            <a:endParaRPr lang="en-US" dirty="0"/>
          </a:p>
        </p:txBody>
      </p:sp>
      <p:sp>
        <p:nvSpPr>
          <p:cNvPr id="99" name="Shape 99"/>
          <p:cNvSpPr txBox="1"/>
          <p:nvPr/>
        </p:nvSpPr>
        <p:spPr>
          <a:xfrm>
            <a:off x="-127000" y="1172749"/>
            <a:ext cx="8656474" cy="132343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4800" b="1" dirty="0" smtClean="0">
                <a:solidFill>
                  <a:srgbClr val="054698"/>
                </a:solidFill>
                <a:latin typeface="Calibri"/>
                <a:ea typeface="Calibri"/>
                <a:cs typeface="Calibri"/>
                <a:sym typeface="Calibri"/>
              </a:rPr>
              <a:t>Andy Armstrong</a:t>
            </a:r>
            <a:endParaRPr dirty="0"/>
          </a:p>
          <a:p>
            <a:pPr marL="0" marR="0" lvl="0" indent="0" algn="r" rtl="0">
              <a:spcBef>
                <a:spcPts val="0"/>
              </a:spcBef>
              <a:spcAft>
                <a:spcPts val="0"/>
              </a:spcAft>
              <a:buNone/>
            </a:pPr>
            <a:r>
              <a:rPr lang="en-US" sz="4000" i="1" dirty="0" smtClean="0">
                <a:solidFill>
                  <a:srgbClr val="054698"/>
                </a:solidFill>
                <a:latin typeface="Calibri"/>
                <a:ea typeface="Calibri"/>
                <a:cs typeface="Calibri"/>
                <a:sym typeface="Calibri"/>
              </a:rPr>
              <a:t>NOAA – UNH Joint Hydrographic Center</a:t>
            </a:r>
            <a:endParaRPr sz="4000" i="1" dirty="0">
              <a:solidFill>
                <a:srgbClr val="054698"/>
              </a:solidFill>
              <a:latin typeface="Calibri"/>
              <a:ea typeface="Calibri"/>
              <a:cs typeface="Calibri"/>
              <a:sym typeface="Calibri"/>
            </a:endParaRPr>
          </a:p>
        </p:txBody>
      </p:sp>
      <p:sp>
        <p:nvSpPr>
          <p:cNvPr id="100" name="Shape 100"/>
          <p:cNvSpPr/>
          <p:nvPr/>
        </p:nvSpPr>
        <p:spPr>
          <a:xfrm>
            <a:off x="-545" y="2720836"/>
            <a:ext cx="9163783" cy="38942"/>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1" name="Shape 101"/>
          <p:cNvSpPr txBox="1"/>
          <p:nvPr/>
        </p:nvSpPr>
        <p:spPr>
          <a:xfrm>
            <a:off x="3665912" y="3155701"/>
            <a:ext cx="5248985" cy="1138773"/>
          </a:xfrm>
          <a:prstGeom prst="rect">
            <a:avLst/>
          </a:prstGeom>
          <a:noFill/>
          <a:ln>
            <a:noFill/>
          </a:ln>
        </p:spPr>
        <p:txBody>
          <a:bodyPr spcFirstLastPara="1" wrap="square" lIns="91425" tIns="45700" rIns="91425" bIns="45700" anchor="t" anchorCtr="0">
            <a:noAutofit/>
          </a:bodyPr>
          <a:lstStyle/>
          <a:p>
            <a:pPr lvl="0"/>
            <a:r>
              <a:rPr lang="en-US" sz="2400" dirty="0">
                <a:solidFill>
                  <a:srgbClr val="008DE7"/>
                </a:solidFill>
                <a:latin typeface="Calibri"/>
                <a:ea typeface="Calibri"/>
                <a:cs typeface="Calibri"/>
                <a:sym typeface="Calibri"/>
              </a:rPr>
              <a:t>The Autonomous Surface Vessel Research and Development Program at the </a:t>
            </a:r>
            <a:r>
              <a:rPr lang="en-US" sz="2400" dirty="0" smtClean="0">
                <a:solidFill>
                  <a:srgbClr val="008DE7"/>
                </a:solidFill>
                <a:latin typeface="Calibri"/>
                <a:ea typeface="Calibri"/>
                <a:cs typeface="Calibri"/>
                <a:sym typeface="Calibri"/>
              </a:rPr>
              <a:t>NOAA – UNH </a:t>
            </a:r>
            <a:r>
              <a:rPr lang="en-US" sz="2400" dirty="0">
                <a:solidFill>
                  <a:srgbClr val="008DE7"/>
                </a:solidFill>
                <a:latin typeface="Calibri"/>
                <a:ea typeface="Calibri"/>
                <a:cs typeface="Calibri"/>
                <a:sym typeface="Calibri"/>
              </a:rPr>
              <a:t>Joint Hydrographic Center/Center for Coastal and Ocean Mapping</a:t>
            </a:r>
            <a:endParaRPr sz="2000" dirty="0">
              <a:solidFill>
                <a:srgbClr val="008DE7"/>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6" y="2841231"/>
            <a:ext cx="2906486" cy="290648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B76E6-B2AC-8541-99AF-F15C1B35B1B7}"/>
              </a:ext>
            </a:extLst>
          </p:cNvPr>
          <p:cNvSpPr>
            <a:spLocks noGrp="1"/>
          </p:cNvSpPr>
          <p:nvPr>
            <p:ph type="title"/>
          </p:nvPr>
        </p:nvSpPr>
        <p:spPr/>
        <p:txBody>
          <a:bodyPr>
            <a:normAutofit/>
          </a:bodyPr>
          <a:lstStyle/>
          <a:p>
            <a:r>
              <a:rPr lang="en-US" sz="2400" b="1" dirty="0"/>
              <a:t>The NOAA-University of New Hampshire Joint Hydrographic Center</a:t>
            </a:r>
            <a:endParaRPr lang="en-US" sz="3600" b="1" dirty="0">
              <a:effectLst>
                <a:outerShdw blurRad="38100" dist="38100" dir="2700000" algn="tl">
                  <a:srgbClr val="000000">
                    <a:alpha val="43137"/>
                  </a:srgbClr>
                </a:outerShdw>
              </a:effectLst>
              <a:latin typeface="Comic Sans MS" panose="030F0702030302020204" pitchFamily="66" charset="0"/>
            </a:endParaRPr>
          </a:p>
        </p:txBody>
      </p:sp>
      <p:sp>
        <p:nvSpPr>
          <p:cNvPr id="8" name="TextBox 7"/>
          <p:cNvSpPr txBox="1"/>
          <p:nvPr/>
        </p:nvSpPr>
        <p:spPr>
          <a:xfrm>
            <a:off x="595593" y="837645"/>
            <a:ext cx="8307338" cy="646331"/>
          </a:xfrm>
          <a:prstGeom prst="rect">
            <a:avLst/>
          </a:prstGeom>
          <a:noFill/>
        </p:spPr>
        <p:txBody>
          <a:bodyPr wrap="square" rtlCol="0">
            <a:spAutoFit/>
          </a:bodyPr>
          <a:lstStyle/>
          <a:p>
            <a:r>
              <a:rPr lang="en-US" sz="3600" dirty="0" smtClean="0">
                <a:solidFill>
                  <a:schemeClr val="accent5">
                    <a:lumMod val="75000"/>
                  </a:schemeClr>
                </a:solidFill>
                <a:latin typeface="Calibri" panose="020F0502020204030204" pitchFamily="34" charset="0"/>
              </a:rPr>
              <a:t>IXBlue DriX with launch and recovery vessel</a:t>
            </a:r>
            <a:endParaRPr lang="en-US" sz="3600" dirty="0">
              <a:solidFill>
                <a:schemeClr val="accent5">
                  <a:lumMod val="75000"/>
                </a:schemeClr>
              </a:solidFill>
              <a:latin typeface="Calibri" panose="020F0502020204030204" pitchFamily="34"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545" t="34061" b="14181"/>
          <a:stretch/>
        </p:blipFill>
        <p:spPr>
          <a:xfrm>
            <a:off x="457201" y="1449994"/>
            <a:ext cx="5607769" cy="343054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804" y="2761344"/>
            <a:ext cx="4369572" cy="3277179"/>
          </a:xfrm>
          <a:prstGeom prst="rect">
            <a:avLst/>
          </a:prstGeom>
        </p:spPr>
      </p:pic>
      <p:sp>
        <p:nvSpPr>
          <p:cNvPr id="11" name="TextBox 10"/>
          <p:cNvSpPr txBox="1"/>
          <p:nvPr/>
        </p:nvSpPr>
        <p:spPr>
          <a:xfrm>
            <a:off x="365760" y="5029200"/>
            <a:ext cx="3408218" cy="954107"/>
          </a:xfrm>
          <a:prstGeom prst="rect">
            <a:avLst/>
          </a:prstGeom>
          <a:noFill/>
        </p:spPr>
        <p:txBody>
          <a:bodyPr wrap="square" rtlCol="0">
            <a:spAutoFit/>
          </a:bodyPr>
          <a:lstStyle/>
          <a:p>
            <a:r>
              <a:rPr lang="en-US" dirty="0" smtClean="0">
                <a:solidFill>
                  <a:schemeClr val="accent1">
                    <a:lumMod val="50000"/>
                  </a:schemeClr>
                </a:solidFill>
              </a:rPr>
              <a:t>December 2018 – Initial Trials at UNH</a:t>
            </a:r>
          </a:p>
          <a:p>
            <a:endParaRPr lang="en-US" dirty="0" smtClean="0">
              <a:solidFill>
                <a:schemeClr val="accent1">
                  <a:lumMod val="50000"/>
                </a:schemeClr>
              </a:solidFill>
            </a:endParaRPr>
          </a:p>
          <a:p>
            <a:r>
              <a:rPr lang="en-US" dirty="0" smtClean="0">
                <a:solidFill>
                  <a:schemeClr val="accent1">
                    <a:lumMod val="50000"/>
                  </a:schemeClr>
                </a:solidFill>
              </a:rPr>
              <a:t>October 2019 – Operational Trials on NOAA Ship </a:t>
            </a:r>
            <a:r>
              <a:rPr lang="en-US" i="1" dirty="0" smtClean="0">
                <a:solidFill>
                  <a:schemeClr val="accent1">
                    <a:lumMod val="50000"/>
                  </a:schemeClr>
                </a:solidFill>
              </a:rPr>
              <a:t>Thomas Jefferson</a:t>
            </a:r>
            <a:r>
              <a:rPr lang="en-US" dirty="0" smtClean="0"/>
              <a:t>.</a:t>
            </a:r>
            <a:endParaRPr lang="en-US" dirty="0"/>
          </a:p>
        </p:txBody>
      </p:sp>
      <p:sp>
        <p:nvSpPr>
          <p:cNvPr id="12" name="TextBox 11"/>
          <p:cNvSpPr txBox="1"/>
          <p:nvPr/>
        </p:nvSpPr>
        <p:spPr>
          <a:xfrm>
            <a:off x="6201295" y="1571105"/>
            <a:ext cx="2942704" cy="1015663"/>
          </a:xfrm>
          <a:prstGeom prst="rect">
            <a:avLst/>
          </a:prstGeom>
          <a:noFill/>
        </p:spPr>
        <p:txBody>
          <a:bodyPr wrap="square" rtlCol="0">
            <a:spAutoFit/>
          </a:bodyPr>
          <a:lstStyle/>
          <a:p>
            <a:pPr algn="ctr"/>
            <a:r>
              <a:rPr lang="en-US" sz="2000" b="1" dirty="0" smtClean="0">
                <a:solidFill>
                  <a:schemeClr val="accent1">
                    <a:lumMod val="50000"/>
                  </a:schemeClr>
                </a:solidFill>
                <a:latin typeface="Calibri" panose="020F0502020204030204" pitchFamily="34" charset="0"/>
              </a:rPr>
              <a:t>Ship Hydrography “Wingman” or “Duckling” Scenario</a:t>
            </a:r>
            <a:endParaRPr lang="en-US" sz="2000" b="1" dirty="0">
              <a:solidFill>
                <a:schemeClr val="accent1">
                  <a:lumMod val="50000"/>
                </a:schemeClr>
              </a:solidFill>
              <a:latin typeface="Calibri" panose="020F0502020204030204" pitchFamily="34" charset="0"/>
            </a:endParaRPr>
          </a:p>
        </p:txBody>
      </p:sp>
      <p:sp>
        <p:nvSpPr>
          <p:cNvPr id="3" name="TextBox 2"/>
          <p:cNvSpPr txBox="1"/>
          <p:nvPr/>
        </p:nvSpPr>
        <p:spPr>
          <a:xfrm>
            <a:off x="520091" y="4092156"/>
            <a:ext cx="4311967" cy="307777"/>
          </a:xfrm>
          <a:prstGeom prst="rect">
            <a:avLst/>
          </a:prstGeom>
          <a:noFill/>
        </p:spPr>
        <p:txBody>
          <a:bodyPr wrap="square" rtlCol="0">
            <a:spAutoFit/>
          </a:bodyPr>
          <a:lstStyle/>
          <a:p>
            <a:r>
              <a:rPr lang="en-US" dirty="0">
                <a:solidFill>
                  <a:schemeClr val="bg1"/>
                </a:solidFill>
              </a:rPr>
              <a:t>https://www.ust-media.com/ust-magazine/UST025/</a:t>
            </a:r>
          </a:p>
        </p:txBody>
      </p:sp>
    </p:spTree>
    <p:extLst>
      <p:ext uri="{BB962C8B-B14F-4D97-AF65-F5344CB8AC3E}">
        <p14:creationId xmlns:p14="http://schemas.microsoft.com/office/powerpoint/2010/main" val="517885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US" b="1" dirty="0">
                <a:effectLst>
                  <a:outerShdw blurRad="38100" dist="38100" dir="2700000" algn="tl">
                    <a:srgbClr val="000000">
                      <a:alpha val="43137"/>
                    </a:srgbClr>
                  </a:outerShdw>
                </a:effectLst>
              </a:rPr>
              <a:t>On a really rough day… DriX is amazingly stable</a:t>
            </a:r>
            <a:endParaRPr lang="en-US" dirty="0"/>
          </a:p>
        </p:txBody>
      </p:sp>
      <p:sp>
        <p:nvSpPr>
          <p:cNvPr id="2" name="Title 1">
            <a:extLst>
              <a:ext uri="{FF2B5EF4-FFF2-40B4-BE49-F238E27FC236}">
                <a16:creationId xmlns:a16="http://schemas.microsoft.com/office/drawing/2014/main" id="{154618CF-48B7-8748-956C-01A62A19BC00}"/>
              </a:ext>
            </a:extLst>
          </p:cNvPr>
          <p:cNvSpPr>
            <a:spLocks noGrp="1"/>
          </p:cNvSpPr>
          <p:nvPr>
            <p:ph type="title"/>
          </p:nvPr>
        </p:nvSpPr>
        <p:spPr/>
        <p:txBody>
          <a:bodyPr>
            <a:normAutofit/>
          </a:bodyPr>
          <a:lstStyle/>
          <a:p>
            <a:r>
              <a:rPr lang="en-US" sz="2400" b="1" dirty="0"/>
              <a:t>The NOAA-University of New Hampshire Joint Hydrographic Center</a:t>
            </a:r>
            <a:endParaRPr lang="en-US" sz="30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AB4B69AD-94AA-EB49-AC72-DF70476B66B0}"/>
              </a:ext>
            </a:extLst>
          </p:cNvPr>
          <p:cNvPicPr>
            <a:picLocks noGrp="1" noChangeAspect="1"/>
          </p:cNvPicPr>
          <p:nvPr>
            <p:ph idx="4294967295"/>
          </p:nvPr>
        </p:nvPicPr>
        <p:blipFill>
          <a:blip r:embed="rId3"/>
          <a:stretch>
            <a:fillRect/>
          </a:stretch>
        </p:blipFill>
        <p:spPr>
          <a:xfrm>
            <a:off x="5183188" y="4043363"/>
            <a:ext cx="3960812" cy="1738312"/>
          </a:xfrm>
          <a:prstGeom prst="rect">
            <a:avLst/>
          </a:prstGeom>
        </p:spPr>
      </p:pic>
      <p:pic>
        <p:nvPicPr>
          <p:cNvPr id="5" name="Content Placeholder 3">
            <a:extLst>
              <a:ext uri="{FF2B5EF4-FFF2-40B4-BE49-F238E27FC236}">
                <a16:creationId xmlns:a16="http://schemas.microsoft.com/office/drawing/2014/main" id="{EC882361-8089-9E47-A4C0-EAD00B3B69CC}"/>
              </a:ext>
            </a:extLst>
          </p:cNvPr>
          <p:cNvPicPr>
            <a:picLocks noChangeAspect="1"/>
          </p:cNvPicPr>
          <p:nvPr/>
        </p:nvPicPr>
        <p:blipFill>
          <a:blip r:embed="rId4"/>
          <a:stretch>
            <a:fillRect/>
          </a:stretch>
        </p:blipFill>
        <p:spPr>
          <a:xfrm>
            <a:off x="5025765" y="2148358"/>
            <a:ext cx="3961073" cy="1725935"/>
          </a:xfrm>
          <a:prstGeom prst="rect">
            <a:avLst/>
          </a:prstGeom>
        </p:spPr>
      </p:pic>
      <p:pic>
        <p:nvPicPr>
          <p:cNvPr id="6" name="Content Placeholder 3">
            <a:extLst>
              <a:ext uri="{FF2B5EF4-FFF2-40B4-BE49-F238E27FC236}">
                <a16:creationId xmlns:a16="http://schemas.microsoft.com/office/drawing/2014/main" id="{C9832817-2859-894E-BFEC-0EAAA827F425}"/>
              </a:ext>
            </a:extLst>
          </p:cNvPr>
          <p:cNvPicPr>
            <a:picLocks noChangeAspect="1"/>
          </p:cNvPicPr>
          <p:nvPr/>
        </p:nvPicPr>
        <p:blipFill>
          <a:blip r:embed="rId5"/>
          <a:stretch>
            <a:fillRect/>
          </a:stretch>
        </p:blipFill>
        <p:spPr>
          <a:xfrm>
            <a:off x="610927" y="2497172"/>
            <a:ext cx="3961073" cy="2805276"/>
          </a:xfrm>
          <a:prstGeom prst="rect">
            <a:avLst/>
          </a:prstGeom>
        </p:spPr>
      </p:pic>
      <p:sp>
        <p:nvSpPr>
          <p:cNvPr id="3" name="TextBox 2">
            <a:extLst>
              <a:ext uri="{FF2B5EF4-FFF2-40B4-BE49-F238E27FC236}">
                <a16:creationId xmlns:a16="http://schemas.microsoft.com/office/drawing/2014/main" id="{6E8717D8-D9F9-2949-A845-EFEE5B5EA722}"/>
              </a:ext>
            </a:extLst>
          </p:cNvPr>
          <p:cNvSpPr txBox="1"/>
          <p:nvPr/>
        </p:nvSpPr>
        <p:spPr>
          <a:xfrm>
            <a:off x="6615389" y="1893261"/>
            <a:ext cx="550151" cy="253916"/>
          </a:xfrm>
          <a:prstGeom prst="rect">
            <a:avLst/>
          </a:prstGeom>
          <a:noFill/>
        </p:spPr>
        <p:txBody>
          <a:bodyPr wrap="none" rtlCol="0">
            <a:spAutoFit/>
          </a:bodyPr>
          <a:lstStyle/>
          <a:p>
            <a:r>
              <a:rPr lang="en-US" sz="1050" b="1" dirty="0">
                <a:solidFill>
                  <a:schemeClr val="bg1"/>
                </a:solidFill>
              </a:rPr>
              <a:t>ROLL</a:t>
            </a:r>
          </a:p>
        </p:txBody>
      </p:sp>
      <p:sp>
        <p:nvSpPr>
          <p:cNvPr id="7" name="TextBox 6">
            <a:extLst>
              <a:ext uri="{FF2B5EF4-FFF2-40B4-BE49-F238E27FC236}">
                <a16:creationId xmlns:a16="http://schemas.microsoft.com/office/drawing/2014/main" id="{06ACF0BB-7BEE-534F-879D-69BF028DD93E}"/>
              </a:ext>
            </a:extLst>
          </p:cNvPr>
          <p:cNvSpPr txBox="1"/>
          <p:nvPr/>
        </p:nvSpPr>
        <p:spPr>
          <a:xfrm>
            <a:off x="6609684" y="3837801"/>
            <a:ext cx="954107" cy="253916"/>
          </a:xfrm>
          <a:prstGeom prst="rect">
            <a:avLst/>
          </a:prstGeom>
          <a:noFill/>
        </p:spPr>
        <p:txBody>
          <a:bodyPr wrap="none" rtlCol="0">
            <a:spAutoFit/>
          </a:bodyPr>
          <a:lstStyle/>
          <a:p>
            <a:r>
              <a:rPr lang="en-US" sz="1050" b="1" dirty="0">
                <a:solidFill>
                  <a:schemeClr val="bg1"/>
                </a:solidFill>
              </a:rPr>
              <a:t>ROLL RATE</a:t>
            </a:r>
          </a:p>
        </p:txBody>
      </p:sp>
      <p:sp>
        <p:nvSpPr>
          <p:cNvPr id="8" name="TextBox 7">
            <a:extLst>
              <a:ext uri="{FF2B5EF4-FFF2-40B4-BE49-F238E27FC236}">
                <a16:creationId xmlns:a16="http://schemas.microsoft.com/office/drawing/2014/main" id="{DC9B9932-51B8-A343-8946-806C90BE0878}"/>
              </a:ext>
            </a:extLst>
          </p:cNvPr>
          <p:cNvSpPr txBox="1"/>
          <p:nvPr/>
        </p:nvSpPr>
        <p:spPr>
          <a:xfrm>
            <a:off x="3623296" y="2035753"/>
            <a:ext cx="1313180" cy="253916"/>
          </a:xfrm>
          <a:prstGeom prst="rect">
            <a:avLst/>
          </a:prstGeom>
          <a:noFill/>
        </p:spPr>
        <p:txBody>
          <a:bodyPr wrap="none" rtlCol="0">
            <a:spAutoFit/>
          </a:bodyPr>
          <a:lstStyle/>
          <a:p>
            <a:r>
              <a:rPr lang="en-US" sz="1050" b="1" dirty="0">
                <a:solidFill>
                  <a:schemeClr val="accent2">
                    <a:lumMod val="75000"/>
                  </a:schemeClr>
                </a:solidFill>
              </a:rPr>
              <a:t>Gusts to 35 knots</a:t>
            </a:r>
          </a:p>
        </p:txBody>
      </p:sp>
      <p:cxnSp>
        <p:nvCxnSpPr>
          <p:cNvPr id="10" name="Straight Arrow Connector 9">
            <a:extLst>
              <a:ext uri="{FF2B5EF4-FFF2-40B4-BE49-F238E27FC236}">
                <a16:creationId xmlns:a16="http://schemas.microsoft.com/office/drawing/2014/main" id="{7EDF7407-E354-A640-96ED-4AEEE182C953}"/>
              </a:ext>
            </a:extLst>
          </p:cNvPr>
          <p:cNvCxnSpPr>
            <a:stCxn id="8" idx="1"/>
          </p:cNvCxnSpPr>
          <p:nvPr/>
        </p:nvCxnSpPr>
        <p:spPr>
          <a:xfrm flipH="1">
            <a:off x="3469342" y="2162711"/>
            <a:ext cx="153954" cy="516615"/>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725612" y="5473898"/>
            <a:ext cx="2476960" cy="307777"/>
          </a:xfrm>
          <a:prstGeom prst="rect">
            <a:avLst/>
          </a:prstGeom>
        </p:spPr>
        <p:txBody>
          <a:bodyPr wrap="none">
            <a:spAutoFit/>
          </a:bodyPr>
          <a:lstStyle/>
          <a:p>
            <a:r>
              <a:rPr lang="en-US"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rPr>
              <a:t>Trials at UNH – December 2018</a:t>
            </a:r>
          </a:p>
        </p:txBody>
      </p:sp>
    </p:spTree>
    <p:extLst>
      <p:ext uri="{BB962C8B-B14F-4D97-AF65-F5344CB8AC3E}">
        <p14:creationId xmlns:p14="http://schemas.microsoft.com/office/powerpoint/2010/main" val="2607810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0407" y="1036581"/>
            <a:ext cx="8387163" cy="4782924"/>
          </a:xfrm>
        </p:spPr>
        <p:txBody>
          <a:bodyPr/>
          <a:lstStyle/>
          <a:p>
            <a:pPr marL="76200" indent="0">
              <a:buNone/>
            </a:pPr>
            <a:r>
              <a:rPr lang="en-US" b="1" dirty="0">
                <a:effectLst>
                  <a:outerShdw blurRad="38100" dist="38100" dir="2700000" algn="tl">
                    <a:srgbClr val="000000">
                      <a:alpha val="43137"/>
                    </a:srgbClr>
                  </a:outerShdw>
                </a:effectLst>
              </a:rPr>
              <a:t>Reference Surface Test Area</a:t>
            </a:r>
          </a:p>
          <a:p>
            <a:pPr marL="76200" indent="0">
              <a:buNone/>
            </a:pPr>
            <a:endParaRPr lang="en-US" dirty="0"/>
          </a:p>
        </p:txBody>
      </p:sp>
      <p:sp>
        <p:nvSpPr>
          <p:cNvPr id="2" name="Title 1">
            <a:extLst>
              <a:ext uri="{FF2B5EF4-FFF2-40B4-BE49-F238E27FC236}">
                <a16:creationId xmlns:a16="http://schemas.microsoft.com/office/drawing/2014/main" id="{32A708F8-7729-EA4C-807F-31DC02795A5B}"/>
              </a:ext>
            </a:extLst>
          </p:cNvPr>
          <p:cNvSpPr>
            <a:spLocks noGrp="1"/>
          </p:cNvSpPr>
          <p:nvPr>
            <p:ph type="title"/>
          </p:nvPr>
        </p:nvSpPr>
        <p:spPr/>
        <p:txBody>
          <a:bodyPr/>
          <a:lstStyle/>
          <a:p>
            <a:r>
              <a:rPr lang="en-US" sz="2400" b="1" dirty="0"/>
              <a:t>The NOAA-University of New Hampshire Joint Hydrographic Center</a:t>
            </a:r>
            <a:endParaRPr lang="en-US"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DC44EB68-31AE-5E48-A9B6-D2291BEC7107}"/>
              </a:ext>
            </a:extLst>
          </p:cNvPr>
          <p:cNvPicPr>
            <a:picLocks noGrp="1" noChangeAspect="1"/>
          </p:cNvPicPr>
          <p:nvPr>
            <p:ph idx="4294967295"/>
          </p:nvPr>
        </p:nvPicPr>
        <p:blipFill>
          <a:blip r:embed="rId3"/>
          <a:stretch>
            <a:fillRect/>
          </a:stretch>
        </p:blipFill>
        <p:spPr>
          <a:xfrm>
            <a:off x="-129037" y="1922885"/>
            <a:ext cx="5332469" cy="3896620"/>
          </a:xfrm>
          <a:prstGeom prst="rect">
            <a:avLst/>
          </a:prstGeom>
        </p:spPr>
      </p:pic>
      <p:pic>
        <p:nvPicPr>
          <p:cNvPr id="10" name="Content Placeholder 3">
            <a:extLst>
              <a:ext uri="{FF2B5EF4-FFF2-40B4-BE49-F238E27FC236}">
                <a16:creationId xmlns:a16="http://schemas.microsoft.com/office/drawing/2014/main" id="{B236BAA8-5E6D-6A4A-B28F-734898E7EA27}"/>
              </a:ext>
            </a:extLst>
          </p:cNvPr>
          <p:cNvPicPr>
            <a:picLocks noChangeAspect="1"/>
          </p:cNvPicPr>
          <p:nvPr/>
        </p:nvPicPr>
        <p:blipFill>
          <a:blip r:embed="rId4"/>
          <a:stretch>
            <a:fillRect/>
          </a:stretch>
        </p:blipFill>
        <p:spPr>
          <a:xfrm>
            <a:off x="4837567" y="1288584"/>
            <a:ext cx="4355869" cy="3563060"/>
          </a:xfrm>
          <a:prstGeom prst="rect">
            <a:avLst/>
          </a:prstGeom>
          <a:noFill/>
          <a:ln>
            <a:noFill/>
          </a:ln>
        </p:spPr>
      </p:pic>
      <p:sp>
        <p:nvSpPr>
          <p:cNvPr id="7" name="TextBox 6"/>
          <p:cNvSpPr txBox="1"/>
          <p:nvPr/>
        </p:nvSpPr>
        <p:spPr>
          <a:xfrm>
            <a:off x="4937760" y="4979324"/>
            <a:ext cx="4006735" cy="307777"/>
          </a:xfrm>
          <a:prstGeom prst="rect">
            <a:avLst/>
          </a:prstGeom>
          <a:noFill/>
        </p:spPr>
        <p:txBody>
          <a:bodyPr wrap="square" rtlCol="0">
            <a:spAutoFit/>
          </a:bodyPr>
          <a:lstStyle/>
          <a:p>
            <a:r>
              <a:rPr lang="en-US" dirty="0" smtClean="0"/>
              <a:t>No significant difference between 8 </a:t>
            </a:r>
            <a:r>
              <a:rPr lang="en-US" dirty="0" err="1" smtClean="0"/>
              <a:t>kt</a:t>
            </a:r>
            <a:r>
              <a:rPr lang="en-US" dirty="0" smtClean="0"/>
              <a:t> and 12 kt.</a:t>
            </a:r>
            <a:endParaRPr lang="en-US" dirty="0"/>
          </a:p>
        </p:txBody>
      </p:sp>
    </p:spTree>
    <p:extLst>
      <p:ext uri="{BB962C8B-B14F-4D97-AF65-F5344CB8AC3E}">
        <p14:creationId xmlns:p14="http://schemas.microsoft.com/office/powerpoint/2010/main" val="3797755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b="1" dirty="0"/>
              <a:t>The NOAA-University of New Hampshire Joint Hydrographic Center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6" y="1974216"/>
            <a:ext cx="3676240" cy="24459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564" y="3408062"/>
            <a:ext cx="3582704" cy="265081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5936" y="958553"/>
            <a:ext cx="4297495" cy="2859265"/>
          </a:xfrm>
          <a:prstGeom prst="rect">
            <a:avLst/>
          </a:prstGeom>
        </p:spPr>
      </p:pic>
      <p:sp>
        <p:nvSpPr>
          <p:cNvPr id="7" name="TextBox 6"/>
          <p:cNvSpPr txBox="1"/>
          <p:nvPr/>
        </p:nvSpPr>
        <p:spPr>
          <a:xfrm>
            <a:off x="662731" y="4733467"/>
            <a:ext cx="2860645" cy="1015663"/>
          </a:xfrm>
          <a:prstGeom prst="rect">
            <a:avLst/>
          </a:prstGeom>
          <a:noFill/>
        </p:spPr>
        <p:txBody>
          <a:bodyPr wrap="square" rtlCol="0">
            <a:spAutoFit/>
          </a:bodyPr>
          <a:lstStyle/>
          <a:p>
            <a:pPr algn="ctr"/>
            <a:r>
              <a:rPr lang="en-US" sz="2000" b="1" dirty="0" smtClean="0">
                <a:solidFill>
                  <a:schemeClr val="accent5">
                    <a:lumMod val="75000"/>
                  </a:schemeClr>
                </a:solidFill>
                <a:latin typeface="Calibri" panose="020F0502020204030204" pitchFamily="34" charset="0"/>
              </a:rPr>
              <a:t>“Pathfinder Scenario” </a:t>
            </a:r>
            <a:r>
              <a:rPr lang="en-US" sz="2000" dirty="0" smtClean="0">
                <a:solidFill>
                  <a:schemeClr val="accent5">
                    <a:lumMod val="75000"/>
                  </a:schemeClr>
                </a:solidFill>
                <a:latin typeface="Calibri" panose="020F0502020204030204" pitchFamily="34" charset="0"/>
              </a:rPr>
              <a:t>surveying ahead of the ship in uncharted waters</a:t>
            </a:r>
            <a:endParaRPr lang="en-US" sz="2000" dirty="0">
              <a:solidFill>
                <a:schemeClr val="accent5">
                  <a:lumMod val="75000"/>
                </a:schemeClr>
              </a:solidFill>
              <a:latin typeface="Calibri" panose="020F0502020204030204" pitchFamily="34" charset="0"/>
            </a:endParaRPr>
          </a:p>
        </p:txBody>
      </p:sp>
      <p:sp>
        <p:nvSpPr>
          <p:cNvPr id="8" name="TextBox 7"/>
          <p:cNvSpPr txBox="1"/>
          <p:nvPr/>
        </p:nvSpPr>
        <p:spPr>
          <a:xfrm>
            <a:off x="79696" y="958553"/>
            <a:ext cx="3594682" cy="738664"/>
          </a:xfrm>
          <a:prstGeom prst="rect">
            <a:avLst/>
          </a:prstGeom>
          <a:noFill/>
        </p:spPr>
        <p:txBody>
          <a:bodyPr wrap="square" rtlCol="0">
            <a:spAutoFit/>
          </a:bodyPr>
          <a:lstStyle/>
          <a:p>
            <a:r>
              <a:rPr lang="en-US" i="1" dirty="0" smtClean="0">
                <a:solidFill>
                  <a:schemeClr val="accent5">
                    <a:lumMod val="75000"/>
                  </a:schemeClr>
                </a:solidFill>
              </a:rPr>
              <a:t>Seafloor Systems, Inc. “</a:t>
            </a:r>
            <a:r>
              <a:rPr lang="en-US" dirty="0" smtClean="0">
                <a:solidFill>
                  <a:schemeClr val="accent5">
                    <a:lumMod val="75000"/>
                  </a:schemeClr>
                </a:solidFill>
              </a:rPr>
              <a:t>EchoBoat” aboard Icebreaker </a:t>
            </a:r>
            <a:r>
              <a:rPr lang="en-US" i="1" dirty="0" smtClean="0">
                <a:solidFill>
                  <a:schemeClr val="accent5">
                    <a:lumMod val="75000"/>
                  </a:schemeClr>
                </a:solidFill>
              </a:rPr>
              <a:t>Oden</a:t>
            </a:r>
            <a:r>
              <a:rPr lang="en-US" dirty="0" smtClean="0">
                <a:solidFill>
                  <a:schemeClr val="accent5">
                    <a:lumMod val="75000"/>
                  </a:schemeClr>
                </a:solidFill>
              </a:rPr>
              <a:t> at Ryder Glacier, Greenland</a:t>
            </a:r>
            <a:endParaRPr lang="en-US" dirty="0">
              <a:solidFill>
                <a:schemeClr val="accent5">
                  <a:lumMod val="75000"/>
                </a:schemeClr>
              </a:solidFill>
            </a:endParaRPr>
          </a:p>
        </p:txBody>
      </p:sp>
      <p:sp>
        <p:nvSpPr>
          <p:cNvPr id="9" name="TextBox 8"/>
          <p:cNvSpPr txBox="1"/>
          <p:nvPr/>
        </p:nvSpPr>
        <p:spPr>
          <a:xfrm>
            <a:off x="2960148" y="2679899"/>
            <a:ext cx="755009" cy="307777"/>
          </a:xfrm>
          <a:prstGeom prst="rect">
            <a:avLst/>
          </a:prstGeom>
          <a:noFill/>
        </p:spPr>
        <p:txBody>
          <a:bodyPr wrap="square" rtlCol="0">
            <a:spAutoFit/>
          </a:bodyPr>
          <a:lstStyle/>
          <a:p>
            <a:r>
              <a:rPr lang="en-US" dirty="0" smtClean="0">
                <a:solidFill>
                  <a:schemeClr val="accent5">
                    <a:lumMod val="75000"/>
                  </a:schemeClr>
                </a:solidFill>
              </a:rPr>
              <a:t>Larry</a:t>
            </a:r>
            <a:endParaRPr lang="en-US" dirty="0">
              <a:solidFill>
                <a:schemeClr val="accent5">
                  <a:lumMod val="75000"/>
                </a:schemeClr>
              </a:solidFill>
            </a:endParaRPr>
          </a:p>
        </p:txBody>
      </p:sp>
      <p:cxnSp>
        <p:nvCxnSpPr>
          <p:cNvPr id="11" name="Straight Arrow Connector 10"/>
          <p:cNvCxnSpPr/>
          <p:nvPr/>
        </p:nvCxnSpPr>
        <p:spPr>
          <a:xfrm flipH="1">
            <a:off x="2718033" y="2902591"/>
            <a:ext cx="285226" cy="234892"/>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82090" y="5535652"/>
            <a:ext cx="3313651" cy="523220"/>
          </a:xfrm>
          <a:prstGeom prst="rect">
            <a:avLst/>
          </a:prstGeom>
          <a:noFill/>
        </p:spPr>
        <p:txBody>
          <a:bodyPr wrap="square" rtlCol="0">
            <a:spAutoFit/>
          </a:bodyPr>
          <a:lstStyle/>
          <a:p>
            <a:r>
              <a:rPr lang="en-US" dirty="0">
                <a:solidFill>
                  <a:schemeClr val="bg1"/>
                </a:solidFill>
              </a:rPr>
              <a:t>https://polarforskningsportalen.se/en/arctic/expeditions/ryder-2019</a:t>
            </a:r>
          </a:p>
        </p:txBody>
      </p:sp>
    </p:spTree>
    <p:extLst>
      <p:ext uri="{BB962C8B-B14F-4D97-AF65-F5344CB8AC3E}">
        <p14:creationId xmlns:p14="http://schemas.microsoft.com/office/powerpoint/2010/main" val="306766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lstStyle/>
          <a:p>
            <a:r>
              <a:rPr lang="en-US" dirty="0" smtClean="0"/>
              <a:t>Defines strategic goals for enabling maritime commerce.</a:t>
            </a:r>
          </a:p>
          <a:p>
            <a:r>
              <a:rPr lang="en-US" dirty="0" smtClean="0"/>
              <a:t>Lays out visionary goal to map entire EEZ.</a:t>
            </a:r>
          </a:p>
          <a:p>
            <a:r>
              <a:rPr lang="en-US" dirty="0" smtClean="0"/>
              <a:t>Identifies the key Blue Economy technologies necessary to complete this mapping in our life time.</a:t>
            </a:r>
          </a:p>
          <a:p>
            <a:r>
              <a:rPr lang="en-US" dirty="0" smtClean="0"/>
              <a:t>Focuses on unmanned systems and automated processes.</a:t>
            </a:r>
            <a:endParaRPr lang="en-US" dirty="0"/>
          </a:p>
        </p:txBody>
      </p:sp>
      <p:sp>
        <p:nvSpPr>
          <p:cNvPr id="4" name="Title 3"/>
          <p:cNvSpPr>
            <a:spLocks noGrp="1"/>
          </p:cNvSpPr>
          <p:nvPr>
            <p:ph type="title"/>
          </p:nvPr>
        </p:nvSpPr>
        <p:spPr/>
        <p:txBody>
          <a:bodyPr/>
          <a:lstStyle/>
          <a:p>
            <a:r>
              <a:rPr lang="en-US" dirty="0" smtClean="0"/>
              <a:t>Coast Survey Ocean Mapping Plan</a:t>
            </a:r>
            <a:endParaRPr lang="en-US" dirty="0"/>
          </a:p>
        </p:txBody>
      </p:sp>
      <p:pic>
        <p:nvPicPr>
          <p:cNvPr id="5" name="Picture 4"/>
          <p:cNvPicPr>
            <a:picLocks noChangeAspect="1"/>
          </p:cNvPicPr>
          <p:nvPr/>
        </p:nvPicPr>
        <p:blipFill>
          <a:blip r:embed="rId2"/>
          <a:stretch>
            <a:fillRect/>
          </a:stretch>
        </p:blipFill>
        <p:spPr>
          <a:xfrm>
            <a:off x="229150" y="1109881"/>
            <a:ext cx="3588871" cy="464533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9538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280" b="6577"/>
          <a:stretch/>
        </p:blipFill>
        <p:spPr>
          <a:xfrm>
            <a:off x="0" y="867003"/>
            <a:ext cx="9136743" cy="5268685"/>
          </a:xfrm>
          <a:prstGeom prst="rect">
            <a:avLst/>
          </a:prstGeom>
        </p:spPr>
      </p:pic>
      <p:sp>
        <p:nvSpPr>
          <p:cNvPr id="173" name="Shape 173"/>
          <p:cNvSpPr txBox="1">
            <a:spLocks noGrp="1"/>
          </p:cNvSpPr>
          <p:nvPr>
            <p:ph type="body" idx="1"/>
          </p:nvPr>
        </p:nvSpPr>
        <p:spPr>
          <a:xfrm>
            <a:off x="0" y="3735175"/>
            <a:ext cx="9144000" cy="217985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dirty="0" smtClean="0">
                <a:solidFill>
                  <a:schemeClr val="bg2">
                    <a:lumMod val="20000"/>
                    <a:lumOff val="80000"/>
                  </a:schemeClr>
                </a:solidFill>
                <a:latin typeface="Calibri"/>
                <a:ea typeface="Calibri"/>
                <a:cs typeface="Calibri"/>
                <a:sym typeface="Calibri"/>
              </a:rPr>
              <a:t>www.ccom.unh.edu</a:t>
            </a:r>
          </a:p>
          <a:p>
            <a:pPr marL="0" marR="0" lvl="0" indent="0" algn="ctr" rtl="0">
              <a:lnSpc>
                <a:spcPct val="90000"/>
              </a:lnSpc>
              <a:spcBef>
                <a:spcPts val="0"/>
              </a:spcBef>
              <a:spcAft>
                <a:spcPts val="0"/>
              </a:spcAft>
              <a:buClr>
                <a:schemeClr val="dk1"/>
              </a:buClr>
              <a:buSzPts val="2400"/>
              <a:buFont typeface="Arial"/>
              <a:buNone/>
            </a:pPr>
            <a:r>
              <a:rPr lang="en-US" sz="2400" b="0" i="0" u="none" strike="noStrike" cap="none" dirty="0" smtClean="0">
                <a:solidFill>
                  <a:schemeClr val="accent2"/>
                </a:solidFill>
                <a:latin typeface="Calibri"/>
                <a:ea typeface="Calibri"/>
                <a:cs typeface="Calibri"/>
                <a:sym typeface="Calibri"/>
              </a:rPr>
              <a:t> </a:t>
            </a:r>
          </a:p>
          <a:p>
            <a:pPr marL="0" marR="0" lvl="0" indent="0" algn="ctr" rtl="0">
              <a:lnSpc>
                <a:spcPct val="90000"/>
              </a:lnSpc>
              <a:spcBef>
                <a:spcPts val="0"/>
              </a:spcBef>
              <a:spcAft>
                <a:spcPts val="0"/>
              </a:spcAft>
              <a:buClr>
                <a:schemeClr val="dk1"/>
              </a:buClr>
              <a:buSzPts val="2400"/>
              <a:buFont typeface="Arial"/>
              <a:buNone/>
            </a:pPr>
            <a:r>
              <a:rPr lang="en-US" sz="2400" b="0" i="0" u="none" strike="noStrike" cap="none" dirty="0" smtClean="0">
                <a:solidFill>
                  <a:schemeClr val="bg2">
                    <a:lumMod val="20000"/>
                    <a:lumOff val="80000"/>
                  </a:schemeClr>
                </a:solidFill>
                <a:sym typeface="Calibri"/>
              </a:rPr>
              <a:t>andy.armstrong@noaa.gov</a:t>
            </a:r>
            <a:endParaRPr dirty="0">
              <a:solidFill>
                <a:schemeClr val="bg2">
                  <a:lumMod val="20000"/>
                  <a:lumOff val="80000"/>
                </a:schemeClr>
              </a:solidFill>
            </a:endParaRPr>
          </a:p>
        </p:txBody>
      </p:sp>
      <p:sp>
        <p:nvSpPr>
          <p:cNvPr id="174" name="Shape 174"/>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15</a:t>
            </a:fld>
            <a:endParaRPr sz="1200">
              <a:solidFill>
                <a:srgbClr val="888888"/>
              </a:solidFill>
              <a:latin typeface="Calibri"/>
              <a:ea typeface="Calibri"/>
              <a:cs typeface="Calibri"/>
              <a:sym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131" y="1862351"/>
            <a:ext cx="7105650" cy="81915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432095" y="1194523"/>
            <a:ext cx="8387163" cy="4782924"/>
          </a:xfrm>
          <a:prstGeom prst="rect">
            <a:avLst/>
          </a:prstGeom>
          <a:noFill/>
          <a:ln>
            <a:noFill/>
          </a:ln>
        </p:spPr>
        <p:txBody>
          <a:bodyPr spcFirstLastPara="1" wrap="square" lIns="91425" tIns="45700" rIns="91425" bIns="45700" anchor="t" anchorCtr="0">
            <a:noAutofit/>
          </a:bodyPr>
          <a:lstStyle/>
          <a:p>
            <a:pPr marL="228600" marR="0" lvl="0" indent="-76200" algn="l" rtl="0">
              <a:lnSpc>
                <a:spcPct val="90000"/>
              </a:lnSpc>
              <a:spcBef>
                <a:spcPts val="1000"/>
              </a:spcBef>
              <a:spcAft>
                <a:spcPts val="0"/>
              </a:spcAft>
              <a:buClr>
                <a:srgbClr val="054698"/>
              </a:buClr>
              <a:buSzPts val="2400"/>
              <a:buFont typeface="Arial"/>
              <a:buNone/>
            </a:pPr>
            <a:endParaRPr sz="2400" b="0" i="0" u="none" strike="noStrike" cap="none" dirty="0">
              <a:solidFill>
                <a:srgbClr val="054698"/>
              </a:solidFill>
              <a:latin typeface="Calibri"/>
              <a:ea typeface="Calibri"/>
              <a:cs typeface="Calibri"/>
              <a:sym typeface="Calibri"/>
            </a:endParaRPr>
          </a:p>
        </p:txBody>
      </p:sp>
      <p:sp>
        <p:nvSpPr>
          <p:cNvPr id="153"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a:t>
            </a:fld>
            <a:endParaRPr sz="1200">
              <a:solidFill>
                <a:srgbClr val="888888"/>
              </a:solidFill>
              <a:latin typeface="Calibri"/>
              <a:ea typeface="Calibri"/>
              <a:cs typeface="Calibri"/>
              <a:sym typeface="Calibri"/>
            </a:endParaRPr>
          </a:p>
        </p:txBody>
      </p:sp>
      <p:sp>
        <p:nvSpPr>
          <p:cNvPr id="154" name="Shape 154"/>
          <p:cNvSpPr txBox="1">
            <a:spLocks noGrp="1"/>
          </p:cNvSpPr>
          <p:nvPr>
            <p:ph type="title"/>
          </p:nvPr>
        </p:nvSpPr>
        <p:spPr>
          <a:xfrm>
            <a:off x="220653" y="143088"/>
            <a:ext cx="8764714" cy="612349"/>
          </a:xfrm>
          <a:prstGeom prst="rect">
            <a:avLst/>
          </a:prstGeom>
          <a:noFill/>
          <a:ln>
            <a:noFill/>
          </a:ln>
        </p:spPr>
        <p:txBody>
          <a:bodyPr spcFirstLastPara="1" wrap="square" lIns="91425" tIns="45700" rIns="91425" bIns="45700" anchor="ctr" anchorCtr="0">
            <a:noAutofit/>
          </a:bodyPr>
          <a:lstStyle/>
          <a:p>
            <a:pPr lvl="0"/>
            <a:r>
              <a:rPr lang="en-US" sz="2400" dirty="0" smtClean="0"/>
              <a:t/>
            </a:r>
            <a:br>
              <a:rPr lang="en-US" sz="2400" dirty="0" smtClean="0"/>
            </a:br>
            <a:r>
              <a:rPr lang="en-US" sz="2400" b="1" dirty="0" smtClean="0"/>
              <a:t>The </a:t>
            </a:r>
            <a:r>
              <a:rPr lang="en-US" sz="2400" b="1" dirty="0"/>
              <a:t>NOAA-University of New Hampshire Joint Hydrographic Center</a:t>
            </a:r>
            <a:r>
              <a:rPr lang="en-US" sz="3200" dirty="0"/>
              <a:t/>
            </a:r>
            <a:br>
              <a:rPr lang="en-US" sz="3200" dirty="0"/>
            </a:br>
            <a:endParaRPr sz="3200" b="0" i="0" u="none" strike="noStrike" cap="none" dirty="0">
              <a:solidFill>
                <a:srgbClr val="054698"/>
              </a:solidFill>
              <a:latin typeface="Calibri"/>
              <a:ea typeface="Calibri"/>
              <a:cs typeface="Calibri"/>
              <a:sym typeface="Calibri"/>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280" b="6577"/>
          <a:stretch/>
        </p:blipFill>
        <p:spPr>
          <a:xfrm>
            <a:off x="0" y="841828"/>
            <a:ext cx="9136743" cy="5268685"/>
          </a:xfrm>
          <a:prstGeom prst="rect">
            <a:avLst/>
          </a:prstGeom>
        </p:spPr>
      </p:pic>
      <p:pic>
        <p:nvPicPr>
          <p:cNvPr id="6" name="Picture 5" descr="CCOM.TIF"/>
          <p:cNvPicPr>
            <a:picLocks noChangeAspect="1"/>
          </p:cNvPicPr>
          <p:nvPr/>
        </p:nvPicPr>
        <p:blipFill rotWithShape="1">
          <a:blip r:embed="rId4" cstate="print"/>
          <a:srcRect t="2427" r="15078" b="2710"/>
          <a:stretch/>
        </p:blipFill>
        <p:spPr>
          <a:xfrm>
            <a:off x="5791199" y="1401802"/>
            <a:ext cx="2917981" cy="200077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3" name="Rectangle 2"/>
          <p:cNvSpPr/>
          <p:nvPr/>
        </p:nvSpPr>
        <p:spPr>
          <a:xfrm>
            <a:off x="432095" y="1313534"/>
            <a:ext cx="4971178" cy="1200329"/>
          </a:xfrm>
          <a:prstGeom prst="rect">
            <a:avLst/>
          </a:prstGeom>
        </p:spPr>
        <p:txBody>
          <a:bodyPr wrap="square">
            <a:spAutoFit/>
          </a:bodyPr>
          <a:lstStyle/>
          <a:p>
            <a:r>
              <a:rPr lang="en-US" sz="2400" dirty="0">
                <a:solidFill>
                  <a:schemeClr val="bg1"/>
                </a:solidFill>
              </a:rPr>
              <a:t>A National Center for Research and Education in Hydrography and Ocean </a:t>
            </a:r>
            <a:r>
              <a:rPr lang="en-US" sz="2400" dirty="0" smtClean="0">
                <a:solidFill>
                  <a:schemeClr val="bg1"/>
                </a:solidFill>
              </a:rPr>
              <a:t>Mapping founded in 2000</a:t>
            </a:r>
            <a:endParaRPr lang="en-US" sz="2400" dirty="0">
              <a:solidFill>
                <a:schemeClr val="bg1"/>
              </a:solidFill>
            </a:endParaRPr>
          </a:p>
        </p:txBody>
      </p:sp>
      <p:pic>
        <p:nvPicPr>
          <p:cNvPr id="9" name="Picture 8" descr="Picture 061.jpg"/>
          <p:cNvPicPr>
            <a:picLocks noChangeAspect="1"/>
          </p:cNvPicPr>
          <p:nvPr/>
        </p:nvPicPr>
        <p:blipFill>
          <a:blip r:embed="rId5" cstate="print"/>
          <a:stretch>
            <a:fillRect/>
          </a:stretch>
        </p:blipFill>
        <p:spPr>
          <a:xfrm>
            <a:off x="3852544" y="3634612"/>
            <a:ext cx="2967228" cy="2225421"/>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44449"/>
          <a:stretch/>
        </p:blipFill>
        <p:spPr>
          <a:xfrm>
            <a:off x="7041528" y="3609860"/>
            <a:ext cx="1834204" cy="2197808"/>
          </a:xfrm>
          <a:prstGeom prst="rect">
            <a:avLst/>
          </a:prstGeom>
        </p:spPr>
      </p:pic>
      <p:grpSp>
        <p:nvGrpSpPr>
          <p:cNvPr id="11" name="Group 10"/>
          <p:cNvGrpSpPr/>
          <p:nvPr/>
        </p:nvGrpSpPr>
        <p:grpSpPr>
          <a:xfrm>
            <a:off x="794530" y="2863858"/>
            <a:ext cx="2724703" cy="2832545"/>
            <a:chOff x="4598195" y="2493858"/>
            <a:chExt cx="3733799" cy="3834502"/>
          </a:xfrm>
        </p:grpSpPr>
        <p:pic>
          <p:nvPicPr>
            <p:cNvPr id="12" name="Picture 11"/>
            <p:cNvPicPr/>
            <p:nvPr/>
          </p:nvPicPr>
          <p:blipFill rotWithShape="1">
            <a:blip r:embed="rId7"/>
            <a:srcRect l="-116" b="37082"/>
            <a:stretch/>
          </p:blipFill>
          <p:spPr>
            <a:xfrm>
              <a:off x="4598195" y="4365074"/>
              <a:ext cx="3733799" cy="1963286"/>
            </a:xfrm>
            <a:prstGeom prst="rect">
              <a:avLst/>
            </a:prstGeom>
          </p:spPr>
        </p:pic>
        <p:pic>
          <p:nvPicPr>
            <p:cNvPr id="13" name="Picture 12"/>
            <p:cNvPicPr/>
            <p:nvPr/>
          </p:nvPicPr>
          <p:blipFill rotWithShape="1">
            <a:blip r:embed="rId7"/>
            <a:srcRect l="47436" t="65790"/>
            <a:stretch/>
          </p:blipFill>
          <p:spPr>
            <a:xfrm>
              <a:off x="6690232" y="4586594"/>
              <a:ext cx="1094508" cy="760123"/>
            </a:xfrm>
            <a:prstGeom prst="rect">
              <a:avLst/>
            </a:prstGeom>
          </p:spPr>
        </p:pic>
        <p:pic>
          <p:nvPicPr>
            <p:cNvPr id="14" name="Picture 13"/>
            <p:cNvPicPr/>
            <p:nvPr/>
          </p:nvPicPr>
          <p:blipFill rotWithShape="1">
            <a:blip r:embed="rId8" cstate="print">
              <a:extLst>
                <a:ext uri="{28A0092B-C50C-407E-A947-70E740481C1C}">
                  <a14:useLocalDpi xmlns:a14="http://schemas.microsoft.com/office/drawing/2010/main" val="0"/>
                </a:ext>
              </a:extLst>
            </a:blip>
            <a:srcRect l="53802"/>
            <a:stretch/>
          </p:blipFill>
          <p:spPr bwMode="auto">
            <a:xfrm>
              <a:off x="4852988" y="2493858"/>
              <a:ext cx="3048000" cy="2092736"/>
            </a:xfrm>
            <a:prstGeom prst="rect">
              <a:avLst/>
            </a:prstGeom>
            <a:noFill/>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652" y="225296"/>
            <a:ext cx="8690591" cy="612349"/>
          </a:xfrm>
        </p:spPr>
        <p:txBody>
          <a:bodyPr/>
          <a:lstStyle/>
          <a:p>
            <a:r>
              <a:rPr lang="en-US" sz="2400" b="1" dirty="0"/>
              <a:t>The NOAA-University of New Hampshire Joint Hydrographic Center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938" y="1057611"/>
            <a:ext cx="4216210" cy="285214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756"/>
          <a:stretch/>
        </p:blipFill>
        <p:spPr>
          <a:xfrm>
            <a:off x="4977718" y="2861279"/>
            <a:ext cx="3454649" cy="2749220"/>
          </a:xfrm>
          <a:prstGeom prst="rect">
            <a:avLst/>
          </a:prstGeom>
        </p:spPr>
      </p:pic>
      <p:pic>
        <p:nvPicPr>
          <p:cNvPr id="4" name="Picture 3"/>
          <p:cNvPicPr>
            <a:picLocks noChangeAspect="1"/>
          </p:cNvPicPr>
          <p:nvPr/>
        </p:nvPicPr>
        <p:blipFill>
          <a:blip r:embed="rId5"/>
          <a:stretch>
            <a:fillRect/>
          </a:stretch>
        </p:blipFill>
        <p:spPr>
          <a:xfrm>
            <a:off x="220652" y="2335875"/>
            <a:ext cx="4173023" cy="2776451"/>
          </a:xfrm>
          <a:prstGeom prst="rect">
            <a:avLst/>
          </a:prstGeom>
        </p:spPr>
      </p:pic>
      <p:sp>
        <p:nvSpPr>
          <p:cNvPr id="11" name="TextBox 10"/>
          <p:cNvSpPr txBox="1"/>
          <p:nvPr/>
        </p:nvSpPr>
        <p:spPr>
          <a:xfrm>
            <a:off x="157942" y="1221971"/>
            <a:ext cx="4081549" cy="707886"/>
          </a:xfrm>
          <a:prstGeom prst="rect">
            <a:avLst/>
          </a:prstGeom>
          <a:noFill/>
        </p:spPr>
        <p:txBody>
          <a:bodyPr wrap="square" rtlCol="0">
            <a:spAutoFit/>
          </a:bodyPr>
          <a:lstStyle/>
          <a:p>
            <a:pPr algn="ctr"/>
            <a:r>
              <a:rPr lang="en-US" sz="2000" b="1" dirty="0" smtClean="0">
                <a:solidFill>
                  <a:schemeClr val="accent5">
                    <a:lumMod val="75000"/>
                  </a:schemeClr>
                </a:solidFill>
                <a:latin typeface="Calibri" panose="020F0502020204030204" pitchFamily="34" charset="0"/>
              </a:rPr>
              <a:t>Ship-based “Launch Hydrography” scenarios</a:t>
            </a:r>
            <a:endParaRPr lang="en-US" sz="2000" b="1" dirty="0">
              <a:solidFill>
                <a:schemeClr val="accent5">
                  <a:lumMod val="75000"/>
                </a:schemeClr>
              </a:solidFill>
              <a:latin typeface="Calibri" panose="020F0502020204030204" pitchFamily="34" charset="0"/>
            </a:endParaRPr>
          </a:p>
        </p:txBody>
      </p:sp>
      <p:sp>
        <p:nvSpPr>
          <p:cNvPr id="12" name="TextBox 11"/>
          <p:cNvSpPr txBox="1"/>
          <p:nvPr/>
        </p:nvSpPr>
        <p:spPr>
          <a:xfrm>
            <a:off x="374073" y="5278582"/>
            <a:ext cx="3308693" cy="307777"/>
          </a:xfrm>
          <a:prstGeom prst="rect">
            <a:avLst/>
          </a:prstGeom>
          <a:noFill/>
        </p:spPr>
        <p:txBody>
          <a:bodyPr wrap="square" rtlCol="0">
            <a:spAutoFit/>
          </a:bodyPr>
          <a:lstStyle/>
          <a:p>
            <a:r>
              <a:rPr lang="en-US" dirty="0" smtClean="0">
                <a:solidFill>
                  <a:schemeClr val="accent5">
                    <a:lumMod val="75000"/>
                  </a:schemeClr>
                </a:solidFill>
                <a:latin typeface="Calibri" panose="020F0502020204030204" pitchFamily="34" charset="0"/>
              </a:rPr>
              <a:t>Increase productivity by adding platforms</a:t>
            </a:r>
            <a:endParaRPr lang="en-US" dirty="0">
              <a:solidFill>
                <a:schemeClr val="accent5">
                  <a:lumMod val="75000"/>
                </a:schemeClr>
              </a:solidFill>
              <a:latin typeface="Calibri" panose="020F0502020204030204" pitchFamily="34" charset="0"/>
            </a:endParaRPr>
          </a:p>
        </p:txBody>
      </p:sp>
      <p:sp>
        <p:nvSpPr>
          <p:cNvPr id="14" name="TextBox 13"/>
          <p:cNvSpPr txBox="1"/>
          <p:nvPr/>
        </p:nvSpPr>
        <p:spPr>
          <a:xfrm>
            <a:off x="5000504" y="5713421"/>
            <a:ext cx="3910739" cy="307777"/>
          </a:xfrm>
          <a:prstGeom prst="rect">
            <a:avLst/>
          </a:prstGeom>
          <a:noFill/>
        </p:spPr>
        <p:txBody>
          <a:bodyPr wrap="square" rtlCol="0">
            <a:spAutoFit/>
          </a:bodyPr>
          <a:lstStyle/>
          <a:p>
            <a:r>
              <a:rPr lang="en-US" dirty="0" smtClean="0">
                <a:solidFill>
                  <a:schemeClr val="accent5">
                    <a:lumMod val="75000"/>
                  </a:schemeClr>
                </a:solidFill>
                <a:latin typeface="Calibri" panose="020F0502020204030204" pitchFamily="34" charset="0"/>
              </a:rPr>
              <a:t>Operate in areas of risk to humans and larger craft</a:t>
            </a:r>
            <a:endParaRPr lang="en-US" dirty="0">
              <a:solidFill>
                <a:schemeClr val="accent5">
                  <a:lumMod val="75000"/>
                </a:schemeClr>
              </a:solidFill>
              <a:latin typeface="Calibri" panose="020F0502020204030204" pitchFamily="34" charset="0"/>
            </a:endParaRPr>
          </a:p>
        </p:txBody>
      </p:sp>
    </p:spTree>
    <p:extLst>
      <p:ext uri="{BB962C8B-B14F-4D97-AF65-F5344CB8AC3E}">
        <p14:creationId xmlns:p14="http://schemas.microsoft.com/office/powerpoint/2010/main" val="1306454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D1EC3-26A8-B14C-88B7-B92A70353D29}"/>
              </a:ext>
            </a:extLst>
          </p:cNvPr>
          <p:cNvPicPr>
            <a:picLocks noChangeAspect="1"/>
          </p:cNvPicPr>
          <p:nvPr/>
        </p:nvPicPr>
        <p:blipFill>
          <a:blip r:embed="rId3"/>
          <a:stretch>
            <a:fillRect/>
          </a:stretch>
        </p:blipFill>
        <p:spPr>
          <a:xfrm>
            <a:off x="300038" y="2031518"/>
            <a:ext cx="8543925" cy="3457575"/>
          </a:xfrm>
          <a:prstGeom prst="rect">
            <a:avLst/>
          </a:prstGeom>
        </p:spPr>
      </p:pic>
      <p:pic>
        <p:nvPicPr>
          <p:cNvPr id="7" name="Picture 6">
            <a:extLst>
              <a:ext uri="{FF2B5EF4-FFF2-40B4-BE49-F238E27FC236}">
                <a16:creationId xmlns:a16="http://schemas.microsoft.com/office/drawing/2014/main" id="{3A6F0DF1-58EC-B44C-8E39-AB02F30701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5400000">
            <a:off x="1883149" y="3980579"/>
            <a:ext cx="446394" cy="193343"/>
          </a:xfrm>
          <a:prstGeom prst="rect">
            <a:avLst/>
          </a:prstGeom>
        </p:spPr>
      </p:pic>
      <p:sp>
        <p:nvSpPr>
          <p:cNvPr id="13" name="Text Placeholder 12"/>
          <p:cNvSpPr>
            <a:spLocks noGrp="1"/>
          </p:cNvSpPr>
          <p:nvPr>
            <p:ph type="body" idx="1"/>
          </p:nvPr>
        </p:nvSpPr>
        <p:spPr/>
        <p:txBody>
          <a:bodyPr/>
          <a:lstStyle/>
          <a:p>
            <a:r>
              <a:rPr lang="en-US" sz="3200" i="1" dirty="0"/>
              <a:t>Fairweather</a:t>
            </a:r>
            <a:r>
              <a:rPr lang="en-US" sz="3200" dirty="0"/>
              <a:t> Reimagined</a:t>
            </a:r>
          </a:p>
          <a:p>
            <a:endParaRPr lang="en-US" dirty="0"/>
          </a:p>
        </p:txBody>
      </p:sp>
      <p:sp>
        <p:nvSpPr>
          <p:cNvPr id="14" name="Title 13"/>
          <p:cNvSpPr>
            <a:spLocks noGrp="1"/>
          </p:cNvSpPr>
          <p:nvPr>
            <p:ph type="title"/>
          </p:nvPr>
        </p:nvSpPr>
        <p:spPr>
          <a:xfrm>
            <a:off x="0" y="225296"/>
            <a:ext cx="9143999" cy="612349"/>
          </a:xfrm>
        </p:spPr>
        <p:txBody>
          <a:bodyPr/>
          <a:lstStyle/>
          <a:p>
            <a:pPr algn="ctr"/>
            <a:r>
              <a:rPr lang="en-US" sz="2400" b="1" dirty="0"/>
              <a:t>The NOAA-University of New Hampshire Joint Hydrographic Center</a:t>
            </a:r>
            <a:endParaRPr lang="en-US" sz="2400" dirty="0"/>
          </a:p>
        </p:txBody>
      </p:sp>
      <p:pic>
        <p:nvPicPr>
          <p:cNvPr id="6" name="Picture 5">
            <a:extLst>
              <a:ext uri="{FF2B5EF4-FFF2-40B4-BE49-F238E27FC236}">
                <a16:creationId xmlns:a16="http://schemas.microsoft.com/office/drawing/2014/main" id="{029C5FFB-D909-5B46-A664-D132197F6581}"/>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5400000">
            <a:off x="2147531" y="3980579"/>
            <a:ext cx="446394" cy="193343"/>
          </a:xfrm>
          <a:prstGeom prst="rect">
            <a:avLst/>
          </a:prstGeom>
        </p:spPr>
      </p:pic>
      <p:pic>
        <p:nvPicPr>
          <p:cNvPr id="8" name="Picture 7">
            <a:extLst>
              <a:ext uri="{FF2B5EF4-FFF2-40B4-BE49-F238E27FC236}">
                <a16:creationId xmlns:a16="http://schemas.microsoft.com/office/drawing/2014/main" id="{FF84082E-949A-F645-B03E-78232BA266D7}"/>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5400000">
            <a:off x="2411912" y="3980579"/>
            <a:ext cx="446394" cy="193343"/>
          </a:xfrm>
          <a:prstGeom prst="rect">
            <a:avLst/>
          </a:prstGeom>
        </p:spPr>
      </p:pic>
      <p:pic>
        <p:nvPicPr>
          <p:cNvPr id="9" name="Picture 8">
            <a:extLst>
              <a:ext uri="{FF2B5EF4-FFF2-40B4-BE49-F238E27FC236}">
                <a16:creationId xmlns:a16="http://schemas.microsoft.com/office/drawing/2014/main" id="{7A221D98-9D92-404F-AF44-41C73FF777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6200000">
            <a:off x="1883149" y="3231967"/>
            <a:ext cx="446394" cy="193343"/>
          </a:xfrm>
          <a:prstGeom prst="rect">
            <a:avLst/>
          </a:prstGeom>
        </p:spPr>
      </p:pic>
      <p:pic>
        <p:nvPicPr>
          <p:cNvPr id="10" name="Picture 9">
            <a:extLst>
              <a:ext uri="{FF2B5EF4-FFF2-40B4-BE49-F238E27FC236}">
                <a16:creationId xmlns:a16="http://schemas.microsoft.com/office/drawing/2014/main" id="{74482D1D-6897-1148-AA77-09BEC3B61E9F}"/>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6200000">
            <a:off x="2147531" y="3231967"/>
            <a:ext cx="446394" cy="193343"/>
          </a:xfrm>
          <a:prstGeom prst="rect">
            <a:avLst/>
          </a:prstGeom>
        </p:spPr>
      </p:pic>
      <p:pic>
        <p:nvPicPr>
          <p:cNvPr id="11" name="Picture 10">
            <a:extLst>
              <a:ext uri="{FF2B5EF4-FFF2-40B4-BE49-F238E27FC236}">
                <a16:creationId xmlns:a16="http://schemas.microsoft.com/office/drawing/2014/main" id="{5035BE61-E4BC-CF46-A5D2-FD191A899DF6}"/>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6200000">
            <a:off x="2411912" y="3231967"/>
            <a:ext cx="446394" cy="193343"/>
          </a:xfrm>
          <a:prstGeom prst="rect">
            <a:avLst/>
          </a:prstGeom>
        </p:spPr>
      </p:pic>
      <p:sp>
        <p:nvSpPr>
          <p:cNvPr id="17" name="TextBox 16">
            <a:extLst>
              <a:ext uri="{FF2B5EF4-FFF2-40B4-BE49-F238E27FC236}">
                <a16:creationId xmlns:a16="http://schemas.microsoft.com/office/drawing/2014/main" id="{6D0ACDB3-7A35-8C4E-8F57-7F66E72EC198}"/>
              </a:ext>
            </a:extLst>
          </p:cNvPr>
          <p:cNvSpPr txBox="1"/>
          <p:nvPr/>
        </p:nvSpPr>
        <p:spPr>
          <a:xfrm>
            <a:off x="6559010" y="5582842"/>
            <a:ext cx="2513830" cy="276999"/>
          </a:xfrm>
          <a:prstGeom prst="rect">
            <a:avLst/>
          </a:prstGeom>
          <a:noFill/>
        </p:spPr>
        <p:txBody>
          <a:bodyPr wrap="none" rtlCol="0">
            <a:spAutoFit/>
          </a:bodyPr>
          <a:lstStyle/>
          <a:p>
            <a:r>
              <a:rPr lang="en-US" sz="1200" dirty="0"/>
              <a:t>Photo courtesy LT Damian Manda</a:t>
            </a:r>
          </a:p>
        </p:txBody>
      </p:sp>
      <p:sp>
        <p:nvSpPr>
          <p:cNvPr id="2" name="TextBox 1">
            <a:extLst>
              <a:ext uri="{FF2B5EF4-FFF2-40B4-BE49-F238E27FC236}">
                <a16:creationId xmlns:a16="http://schemas.microsoft.com/office/drawing/2014/main" id="{F9921629-3CE0-B646-9A99-6A5B2E712232}"/>
              </a:ext>
            </a:extLst>
          </p:cNvPr>
          <p:cNvSpPr txBox="1"/>
          <p:nvPr/>
        </p:nvSpPr>
        <p:spPr>
          <a:xfrm>
            <a:off x="5199716" y="2175406"/>
            <a:ext cx="1828799" cy="577081"/>
          </a:xfrm>
          <a:prstGeom prst="rect">
            <a:avLst/>
          </a:prstGeom>
          <a:noFill/>
        </p:spPr>
        <p:txBody>
          <a:bodyPr wrap="square" rtlCol="0">
            <a:spAutoFit/>
          </a:bodyPr>
          <a:lstStyle/>
          <a:p>
            <a:r>
              <a:rPr lang="en-US" sz="1050" dirty="0">
                <a:solidFill>
                  <a:srgbClr val="FFFF00"/>
                </a:solidFill>
              </a:rPr>
              <a:t>One Pilot and One Survey Tech  Per 3 ASVs</a:t>
            </a:r>
          </a:p>
          <a:p>
            <a:endParaRPr lang="en-US" sz="1050" dirty="0">
              <a:solidFill>
                <a:srgbClr val="FFFF00"/>
              </a:solidFill>
            </a:endParaRPr>
          </a:p>
        </p:txBody>
      </p:sp>
      <p:sp>
        <p:nvSpPr>
          <p:cNvPr id="18" name="TextBox 17">
            <a:extLst>
              <a:ext uri="{FF2B5EF4-FFF2-40B4-BE49-F238E27FC236}">
                <a16:creationId xmlns:a16="http://schemas.microsoft.com/office/drawing/2014/main" id="{A0221BE8-187A-2642-AD5C-95B7303BEE49}"/>
              </a:ext>
            </a:extLst>
          </p:cNvPr>
          <p:cNvSpPr txBox="1"/>
          <p:nvPr/>
        </p:nvSpPr>
        <p:spPr>
          <a:xfrm>
            <a:off x="420002" y="2175406"/>
            <a:ext cx="1240357" cy="577081"/>
          </a:xfrm>
          <a:prstGeom prst="rect">
            <a:avLst/>
          </a:prstGeom>
          <a:noFill/>
        </p:spPr>
        <p:txBody>
          <a:bodyPr wrap="square" rtlCol="0">
            <a:spAutoFit/>
          </a:bodyPr>
          <a:lstStyle/>
          <a:p>
            <a:r>
              <a:rPr lang="en-US" sz="1050" dirty="0">
                <a:solidFill>
                  <a:srgbClr val="FFFF00"/>
                </a:solidFill>
              </a:rPr>
              <a:t>Knuckle Crane with Surge Compensation</a:t>
            </a:r>
          </a:p>
        </p:txBody>
      </p:sp>
      <p:sp>
        <p:nvSpPr>
          <p:cNvPr id="19" name="TextBox 18">
            <a:extLst>
              <a:ext uri="{FF2B5EF4-FFF2-40B4-BE49-F238E27FC236}">
                <a16:creationId xmlns:a16="http://schemas.microsoft.com/office/drawing/2014/main" id="{D3D97DEB-8598-9540-A352-25BB2904F3D2}"/>
              </a:ext>
            </a:extLst>
          </p:cNvPr>
          <p:cNvSpPr txBox="1"/>
          <p:nvPr/>
        </p:nvSpPr>
        <p:spPr>
          <a:xfrm>
            <a:off x="1867764" y="2175406"/>
            <a:ext cx="1349062" cy="415498"/>
          </a:xfrm>
          <a:prstGeom prst="rect">
            <a:avLst/>
          </a:prstGeom>
          <a:noFill/>
        </p:spPr>
        <p:txBody>
          <a:bodyPr wrap="square" rtlCol="0">
            <a:spAutoFit/>
          </a:bodyPr>
          <a:lstStyle/>
          <a:p>
            <a:r>
              <a:rPr lang="en-US" sz="1050" dirty="0">
                <a:solidFill>
                  <a:srgbClr val="FFFF00"/>
                </a:solidFill>
              </a:rPr>
              <a:t>Six “C-Worker 4” ASVs</a:t>
            </a:r>
          </a:p>
        </p:txBody>
      </p:sp>
      <p:sp>
        <p:nvSpPr>
          <p:cNvPr id="20" name="TextBox 19">
            <a:extLst>
              <a:ext uri="{FF2B5EF4-FFF2-40B4-BE49-F238E27FC236}">
                <a16:creationId xmlns:a16="http://schemas.microsoft.com/office/drawing/2014/main" id="{08F28E55-94A0-EF41-9C69-5CAD098B872C}"/>
              </a:ext>
            </a:extLst>
          </p:cNvPr>
          <p:cNvSpPr txBox="1"/>
          <p:nvPr/>
        </p:nvSpPr>
        <p:spPr>
          <a:xfrm>
            <a:off x="3419230" y="2188329"/>
            <a:ext cx="1743150" cy="415498"/>
          </a:xfrm>
          <a:prstGeom prst="rect">
            <a:avLst/>
          </a:prstGeom>
          <a:noFill/>
        </p:spPr>
        <p:txBody>
          <a:bodyPr wrap="square" rtlCol="0">
            <a:spAutoFit/>
          </a:bodyPr>
          <a:lstStyle/>
          <a:p>
            <a:r>
              <a:rPr lang="en-US" sz="1050" dirty="0">
                <a:solidFill>
                  <a:srgbClr val="FFFF00"/>
                </a:solidFill>
              </a:rPr>
              <a:t>Day and Night Operator Teams</a:t>
            </a:r>
          </a:p>
        </p:txBody>
      </p:sp>
      <p:sp>
        <p:nvSpPr>
          <p:cNvPr id="4" name="TextBox 3">
            <a:extLst>
              <a:ext uri="{FF2B5EF4-FFF2-40B4-BE49-F238E27FC236}">
                <a16:creationId xmlns:a16="http://schemas.microsoft.com/office/drawing/2014/main" id="{DD4F3F17-A013-1B4E-9699-F437E06B6FA9}"/>
              </a:ext>
            </a:extLst>
          </p:cNvPr>
          <p:cNvSpPr txBox="1"/>
          <p:nvPr/>
        </p:nvSpPr>
        <p:spPr>
          <a:xfrm>
            <a:off x="7302285" y="2175406"/>
            <a:ext cx="1645380" cy="415498"/>
          </a:xfrm>
          <a:prstGeom prst="rect">
            <a:avLst/>
          </a:prstGeom>
          <a:noFill/>
        </p:spPr>
        <p:txBody>
          <a:bodyPr wrap="square" rtlCol="0">
            <a:spAutoFit/>
          </a:bodyPr>
          <a:lstStyle/>
          <a:p>
            <a:r>
              <a:rPr lang="en-US" sz="1050" dirty="0">
                <a:solidFill>
                  <a:srgbClr val="FFFF00"/>
                </a:solidFill>
              </a:rPr>
              <a:t>Up to 3X coverage increase</a:t>
            </a:r>
          </a:p>
        </p:txBody>
      </p:sp>
      <p:sp>
        <p:nvSpPr>
          <p:cNvPr id="26" name="Cross 25">
            <a:extLst>
              <a:ext uri="{FF2B5EF4-FFF2-40B4-BE49-F238E27FC236}">
                <a16:creationId xmlns:a16="http://schemas.microsoft.com/office/drawing/2014/main" id="{0AC2DB5F-9B3B-7C43-8C98-3EB27BB8B366}"/>
              </a:ext>
            </a:extLst>
          </p:cNvPr>
          <p:cNvSpPr/>
          <p:nvPr/>
        </p:nvSpPr>
        <p:spPr>
          <a:xfrm>
            <a:off x="1523429" y="2281023"/>
            <a:ext cx="240632" cy="240632"/>
          </a:xfrm>
          <a:prstGeom prst="plus">
            <a:avLst>
              <a:gd name="adj" fmla="val 41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7" name="Cross 26">
            <a:extLst>
              <a:ext uri="{FF2B5EF4-FFF2-40B4-BE49-F238E27FC236}">
                <a16:creationId xmlns:a16="http://schemas.microsoft.com/office/drawing/2014/main" id="{569D632B-B56B-4D42-9A83-73714B2AE166}"/>
              </a:ext>
            </a:extLst>
          </p:cNvPr>
          <p:cNvSpPr/>
          <p:nvPr/>
        </p:nvSpPr>
        <p:spPr>
          <a:xfrm>
            <a:off x="3116926" y="2297464"/>
            <a:ext cx="240632" cy="240632"/>
          </a:xfrm>
          <a:prstGeom prst="plus">
            <a:avLst>
              <a:gd name="adj" fmla="val 41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8" name="Cross 27">
            <a:extLst>
              <a:ext uri="{FF2B5EF4-FFF2-40B4-BE49-F238E27FC236}">
                <a16:creationId xmlns:a16="http://schemas.microsoft.com/office/drawing/2014/main" id="{26E4C6F4-5943-C440-B19B-97A16278253E}"/>
              </a:ext>
            </a:extLst>
          </p:cNvPr>
          <p:cNvSpPr/>
          <p:nvPr/>
        </p:nvSpPr>
        <p:spPr>
          <a:xfrm>
            <a:off x="4871994" y="2297464"/>
            <a:ext cx="240632" cy="240632"/>
          </a:xfrm>
          <a:prstGeom prst="plus">
            <a:avLst>
              <a:gd name="adj" fmla="val 41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grpSp>
        <p:nvGrpSpPr>
          <p:cNvPr id="32" name="Group 31">
            <a:extLst>
              <a:ext uri="{FF2B5EF4-FFF2-40B4-BE49-F238E27FC236}">
                <a16:creationId xmlns:a16="http://schemas.microsoft.com/office/drawing/2014/main" id="{0AC96D9E-BED9-1B40-BCED-6BC2579E3F64}"/>
              </a:ext>
            </a:extLst>
          </p:cNvPr>
          <p:cNvGrpSpPr/>
          <p:nvPr/>
        </p:nvGrpSpPr>
        <p:grpSpPr>
          <a:xfrm>
            <a:off x="7048469" y="2342090"/>
            <a:ext cx="224017" cy="114300"/>
            <a:chOff x="9437690" y="867486"/>
            <a:chExt cx="298689" cy="152400"/>
          </a:xfrm>
        </p:grpSpPr>
        <p:cxnSp>
          <p:nvCxnSpPr>
            <p:cNvPr id="30" name="Straight Connector 29">
              <a:extLst>
                <a:ext uri="{FF2B5EF4-FFF2-40B4-BE49-F238E27FC236}">
                  <a16:creationId xmlns:a16="http://schemas.microsoft.com/office/drawing/2014/main" id="{413F64B7-7FB3-264E-A714-AF59EE978649}"/>
                </a:ext>
              </a:extLst>
            </p:cNvPr>
            <p:cNvCxnSpPr/>
            <p:nvPr/>
          </p:nvCxnSpPr>
          <p:spPr>
            <a:xfrm>
              <a:off x="9437690" y="867486"/>
              <a:ext cx="2986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46EF45-A601-7B49-BD48-0D729CE13B61}"/>
                </a:ext>
              </a:extLst>
            </p:cNvPr>
            <p:cNvCxnSpPr/>
            <p:nvPr/>
          </p:nvCxnSpPr>
          <p:spPr>
            <a:xfrm>
              <a:off x="9437690" y="1019886"/>
              <a:ext cx="2986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7139E561-C77F-DA4D-9AD0-BB05CC7BCC9E}"/>
              </a:ext>
            </a:extLst>
          </p:cNvPr>
          <p:cNvSpPr txBox="1"/>
          <p:nvPr/>
        </p:nvSpPr>
        <p:spPr>
          <a:xfrm rot="618961">
            <a:off x="6468283" y="1475074"/>
            <a:ext cx="2477517" cy="415498"/>
          </a:xfrm>
          <a:prstGeom prst="rect">
            <a:avLst/>
          </a:prstGeom>
          <a:noFill/>
        </p:spPr>
        <p:txBody>
          <a:bodyPr wrap="square" rtlCol="0">
            <a:spAutoFit/>
          </a:bodyPr>
          <a:lstStyle/>
          <a:p>
            <a:pPr algn="ctr"/>
            <a:r>
              <a:rPr lang="en-US" sz="1050" b="1" dirty="0">
                <a:solidFill>
                  <a:srgbClr val="FF0000"/>
                </a:solidFill>
              </a:rPr>
              <a:t>MUST IMPROVE AUTONOMY OF NON-NAVIGATION SYSTEMS!</a:t>
            </a:r>
          </a:p>
        </p:txBody>
      </p:sp>
    </p:spTree>
    <p:extLst>
      <p:ext uri="{BB962C8B-B14F-4D97-AF65-F5344CB8AC3E}">
        <p14:creationId xmlns:p14="http://schemas.microsoft.com/office/powerpoint/2010/main" val="371066738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A103D8-F5F9-684F-865A-47931D3E0B5C}"/>
              </a:ext>
            </a:extLst>
          </p:cNvPr>
          <p:cNvSpPr>
            <a:spLocks noGrp="1"/>
          </p:cNvSpPr>
          <p:nvPr>
            <p:ph type="body" idx="1"/>
          </p:nvPr>
        </p:nvSpPr>
        <p:spPr>
          <a:xfrm>
            <a:off x="440407" y="2277620"/>
            <a:ext cx="3815709" cy="3325157"/>
          </a:xfrm>
        </p:spPr>
        <p:txBody>
          <a:bodyPr>
            <a:normAutofit fontScale="92500" lnSpcReduction="20000"/>
          </a:bodyPr>
          <a:lstStyle/>
          <a:p>
            <a:r>
              <a:rPr lang="en-US" sz="1650" dirty="0">
                <a:latin typeface="Calibri" panose="020F0502020204030204" pitchFamily="34" charset="0"/>
              </a:rPr>
              <a:t>Long Range Telemetry (Kongsberg MBR (179/144</a:t>
            </a:r>
            <a:r>
              <a:rPr lang="en-US" sz="1650" dirty="0" smtClean="0">
                <a:latin typeface="Calibri" panose="020F0502020204030204" pitchFamily="34" charset="0"/>
              </a:rPr>
              <a:t>))   (&gt;15 km)</a:t>
            </a:r>
          </a:p>
          <a:p>
            <a:r>
              <a:rPr lang="en-US" sz="1650" dirty="0" smtClean="0">
                <a:latin typeface="Calibri" panose="020F0502020204030204" pitchFamily="34" charset="0"/>
              </a:rPr>
              <a:t>Marine VHF Radio </a:t>
            </a:r>
          </a:p>
          <a:p>
            <a:r>
              <a:rPr lang="en-US" sz="1650" dirty="0" smtClean="0">
                <a:latin typeface="Calibri" panose="020F0502020204030204" pitchFamily="34" charset="0"/>
              </a:rPr>
              <a:t>AIS Receiver</a:t>
            </a:r>
            <a:endParaRPr lang="en-US" sz="1650" dirty="0">
              <a:latin typeface="Calibri" panose="020F0502020204030204" pitchFamily="34" charset="0"/>
            </a:endParaRPr>
          </a:p>
          <a:p>
            <a:r>
              <a:rPr lang="en-US" sz="1650" dirty="0">
                <a:latin typeface="Calibri" panose="020F0502020204030204" pitchFamily="34" charset="0"/>
              </a:rPr>
              <a:t>360 Degree Camera </a:t>
            </a:r>
            <a:r>
              <a:rPr lang="en-US" sz="1650" dirty="0" smtClean="0">
                <a:latin typeface="Calibri" panose="020F0502020204030204" pitchFamily="34" charset="0"/>
              </a:rPr>
              <a:t>System</a:t>
            </a:r>
          </a:p>
          <a:p>
            <a:pPr marL="558800" lvl="1" indent="0">
              <a:buNone/>
            </a:pPr>
            <a:r>
              <a:rPr lang="en-US" sz="1600" dirty="0" smtClean="0">
                <a:latin typeface="Calibri" panose="020F0502020204030204" pitchFamily="34" charset="0"/>
              </a:rPr>
              <a:t>Axis PTZ 30X optical zoom</a:t>
            </a:r>
          </a:p>
          <a:p>
            <a:pPr marL="558800" lvl="1" indent="0">
              <a:buNone/>
            </a:pPr>
            <a:r>
              <a:rPr lang="en-US" sz="1600" dirty="0">
                <a:latin typeface="Calibri" panose="020F0502020204030204" pitchFamily="34" charset="0"/>
              </a:rPr>
              <a:t>Developed “look here” and “follow ASV” </a:t>
            </a:r>
            <a:r>
              <a:rPr lang="en-US" sz="1600" dirty="0" smtClean="0">
                <a:latin typeface="Calibri" panose="020F0502020204030204" pitchFamily="34" charset="0"/>
              </a:rPr>
              <a:t>modes</a:t>
            </a:r>
            <a:endParaRPr lang="en-US" sz="1600" dirty="0">
              <a:latin typeface="Calibri" panose="020F0502020204030204" pitchFamily="34" charset="0"/>
            </a:endParaRPr>
          </a:p>
          <a:p>
            <a:r>
              <a:rPr lang="en-US" sz="1650" dirty="0">
                <a:latin typeface="Calibri" panose="020F0502020204030204" pitchFamily="34" charset="0"/>
              </a:rPr>
              <a:t>New Power monitoring and control.</a:t>
            </a:r>
          </a:p>
          <a:p>
            <a:r>
              <a:rPr lang="en-US" sz="1650" dirty="0">
                <a:latin typeface="Calibri" panose="020F0502020204030204" pitchFamily="34" charset="0"/>
              </a:rPr>
              <a:t>New ROS path following algorithm.</a:t>
            </a:r>
          </a:p>
          <a:p>
            <a:r>
              <a:rPr lang="en-US" sz="1650" dirty="0">
                <a:latin typeface="Calibri" panose="020F0502020204030204" pitchFamily="34" charset="0"/>
              </a:rPr>
              <a:t>Testing of real-time Neural Network for Object Detection and Classification in Marine Environment (Yolo</a:t>
            </a:r>
            <a:r>
              <a:rPr lang="en-US" sz="1650" dirty="0" smtClean="0">
                <a:latin typeface="Calibri" panose="020F0502020204030204" pitchFamily="34" charset="0"/>
              </a:rPr>
              <a:t>)</a:t>
            </a:r>
            <a:endParaRPr lang="en-US" sz="1650" dirty="0">
              <a:latin typeface="Calibri" panose="020F0502020204030204" pitchFamily="34" charset="0"/>
            </a:endParaRPr>
          </a:p>
        </p:txBody>
      </p:sp>
      <p:sp>
        <p:nvSpPr>
          <p:cNvPr id="8" name="Title 7"/>
          <p:cNvSpPr>
            <a:spLocks noGrp="1"/>
          </p:cNvSpPr>
          <p:nvPr>
            <p:ph type="title"/>
          </p:nvPr>
        </p:nvSpPr>
        <p:spPr>
          <a:xfrm>
            <a:off x="0" y="225296"/>
            <a:ext cx="9143999" cy="612349"/>
          </a:xfrm>
        </p:spPr>
        <p:txBody>
          <a:bodyPr/>
          <a:lstStyle/>
          <a:p>
            <a:pPr algn="ctr"/>
            <a:r>
              <a:rPr lang="en-US" sz="2400" b="1" dirty="0"/>
              <a:t>The NOAA-University of New Hampshire Joint Hydrographic Center</a:t>
            </a:r>
            <a:endParaRPr lang="en-US" dirty="0"/>
          </a:p>
        </p:txBody>
      </p:sp>
      <p:pic>
        <p:nvPicPr>
          <p:cNvPr id="4" name="Picture 3">
            <a:extLst>
              <a:ext uri="{FF2B5EF4-FFF2-40B4-BE49-F238E27FC236}">
                <a16:creationId xmlns:a16="http://schemas.microsoft.com/office/drawing/2014/main" id="{A2DEAD31-9FB1-3B4A-9F9C-2C5C51264867}"/>
              </a:ext>
            </a:extLst>
          </p:cNvPr>
          <p:cNvPicPr>
            <a:picLocks noChangeAspect="1"/>
          </p:cNvPicPr>
          <p:nvPr/>
        </p:nvPicPr>
        <p:blipFill>
          <a:blip r:embed="rId3"/>
          <a:stretch>
            <a:fillRect/>
          </a:stretch>
        </p:blipFill>
        <p:spPr>
          <a:xfrm>
            <a:off x="4474071" y="2080115"/>
            <a:ext cx="4544788" cy="3409857"/>
          </a:xfrm>
          <a:prstGeom prst="rect">
            <a:avLst/>
          </a:prstGeom>
        </p:spPr>
      </p:pic>
      <p:sp>
        <p:nvSpPr>
          <p:cNvPr id="5" name="TextBox 4"/>
          <p:cNvSpPr txBox="1"/>
          <p:nvPr/>
        </p:nvSpPr>
        <p:spPr>
          <a:xfrm>
            <a:off x="2373428" y="1405289"/>
            <a:ext cx="5323788" cy="415498"/>
          </a:xfrm>
          <a:prstGeom prst="rect">
            <a:avLst/>
          </a:prstGeom>
          <a:noFill/>
        </p:spPr>
        <p:txBody>
          <a:bodyPr wrap="square" rtlCol="0">
            <a:spAutoFit/>
          </a:bodyPr>
          <a:lstStyle/>
          <a:p>
            <a:r>
              <a:rPr lang="en-US" sz="2100" b="1" dirty="0" smtClean="0">
                <a:solidFill>
                  <a:schemeClr val="accent5">
                    <a:lumMod val="75000"/>
                  </a:schemeClr>
                </a:solidFill>
                <a:latin typeface="Calibri" panose="020F0502020204030204" pitchFamily="34" charset="0"/>
              </a:rPr>
              <a:t>“Navigation </a:t>
            </a:r>
            <a:r>
              <a:rPr lang="en-US" sz="2100" b="1" dirty="0">
                <a:solidFill>
                  <a:schemeClr val="accent5">
                    <a:lumMod val="75000"/>
                  </a:schemeClr>
                </a:solidFill>
                <a:latin typeface="Calibri" panose="020F0502020204030204" pitchFamily="34" charset="0"/>
              </a:rPr>
              <a:t>Response </a:t>
            </a:r>
            <a:r>
              <a:rPr lang="en-US" sz="2100" b="1" dirty="0" smtClean="0">
                <a:solidFill>
                  <a:schemeClr val="accent5">
                    <a:lumMod val="75000"/>
                  </a:schemeClr>
                </a:solidFill>
                <a:latin typeface="Calibri" panose="020F0502020204030204" pitchFamily="34" charset="0"/>
              </a:rPr>
              <a:t>Team” Scenario</a:t>
            </a:r>
            <a:endParaRPr lang="en-US" sz="2100" b="1" dirty="0">
              <a:solidFill>
                <a:schemeClr val="accent5">
                  <a:lumMod val="75000"/>
                </a:schemeClr>
              </a:solidFill>
              <a:latin typeface="Calibri" panose="020F0502020204030204" pitchFamily="34" charset="0"/>
            </a:endParaRPr>
          </a:p>
        </p:txBody>
      </p:sp>
      <p:sp>
        <p:nvSpPr>
          <p:cNvPr id="6" name="TextBox 5"/>
          <p:cNvSpPr txBox="1"/>
          <p:nvPr/>
        </p:nvSpPr>
        <p:spPr>
          <a:xfrm>
            <a:off x="1374567" y="1864404"/>
            <a:ext cx="2248293" cy="415498"/>
          </a:xfrm>
          <a:prstGeom prst="rect">
            <a:avLst/>
          </a:prstGeom>
          <a:noFill/>
        </p:spPr>
        <p:txBody>
          <a:bodyPr wrap="square" rtlCol="0">
            <a:spAutoFit/>
          </a:bodyPr>
          <a:lstStyle/>
          <a:p>
            <a:r>
              <a:rPr lang="en-US" sz="2100" dirty="0">
                <a:solidFill>
                  <a:schemeClr val="accent5">
                    <a:lumMod val="75000"/>
                  </a:schemeClr>
                </a:solidFill>
                <a:latin typeface="Calibri" panose="020F0502020204030204" pitchFamily="34" charset="0"/>
              </a:rPr>
              <a:t>UPGRADES</a:t>
            </a:r>
          </a:p>
        </p:txBody>
      </p:sp>
      <p:sp>
        <p:nvSpPr>
          <p:cNvPr id="7" name="Rectangle 6"/>
          <p:cNvSpPr/>
          <p:nvPr/>
        </p:nvSpPr>
        <p:spPr>
          <a:xfrm>
            <a:off x="-1" y="943624"/>
            <a:ext cx="9143999" cy="461665"/>
          </a:xfrm>
          <a:prstGeom prst="rect">
            <a:avLst/>
          </a:prstGeom>
        </p:spPr>
        <p:txBody>
          <a:bodyPr wrap="square">
            <a:spAutoFit/>
          </a:bodyPr>
          <a:lstStyle/>
          <a:p>
            <a:pPr algn="ctr"/>
            <a:r>
              <a:rPr lang="en-US" sz="2400" dirty="0" smtClean="0">
                <a:solidFill>
                  <a:schemeClr val="accent5">
                    <a:lumMod val="75000"/>
                  </a:schemeClr>
                </a:solidFill>
                <a:latin typeface="Calibri" panose="020F0502020204030204" pitchFamily="34" charset="0"/>
              </a:rPr>
              <a:t>Shore-Based </a:t>
            </a:r>
            <a:r>
              <a:rPr lang="en-US" sz="2400" dirty="0">
                <a:solidFill>
                  <a:schemeClr val="accent5">
                    <a:lumMod val="75000"/>
                  </a:schemeClr>
                </a:solidFill>
                <a:latin typeface="Calibri" panose="020F0502020204030204" pitchFamily="34" charset="0"/>
              </a:rPr>
              <a:t>Operations Thunder Bay </a:t>
            </a:r>
            <a:r>
              <a:rPr lang="en-US" sz="2400" dirty="0" smtClean="0">
                <a:solidFill>
                  <a:schemeClr val="accent5">
                    <a:lumMod val="75000"/>
                  </a:schemeClr>
                </a:solidFill>
                <a:latin typeface="Calibri" panose="020F0502020204030204" pitchFamily="34" charset="0"/>
              </a:rPr>
              <a:t>NMS/IOCM         May 2019</a:t>
            </a:r>
            <a:endParaRPr lang="en-US" sz="2400" dirty="0">
              <a:solidFill>
                <a:schemeClr val="accent5">
                  <a:lumMod val="75000"/>
                </a:schemeClr>
              </a:solidFill>
              <a:latin typeface="Calibri" panose="020F0502020204030204" pitchFamily="34" charset="0"/>
            </a:endParaRPr>
          </a:p>
        </p:txBody>
      </p:sp>
    </p:spTree>
    <p:extLst>
      <p:ext uri="{BB962C8B-B14F-4D97-AF65-F5344CB8AC3E}">
        <p14:creationId xmlns:p14="http://schemas.microsoft.com/office/powerpoint/2010/main" val="2322750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FA4E-2626-1C4F-B9C8-D3F986AFD7CB}"/>
              </a:ext>
            </a:extLst>
          </p:cNvPr>
          <p:cNvSpPr>
            <a:spLocks noGrp="1"/>
          </p:cNvSpPr>
          <p:nvPr>
            <p:ph type="title"/>
          </p:nvPr>
        </p:nvSpPr>
        <p:spPr/>
        <p:txBody>
          <a:bodyPr/>
          <a:lstStyle/>
          <a:p>
            <a:r>
              <a:rPr lang="en-US" sz="2400" b="1" dirty="0"/>
              <a:t>The NOAA-University of New Hampshire Joint Hydrographic Center</a:t>
            </a:r>
            <a:endParaRPr lang="en-US" dirty="0"/>
          </a:p>
        </p:txBody>
      </p:sp>
      <p:pic>
        <p:nvPicPr>
          <p:cNvPr id="4" name="Picture 3">
            <a:extLst>
              <a:ext uri="{FF2B5EF4-FFF2-40B4-BE49-F238E27FC236}">
                <a16:creationId xmlns:a16="http://schemas.microsoft.com/office/drawing/2014/main" id="{B427BA9D-BD8C-3648-B183-E8732E19B39C}"/>
              </a:ext>
            </a:extLst>
          </p:cNvPr>
          <p:cNvPicPr>
            <a:picLocks noChangeAspect="1"/>
          </p:cNvPicPr>
          <p:nvPr/>
        </p:nvPicPr>
        <p:blipFill>
          <a:blip r:embed="rId3"/>
          <a:stretch>
            <a:fillRect/>
          </a:stretch>
        </p:blipFill>
        <p:spPr>
          <a:xfrm>
            <a:off x="515695" y="1706266"/>
            <a:ext cx="7584813" cy="3840926"/>
          </a:xfrm>
          <a:prstGeom prst="rect">
            <a:avLst/>
          </a:prstGeom>
        </p:spPr>
      </p:pic>
      <p:grpSp>
        <p:nvGrpSpPr>
          <p:cNvPr id="9" name="Group 8"/>
          <p:cNvGrpSpPr/>
          <p:nvPr/>
        </p:nvGrpSpPr>
        <p:grpSpPr>
          <a:xfrm>
            <a:off x="2485549" y="2142479"/>
            <a:ext cx="4172903" cy="3347493"/>
            <a:chOff x="3314065" y="1713639"/>
            <a:chExt cx="5563870" cy="4463324"/>
          </a:xfrm>
        </p:grpSpPr>
        <p:pic>
          <p:nvPicPr>
            <p:cNvPr id="10" name="Picture 9">
              <a:extLst>
                <a:ext uri="{FF2B5EF4-FFF2-40B4-BE49-F238E27FC236}">
                  <a16:creationId xmlns:a16="http://schemas.microsoft.com/office/drawing/2014/main" id="{62FE85CF-50D0-F849-BCCA-503F4A000DF5}"/>
                </a:ext>
              </a:extLst>
            </p:cNvPr>
            <p:cNvPicPr>
              <a:picLocks noChangeAspect="1"/>
            </p:cNvPicPr>
            <p:nvPr/>
          </p:nvPicPr>
          <p:blipFill>
            <a:blip r:embed="rId4"/>
            <a:stretch>
              <a:fillRect/>
            </a:stretch>
          </p:blipFill>
          <p:spPr>
            <a:xfrm>
              <a:off x="3314065" y="1713639"/>
              <a:ext cx="5563870" cy="4463324"/>
            </a:xfrm>
            <a:prstGeom prst="rect">
              <a:avLst/>
            </a:prstGeom>
          </p:spPr>
        </p:pic>
        <p:sp>
          <p:nvSpPr>
            <p:cNvPr id="11" name="Rounded Rectangle 10">
              <a:extLst>
                <a:ext uri="{FF2B5EF4-FFF2-40B4-BE49-F238E27FC236}">
                  <a16:creationId xmlns:a16="http://schemas.microsoft.com/office/drawing/2014/main" id="{80966F6E-4BD2-A942-AC28-447E38FFDB5E}"/>
                </a:ext>
              </a:extLst>
            </p:cNvPr>
            <p:cNvSpPr/>
            <p:nvPr/>
          </p:nvSpPr>
          <p:spPr>
            <a:xfrm rot="1672379">
              <a:off x="4650375" y="2570903"/>
              <a:ext cx="2549041" cy="1402080"/>
            </a:xfrm>
            <a:prstGeom prst="round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sz="1050" b="1" dirty="0"/>
            </a:p>
          </p:txBody>
        </p:sp>
        <p:sp>
          <p:nvSpPr>
            <p:cNvPr id="12" name="TextBox 11">
              <a:extLst>
                <a:ext uri="{FF2B5EF4-FFF2-40B4-BE49-F238E27FC236}">
                  <a16:creationId xmlns:a16="http://schemas.microsoft.com/office/drawing/2014/main" id="{72CBB71A-2C99-FC46-9E9E-5E21BA0AAA25}"/>
                </a:ext>
              </a:extLst>
            </p:cNvPr>
            <p:cNvSpPr txBox="1"/>
            <p:nvPr/>
          </p:nvSpPr>
          <p:spPr>
            <a:xfrm rot="1461299">
              <a:off x="5025173" y="3124947"/>
              <a:ext cx="1962504" cy="338555"/>
            </a:xfrm>
            <a:prstGeom prst="rect">
              <a:avLst/>
            </a:prstGeom>
            <a:noFill/>
          </p:spPr>
          <p:txBody>
            <a:bodyPr wrap="none" rtlCol="0">
              <a:spAutoFit/>
            </a:bodyPr>
            <a:lstStyle/>
            <a:p>
              <a:r>
                <a:rPr lang="en-US" sz="1050" b="1" dirty="0"/>
                <a:t>ASV Operating Area</a:t>
              </a:r>
            </a:p>
          </p:txBody>
        </p:sp>
      </p:grpSp>
      <p:sp>
        <p:nvSpPr>
          <p:cNvPr id="6" name="TextBox 5"/>
          <p:cNvSpPr txBox="1"/>
          <p:nvPr/>
        </p:nvSpPr>
        <p:spPr>
          <a:xfrm>
            <a:off x="3161055" y="901609"/>
            <a:ext cx="4746842" cy="461665"/>
          </a:xfrm>
          <a:prstGeom prst="rect">
            <a:avLst/>
          </a:prstGeom>
          <a:noFill/>
        </p:spPr>
        <p:txBody>
          <a:bodyPr wrap="square" rtlCol="0">
            <a:spAutoFit/>
          </a:bodyPr>
          <a:lstStyle/>
          <a:p>
            <a:r>
              <a:rPr lang="en-US" sz="2400" dirty="0">
                <a:solidFill>
                  <a:schemeClr val="accent5">
                    <a:lumMod val="75000"/>
                  </a:schemeClr>
                </a:solidFill>
                <a:latin typeface="Calibri" panose="020F0502020204030204" pitchFamily="34" charset="0"/>
              </a:rPr>
              <a:t>MarineVesselTraffic.com</a:t>
            </a:r>
          </a:p>
        </p:txBody>
      </p:sp>
    </p:spTree>
    <p:extLst>
      <p:ext uri="{BB962C8B-B14F-4D97-AF65-F5344CB8AC3E}">
        <p14:creationId xmlns:p14="http://schemas.microsoft.com/office/powerpoint/2010/main" val="442135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6CDA1-BD04-D343-8B3E-E65A28179B18}"/>
              </a:ext>
            </a:extLst>
          </p:cNvPr>
          <p:cNvSpPr>
            <a:spLocks noGrp="1"/>
          </p:cNvSpPr>
          <p:nvPr>
            <p:ph type="body" idx="1"/>
          </p:nvPr>
        </p:nvSpPr>
        <p:spPr>
          <a:xfrm>
            <a:off x="182796" y="2669523"/>
            <a:ext cx="3508055" cy="2850128"/>
          </a:xfrm>
        </p:spPr>
        <p:txBody>
          <a:bodyPr/>
          <a:lstStyle/>
          <a:p>
            <a:r>
              <a:rPr lang="en-US" dirty="0">
                <a:latin typeface="Calibri" panose="020F0502020204030204" pitchFamily="34" charset="0"/>
              </a:rPr>
              <a:t>Allowed for operations &gt; 15 km. (24 km)</a:t>
            </a:r>
          </a:p>
          <a:p>
            <a:r>
              <a:rPr lang="en-US" dirty="0">
                <a:latin typeface="Calibri" panose="020F0502020204030204" pitchFamily="34" charset="0"/>
              </a:rPr>
              <a:t>Bandwidth 5.6Mbps/.4Mbps</a:t>
            </a:r>
          </a:p>
          <a:p>
            <a:r>
              <a:rPr lang="en-US" dirty="0">
                <a:latin typeface="Calibri" panose="020F0502020204030204" pitchFamily="34" charset="0"/>
              </a:rPr>
              <a:t>Maximum range varies with weather </a:t>
            </a:r>
            <a:r>
              <a:rPr lang="en-US" dirty="0" smtClean="0">
                <a:latin typeface="Calibri" panose="020F0502020204030204" pitchFamily="34" charset="0"/>
              </a:rPr>
              <a:t>conditions</a:t>
            </a:r>
            <a:endParaRPr lang="en-US" dirty="0">
              <a:latin typeface="Calibri" panose="020F0502020204030204" pitchFamily="34" charset="0"/>
            </a:endParaRPr>
          </a:p>
        </p:txBody>
      </p:sp>
      <p:sp>
        <p:nvSpPr>
          <p:cNvPr id="12" name="Title 11"/>
          <p:cNvSpPr>
            <a:spLocks noGrp="1"/>
          </p:cNvSpPr>
          <p:nvPr>
            <p:ph type="title"/>
          </p:nvPr>
        </p:nvSpPr>
        <p:spPr/>
        <p:txBody>
          <a:bodyPr/>
          <a:lstStyle/>
          <a:p>
            <a:r>
              <a:rPr lang="en-US" sz="2400" b="1" dirty="0"/>
              <a:t>The NOAA-University of New Hampshire Joint Hydrographic Center</a:t>
            </a:r>
            <a:endParaRPr lang="en-US" sz="2400" dirty="0"/>
          </a:p>
        </p:txBody>
      </p:sp>
      <p:grpSp>
        <p:nvGrpSpPr>
          <p:cNvPr id="15" name="Group 14"/>
          <p:cNvGrpSpPr/>
          <p:nvPr/>
        </p:nvGrpSpPr>
        <p:grpSpPr>
          <a:xfrm>
            <a:off x="4210437" y="912460"/>
            <a:ext cx="4933562" cy="5143500"/>
            <a:chOff x="4207397" y="833947"/>
            <a:chExt cx="4933562" cy="5143500"/>
          </a:xfrm>
        </p:grpSpPr>
        <p:pic>
          <p:nvPicPr>
            <p:cNvPr id="5" name="Picture 4">
              <a:extLst>
                <a:ext uri="{FF2B5EF4-FFF2-40B4-BE49-F238E27FC236}">
                  <a16:creationId xmlns:a16="http://schemas.microsoft.com/office/drawing/2014/main" id="{B4C893C6-7389-0D42-BAA3-514F7027DE70}"/>
                </a:ext>
              </a:extLst>
            </p:cNvPr>
            <p:cNvPicPr>
              <a:picLocks noChangeAspect="1"/>
            </p:cNvPicPr>
            <p:nvPr/>
          </p:nvPicPr>
          <p:blipFill>
            <a:blip r:embed="rId3"/>
            <a:stretch>
              <a:fillRect/>
            </a:stretch>
          </p:blipFill>
          <p:spPr>
            <a:xfrm>
              <a:off x="4207397" y="833947"/>
              <a:ext cx="4933562" cy="5143500"/>
            </a:xfrm>
            <a:prstGeom prst="rect">
              <a:avLst/>
            </a:prstGeom>
          </p:spPr>
        </p:pic>
        <p:sp>
          <p:nvSpPr>
            <p:cNvPr id="4" name="Oval 3"/>
            <p:cNvSpPr/>
            <p:nvPr/>
          </p:nvSpPr>
          <p:spPr>
            <a:xfrm>
              <a:off x="6674178" y="935022"/>
              <a:ext cx="678730" cy="4524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Oval 5"/>
            <p:cNvSpPr/>
            <p:nvPr/>
          </p:nvSpPr>
          <p:spPr>
            <a:xfrm>
              <a:off x="4497764" y="3465529"/>
              <a:ext cx="678730" cy="4524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6" name="TextBox 15"/>
          <p:cNvSpPr txBox="1"/>
          <p:nvPr/>
        </p:nvSpPr>
        <p:spPr>
          <a:xfrm>
            <a:off x="374073" y="1013535"/>
            <a:ext cx="3836364" cy="1200329"/>
          </a:xfrm>
          <a:prstGeom prst="rect">
            <a:avLst/>
          </a:prstGeom>
          <a:noFill/>
        </p:spPr>
        <p:txBody>
          <a:bodyPr wrap="square" rtlCol="0">
            <a:spAutoFit/>
          </a:bodyPr>
          <a:lstStyle/>
          <a:p>
            <a:r>
              <a:rPr lang="en-US" sz="2400" dirty="0">
                <a:solidFill>
                  <a:schemeClr val="accent5">
                    <a:lumMod val="75000"/>
                  </a:schemeClr>
                </a:solidFill>
                <a:latin typeface="Calibri" panose="020F0502020204030204" pitchFamily="34" charset="0"/>
              </a:rPr>
              <a:t>Kongsberg Marine Broadband </a:t>
            </a:r>
            <a:r>
              <a:rPr lang="en-US" sz="2400" dirty="0" smtClean="0">
                <a:solidFill>
                  <a:schemeClr val="accent5">
                    <a:lumMod val="75000"/>
                  </a:schemeClr>
                </a:solidFill>
                <a:latin typeface="Calibri" panose="020F0502020204030204" pitchFamily="34" charset="0"/>
              </a:rPr>
              <a:t>Radio for system and survey control</a:t>
            </a:r>
            <a:endParaRPr lang="en-US" sz="2400" dirty="0">
              <a:solidFill>
                <a:schemeClr val="accent5">
                  <a:lumMod val="75000"/>
                </a:schemeClr>
              </a:solidFill>
              <a:latin typeface="Calibri" panose="020F0502020204030204" pitchFamily="34" charset="0"/>
            </a:endParaRPr>
          </a:p>
        </p:txBody>
      </p:sp>
    </p:spTree>
    <p:extLst>
      <p:ext uri="{BB962C8B-B14F-4D97-AF65-F5344CB8AC3E}">
        <p14:creationId xmlns:p14="http://schemas.microsoft.com/office/powerpoint/2010/main" val="1917298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236C-747A-A74B-956A-B13C8BA85CDB}"/>
              </a:ext>
            </a:extLst>
          </p:cNvPr>
          <p:cNvSpPr>
            <a:spLocks noGrp="1"/>
          </p:cNvSpPr>
          <p:nvPr>
            <p:ph type="title"/>
          </p:nvPr>
        </p:nvSpPr>
        <p:spPr/>
        <p:txBody>
          <a:bodyPr>
            <a:noAutofit/>
          </a:bodyPr>
          <a:lstStyle/>
          <a:p>
            <a:r>
              <a:rPr lang="en-US" sz="2400" b="1" dirty="0"/>
              <a:t>The NOAA-University of New Hampshire Joint Hydrographic Center</a:t>
            </a:r>
            <a:endParaRPr lang="en-US" sz="2400" b="1" dirty="0">
              <a:effectLst>
                <a:outerShdw blurRad="38100" dist="38100" dir="2700000" algn="tl">
                  <a:srgbClr val="000000">
                    <a:alpha val="43137"/>
                  </a:srgbClr>
                </a:outerShdw>
              </a:effectLst>
              <a:latin typeface="Comic Sans MS" panose="030F0702030302020204" pitchFamily="66" charset="0"/>
            </a:endParaRPr>
          </a:p>
        </p:txBody>
      </p:sp>
      <p:pic>
        <p:nvPicPr>
          <p:cNvPr id="5" name="Picture 4">
            <a:extLst>
              <a:ext uri="{FF2B5EF4-FFF2-40B4-BE49-F238E27FC236}">
                <a16:creationId xmlns:a16="http://schemas.microsoft.com/office/drawing/2014/main" id="{9A011D39-7DB5-0A4A-B769-369B557D4673}"/>
              </a:ext>
            </a:extLst>
          </p:cNvPr>
          <p:cNvPicPr>
            <a:picLocks noChangeAspect="1"/>
          </p:cNvPicPr>
          <p:nvPr/>
        </p:nvPicPr>
        <p:blipFill>
          <a:blip r:embed="rId3"/>
          <a:stretch>
            <a:fillRect/>
          </a:stretch>
        </p:blipFill>
        <p:spPr>
          <a:xfrm>
            <a:off x="201551" y="1942896"/>
            <a:ext cx="6135405" cy="3558535"/>
          </a:xfrm>
          <a:prstGeom prst="rect">
            <a:avLst/>
          </a:prstGeom>
        </p:spPr>
      </p:pic>
      <p:pic>
        <p:nvPicPr>
          <p:cNvPr id="7" name="Picture 6">
            <a:extLst>
              <a:ext uri="{FF2B5EF4-FFF2-40B4-BE49-F238E27FC236}">
                <a16:creationId xmlns:a16="http://schemas.microsoft.com/office/drawing/2014/main" id="{5C8D67EF-AC7D-E94C-9C2C-1710D6186282}"/>
              </a:ext>
            </a:extLst>
          </p:cNvPr>
          <p:cNvPicPr>
            <a:picLocks noChangeAspect="1"/>
          </p:cNvPicPr>
          <p:nvPr/>
        </p:nvPicPr>
        <p:blipFill>
          <a:blip r:embed="rId4"/>
          <a:stretch>
            <a:fillRect/>
          </a:stretch>
        </p:blipFill>
        <p:spPr>
          <a:xfrm>
            <a:off x="5617292" y="1907760"/>
            <a:ext cx="3427727" cy="2571750"/>
          </a:xfrm>
          <a:prstGeom prst="rect">
            <a:avLst/>
          </a:prstGeom>
        </p:spPr>
      </p:pic>
      <p:pic>
        <p:nvPicPr>
          <p:cNvPr id="8" name="Picture 7">
            <a:extLst>
              <a:ext uri="{FF2B5EF4-FFF2-40B4-BE49-F238E27FC236}">
                <a16:creationId xmlns:a16="http://schemas.microsoft.com/office/drawing/2014/main" id="{F9850E60-6B98-8543-AD1F-380B23928EDA}"/>
              </a:ext>
            </a:extLst>
          </p:cNvPr>
          <p:cNvPicPr>
            <a:picLocks noChangeAspect="1"/>
          </p:cNvPicPr>
          <p:nvPr/>
        </p:nvPicPr>
        <p:blipFill>
          <a:blip r:embed="rId5"/>
          <a:stretch>
            <a:fillRect/>
          </a:stretch>
        </p:blipFill>
        <p:spPr>
          <a:xfrm>
            <a:off x="7073933" y="4238410"/>
            <a:ext cx="2029234" cy="1667528"/>
          </a:xfrm>
          <a:prstGeom prst="rect">
            <a:avLst/>
          </a:prstGeom>
          <a:ln w="38100">
            <a:solidFill>
              <a:srgbClr val="FFFF00"/>
            </a:solidFill>
          </a:ln>
        </p:spPr>
      </p:pic>
      <p:sp>
        <p:nvSpPr>
          <p:cNvPr id="9" name="Rectangle 8">
            <a:extLst>
              <a:ext uri="{FF2B5EF4-FFF2-40B4-BE49-F238E27FC236}">
                <a16:creationId xmlns:a16="http://schemas.microsoft.com/office/drawing/2014/main" id="{6F6C1CAC-C233-5840-9DA5-9100CD065F37}"/>
              </a:ext>
            </a:extLst>
          </p:cNvPr>
          <p:cNvSpPr/>
          <p:nvPr/>
        </p:nvSpPr>
        <p:spPr>
          <a:xfrm>
            <a:off x="6200384" y="3093147"/>
            <a:ext cx="272441" cy="335854"/>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1050"/>
          </a:p>
        </p:txBody>
      </p:sp>
      <p:sp>
        <p:nvSpPr>
          <p:cNvPr id="10" name="TextBox 9">
            <a:extLst>
              <a:ext uri="{FF2B5EF4-FFF2-40B4-BE49-F238E27FC236}">
                <a16:creationId xmlns:a16="http://schemas.microsoft.com/office/drawing/2014/main" id="{E69D64B1-B0FC-7449-88B9-CAA53605CA3B}"/>
              </a:ext>
            </a:extLst>
          </p:cNvPr>
          <p:cNvSpPr txBox="1"/>
          <p:nvPr/>
        </p:nvSpPr>
        <p:spPr>
          <a:xfrm>
            <a:off x="1822538" y="5189296"/>
            <a:ext cx="1340432" cy="25391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solidFill>
                  <a:schemeClr val="bg1"/>
                </a:solidFill>
              </a:rPr>
              <a:t>Rogers City Marina</a:t>
            </a:r>
          </a:p>
        </p:txBody>
      </p:sp>
      <p:sp>
        <p:nvSpPr>
          <p:cNvPr id="11" name="TextBox 10">
            <a:extLst>
              <a:ext uri="{FF2B5EF4-FFF2-40B4-BE49-F238E27FC236}">
                <a16:creationId xmlns:a16="http://schemas.microsoft.com/office/drawing/2014/main" id="{5F03618F-648F-4B41-8E75-E5F6EA35958B}"/>
              </a:ext>
            </a:extLst>
          </p:cNvPr>
          <p:cNvSpPr txBox="1"/>
          <p:nvPr/>
        </p:nvSpPr>
        <p:spPr>
          <a:xfrm>
            <a:off x="3076549" y="3605542"/>
            <a:ext cx="663964" cy="25391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solidFill>
                  <a:schemeClr val="bg1"/>
                </a:solidFill>
              </a:rPr>
              <a:t>12.2 km</a:t>
            </a:r>
          </a:p>
        </p:txBody>
      </p:sp>
      <p:pic>
        <p:nvPicPr>
          <p:cNvPr id="13" name="Picture 12">
            <a:extLst>
              <a:ext uri="{FF2B5EF4-FFF2-40B4-BE49-F238E27FC236}">
                <a16:creationId xmlns:a16="http://schemas.microsoft.com/office/drawing/2014/main" id="{8232732E-DAD7-9C42-84D6-BA9C6BECF561}"/>
              </a:ext>
            </a:extLst>
          </p:cNvPr>
          <p:cNvPicPr>
            <a:picLocks noChangeAspect="1"/>
          </p:cNvPicPr>
          <p:nvPr/>
        </p:nvPicPr>
        <p:blipFill>
          <a:blip r:embed="rId6"/>
          <a:stretch>
            <a:fillRect/>
          </a:stretch>
        </p:blipFill>
        <p:spPr>
          <a:xfrm>
            <a:off x="149393" y="1907761"/>
            <a:ext cx="5409752" cy="3164414"/>
          </a:xfrm>
          <a:prstGeom prst="rect">
            <a:avLst/>
          </a:prstGeom>
        </p:spPr>
      </p:pic>
      <p:sp>
        <p:nvSpPr>
          <p:cNvPr id="4" name="TextBox 3"/>
          <p:cNvSpPr txBox="1"/>
          <p:nvPr/>
        </p:nvSpPr>
        <p:spPr>
          <a:xfrm>
            <a:off x="2687" y="1005840"/>
            <a:ext cx="9100480" cy="830997"/>
          </a:xfrm>
          <a:prstGeom prst="rect">
            <a:avLst/>
          </a:prstGeom>
          <a:noFill/>
        </p:spPr>
        <p:txBody>
          <a:bodyPr wrap="square" rtlCol="0">
            <a:spAutoFit/>
          </a:bodyPr>
          <a:lstStyle/>
          <a:p>
            <a:pPr algn="ctr"/>
            <a:r>
              <a:rPr lang="en-US" sz="2400" i="1" dirty="0" smtClean="0">
                <a:solidFill>
                  <a:schemeClr val="accent5">
                    <a:lumMod val="75000"/>
                  </a:schemeClr>
                </a:solidFill>
                <a:latin typeface="Calibri" panose="020F0502020204030204" pitchFamily="34" charset="0"/>
              </a:rPr>
              <a:t>Axis</a:t>
            </a:r>
            <a:r>
              <a:rPr lang="en-US" sz="2400" dirty="0" smtClean="0">
                <a:solidFill>
                  <a:schemeClr val="accent5">
                    <a:lumMod val="75000"/>
                  </a:schemeClr>
                </a:solidFill>
                <a:latin typeface="Calibri" panose="020F0502020204030204" pitchFamily="34" charset="0"/>
              </a:rPr>
              <a:t> PTZ Long-Range tracking and monitoring camera on shore</a:t>
            </a:r>
          </a:p>
          <a:p>
            <a:pPr algn="ctr"/>
            <a:r>
              <a:rPr lang="en-US" sz="2400" dirty="0" smtClean="0">
                <a:solidFill>
                  <a:schemeClr val="accent5">
                    <a:lumMod val="75000"/>
                  </a:schemeClr>
                </a:solidFill>
                <a:latin typeface="Calibri" panose="020F0502020204030204" pitchFamily="34" charset="0"/>
              </a:rPr>
              <a:t>30x optical zoom, 16x digital zoom</a:t>
            </a:r>
            <a:endParaRPr lang="en-US" sz="2400" dirty="0">
              <a:solidFill>
                <a:schemeClr val="accent5">
                  <a:lumMod val="75000"/>
                </a:schemeClr>
              </a:solidFill>
              <a:latin typeface="Calibri" panose="020F0502020204030204" pitchFamily="34" charset="0"/>
            </a:endParaRPr>
          </a:p>
        </p:txBody>
      </p:sp>
    </p:spTree>
    <p:extLst>
      <p:ext uri="{BB962C8B-B14F-4D97-AF65-F5344CB8AC3E}">
        <p14:creationId xmlns:p14="http://schemas.microsoft.com/office/powerpoint/2010/main" val="424608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5296"/>
            <a:ext cx="9144000" cy="612349"/>
          </a:xfrm>
        </p:spPr>
        <p:txBody>
          <a:bodyPr/>
          <a:lstStyle/>
          <a:p>
            <a:r>
              <a:rPr lang="en-US" sz="2400" b="1" dirty="0"/>
              <a:t>The NOAA-University of New Hampshire Joint Hydrographic Center</a:t>
            </a:r>
            <a:endParaRPr lang="en-US" dirty="0"/>
          </a:p>
        </p:txBody>
      </p:sp>
      <p:pic>
        <p:nvPicPr>
          <p:cNvPr id="4" name="Picture 3">
            <a:extLst>
              <a:ext uri="{FF2B5EF4-FFF2-40B4-BE49-F238E27FC236}">
                <a16:creationId xmlns:a16="http://schemas.microsoft.com/office/drawing/2014/main" id="{A06DE124-297B-9C4C-9FD6-703A14202B42}"/>
              </a:ext>
            </a:extLst>
          </p:cNvPr>
          <p:cNvPicPr>
            <a:picLocks noChangeAspect="1"/>
          </p:cNvPicPr>
          <p:nvPr/>
        </p:nvPicPr>
        <p:blipFill rotWithShape="1">
          <a:blip r:embed="rId3"/>
          <a:srcRect t="9455"/>
          <a:stretch/>
        </p:blipFill>
        <p:spPr>
          <a:xfrm>
            <a:off x="828725" y="939339"/>
            <a:ext cx="7425813" cy="5045560"/>
          </a:xfrm>
          <a:prstGeom prst="rect">
            <a:avLst/>
          </a:prstGeom>
          <a:ln>
            <a:solidFill>
              <a:schemeClr val="tx1"/>
            </a:solidFill>
          </a:ln>
        </p:spPr>
      </p:pic>
      <p:sp>
        <p:nvSpPr>
          <p:cNvPr id="5" name="TextBox 4"/>
          <p:cNvSpPr txBox="1"/>
          <p:nvPr/>
        </p:nvSpPr>
        <p:spPr>
          <a:xfrm>
            <a:off x="3715790" y="1097280"/>
            <a:ext cx="4314305" cy="738664"/>
          </a:xfrm>
          <a:prstGeom prst="rect">
            <a:avLst/>
          </a:prstGeom>
          <a:noFill/>
        </p:spPr>
        <p:txBody>
          <a:bodyPr wrap="square" rtlCol="0">
            <a:spAutoFit/>
          </a:bodyPr>
          <a:lstStyle/>
          <a:p>
            <a:r>
              <a:rPr lang="en-US" dirty="0">
                <a:solidFill>
                  <a:schemeClr val="accent1">
                    <a:lumMod val="20000"/>
                    <a:lumOff val="80000"/>
                  </a:schemeClr>
                </a:solidFill>
                <a:hlinkClick r:id="rId4"/>
              </a:rPr>
              <a:t>https://www.nationalgeographic.com/culture/2019/08/inside-search-for-amelia-earhart-airplane/</a:t>
            </a:r>
            <a:endParaRPr lang="en-US" dirty="0">
              <a:solidFill>
                <a:schemeClr val="accent1">
                  <a:lumMod val="20000"/>
                  <a:lumOff val="80000"/>
                </a:schemeClr>
              </a:solidFill>
            </a:endParaRPr>
          </a:p>
          <a:p>
            <a:endParaRPr lang="en-US" dirty="0">
              <a:solidFill>
                <a:schemeClr val="accent1">
                  <a:lumMod val="20000"/>
                  <a:lumOff val="80000"/>
                </a:schemeClr>
              </a:solidFill>
            </a:endParaRPr>
          </a:p>
        </p:txBody>
      </p:sp>
    </p:spTree>
    <p:extLst>
      <p:ext uri="{BB962C8B-B14F-4D97-AF65-F5344CB8AC3E}">
        <p14:creationId xmlns:p14="http://schemas.microsoft.com/office/powerpoint/2010/main" val="25702779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TotalTime>
  <Words>1660</Words>
  <Application>Microsoft Office PowerPoint</Application>
  <PresentationFormat>On-screen Show (4:3)</PresentationFormat>
  <Paragraphs>117</Paragraphs>
  <Slides>15</Slides>
  <Notes>14</Notes>
  <HiddenSlides>6</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Comic Sans MS</vt:lpstr>
      <vt:lpstr>Office Theme</vt:lpstr>
      <vt:lpstr>Custom Design</vt:lpstr>
      <vt:lpstr>PowerPoint Presentation</vt:lpstr>
      <vt:lpstr> The NOAA-University of New Hampshire Joint Hydrographic Center </vt:lpstr>
      <vt:lpstr>The NOAA-University of New Hampshire Joint Hydrographic Center</vt:lpstr>
      <vt:lpstr>The NOAA-University of New Hampshire Joint Hydrographic Center</vt:lpstr>
      <vt:lpstr>The NOAA-University of New Hampshire Joint Hydrographic Center</vt:lpstr>
      <vt:lpstr>The NOAA-University of New Hampshire Joint Hydrographic Center</vt:lpstr>
      <vt:lpstr>The NOAA-University of New Hampshire Joint Hydrographic Center</vt:lpstr>
      <vt:lpstr>The NOAA-University of New Hampshire Joint Hydrographic Center</vt:lpstr>
      <vt:lpstr>The NOAA-University of New Hampshire Joint Hydrographic Center</vt:lpstr>
      <vt:lpstr>The NOAA-University of New Hampshire Joint Hydrographic Center</vt:lpstr>
      <vt:lpstr>The NOAA-University of New Hampshire Joint Hydrographic Center</vt:lpstr>
      <vt:lpstr>The NOAA-University of New Hampshire Joint Hydrographic Center</vt:lpstr>
      <vt:lpstr>The NOAA-University of New Hampshire Joint Hydrographic Center</vt:lpstr>
      <vt:lpstr>Coast Survey Ocean Mapping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Mersfelder</dc:creator>
  <cp:lastModifiedBy>Virginia Dentler</cp:lastModifiedBy>
  <cp:revision>75</cp:revision>
  <dcterms:modified xsi:type="dcterms:W3CDTF">2019-08-28T14:10:22Z</dcterms:modified>
</cp:coreProperties>
</file>