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14"/>
  </p:notesMasterIdLst>
  <p:sldIdLst>
    <p:sldId id="256" r:id="rId3"/>
    <p:sldId id="2632" r:id="rId4"/>
    <p:sldId id="2636" r:id="rId5"/>
    <p:sldId id="2635" r:id="rId6"/>
    <p:sldId id="2634" r:id="rId7"/>
    <p:sldId id="2648" r:id="rId8"/>
    <p:sldId id="2647" r:id="rId9"/>
    <p:sldId id="2646" r:id="rId10"/>
    <p:sldId id="2645" r:id="rId11"/>
    <p:sldId id="2633" r:id="rId12"/>
    <p:sldId id="266" r:id="rId13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8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698"/>
    <a:srgbClr val="FFFFFF"/>
    <a:srgbClr val="BABAB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 autoAdjust="0"/>
  </p:normalViewPr>
  <p:slideViewPr>
    <p:cSldViewPr snapToGrid="0">
      <p:cViewPr varScale="1">
        <p:scale>
          <a:sx n="128" d="100"/>
          <a:sy n="128" d="100"/>
        </p:scale>
        <p:origin x="1056" y="114"/>
      </p:cViewPr>
      <p:guideLst>
        <p:guide orient="horz" pos="14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186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496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5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4188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6849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819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0990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403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8001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9335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32095" y="1194523"/>
            <a:ext cx="8387163" cy="478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5469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 l="2934" t="40921" r="1822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/>
          <p:nvPr/>
        </p:nvSpPr>
        <p:spPr>
          <a:xfrm>
            <a:off x="0" y="6113971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-10630" y="2218"/>
            <a:ext cx="9173867" cy="835427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20653" y="225296"/>
            <a:ext cx="8598606" cy="61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698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Shape 24"/>
          <p:cNvSpPr txBox="1"/>
          <p:nvPr/>
        </p:nvSpPr>
        <p:spPr>
          <a:xfrm>
            <a:off x="821412" y="6257717"/>
            <a:ext cx="4203670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Hydrographic Services Review Panel</a:t>
            </a:r>
            <a:endParaRPr sz="1800" b="0" i="0" u="none" strike="noStrike" cap="none" baseline="30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15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2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53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03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788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90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72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07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92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28650" y="1109881"/>
            <a:ext cx="3886200" cy="506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5469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2"/>
          </p:nvPr>
        </p:nvSpPr>
        <p:spPr>
          <a:xfrm>
            <a:off x="4629150" y="1109881"/>
            <a:ext cx="3886200" cy="506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54698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5469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1" name="Shape 41"/>
          <p:cNvPicPr preferRelativeResize="0"/>
          <p:nvPr/>
        </p:nvPicPr>
        <p:blipFill rotWithShape="1">
          <a:blip r:embed="rId2">
            <a:alphaModFix/>
          </a:blip>
          <a:srcRect l="2934" t="40921" r="1822" b="42868"/>
          <a:stretch/>
        </p:blipFill>
        <p:spPr>
          <a:xfrm>
            <a:off x="2688" y="2218"/>
            <a:ext cx="9155097" cy="8441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/>
          <p:nvPr/>
        </p:nvSpPr>
        <p:spPr>
          <a:xfrm>
            <a:off x="-10630" y="6131105"/>
            <a:ext cx="9144000" cy="744029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-10630" y="2218"/>
            <a:ext cx="9173867" cy="835427"/>
          </a:xfrm>
          <a:prstGeom prst="rect">
            <a:avLst/>
          </a:prstGeom>
          <a:solidFill>
            <a:schemeClr val="lt1">
              <a:alpha val="7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-545" y="837645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20653" y="225296"/>
            <a:ext cx="8598606" cy="61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698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 txBox="1"/>
          <p:nvPr/>
        </p:nvSpPr>
        <p:spPr>
          <a:xfrm>
            <a:off x="821412" y="6257717"/>
            <a:ext cx="4203670" cy="533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Hydrographic Services Review Panel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83C70-DEF4-4C97-B878-A3F02F1E2103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4F357-7803-40C9-8403-502BD237B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6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thomasschance@gmail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tiff"/><Relationship Id="rId7" Type="http://schemas.openxmlformats.org/officeDocument/2006/relationships/image" Target="../media/image17.emf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Hydrographic Services Review Panel FAC 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-127000" y="1172749"/>
            <a:ext cx="8656474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rPr>
              <a:t>Thomas S. Chance</a:t>
            </a:r>
            <a:endParaRPr dirty="0"/>
          </a:p>
          <a:p>
            <a:pPr lvl="0" algn="r"/>
            <a:r>
              <a:rPr lang="en-US" sz="2000" b="1" i="1" dirty="0">
                <a:solidFill>
                  <a:srgbClr val="054698"/>
                </a:solidFill>
                <a:latin typeface="Calibri"/>
                <a:ea typeface="Calibri"/>
                <a:cs typeface="Calibri"/>
                <a:sym typeface="Calibri"/>
              </a:rPr>
              <a:t>Founder &amp; former CEO, C &amp; C Technologies and ASV Global (Retired)</a:t>
            </a:r>
          </a:p>
        </p:txBody>
      </p:sp>
      <p:sp>
        <p:nvSpPr>
          <p:cNvPr id="100" name="Shape 100"/>
          <p:cNvSpPr/>
          <p:nvPr/>
        </p:nvSpPr>
        <p:spPr>
          <a:xfrm>
            <a:off x="-545" y="2720836"/>
            <a:ext cx="9163783" cy="38942"/>
          </a:xfrm>
          <a:prstGeom prst="rect">
            <a:avLst/>
          </a:prstGeom>
          <a:solidFill>
            <a:srgbClr val="0546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103670" y="3155701"/>
            <a:ext cx="8667104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8DE7"/>
                </a:solidFill>
                <a:latin typeface="Calibri"/>
                <a:ea typeface="Calibri"/>
                <a:cs typeface="Calibri"/>
                <a:sym typeface="Calibri"/>
              </a:rPr>
              <a:t>Hydrographic Services Review Panel</a:t>
            </a:r>
            <a:endParaRPr b="1" dirty="0"/>
          </a:p>
          <a:p>
            <a:pPr lvl="0" algn="r"/>
            <a:r>
              <a:rPr lang="en-US" sz="2400" b="1" i="1" dirty="0">
                <a:solidFill>
                  <a:srgbClr val="008DE7"/>
                </a:solidFill>
                <a:latin typeface="Calibri"/>
                <a:ea typeface="Calibri"/>
                <a:cs typeface="Calibri"/>
                <a:sym typeface="Calibri"/>
              </a:rPr>
              <a:t>USVs for Hydrographic Surveying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8DE7"/>
                </a:solidFill>
                <a:latin typeface="Calibri"/>
                <a:ea typeface="Calibri"/>
                <a:cs typeface="Calibri"/>
                <a:sym typeface="Calibri"/>
              </a:rPr>
              <a:t>August 27-29, 2019, New Orleans, LA</a:t>
            </a:r>
            <a:endParaRPr sz="2000" b="1" dirty="0">
              <a:solidFill>
                <a:srgbClr val="008DE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AD50A7-70CB-4C5E-921B-A5516798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USV Lessons Learned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6AB83-E5DE-496C-A56F-EBF062300513}"/>
              </a:ext>
            </a:extLst>
          </p:cNvPr>
          <p:cNvSpPr txBox="1"/>
          <p:nvPr/>
        </p:nvSpPr>
        <p:spPr>
          <a:xfrm>
            <a:off x="553866" y="1104295"/>
            <a:ext cx="85901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For real survey production, a cheap USV can be very expensive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Batteries don’t cut it, go with diesel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Small (&lt;2m) </a:t>
            </a:r>
            <a:r>
              <a:rPr lang="en-GB" sz="2200" b="1" dirty="0" err="1">
                <a:solidFill>
                  <a:srgbClr val="054698"/>
                </a:solidFill>
                <a:latin typeface="Calibri" panose="020F0502020204030204" pitchFamily="34" charset="0"/>
              </a:rPr>
              <a:t>monohulls</a:t>
            </a: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 can have aeration problems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Buy one USV, have the manufacturer debug, then buy more of same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Beware of heat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Beware of water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Beware of connectors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Launch &amp; Retrieval from mothership is 50 percent of the equation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Do not expect that it will work like a calculator from Walgreens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Hydrography is one of the easiest applications of USVs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Don’t confuse great USV graphics with years of USV experience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Make sure USV manufacturer has extensive maritime experience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COLREG autonomy has not been perfected, you must supervise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54698"/>
                </a:solidFill>
                <a:latin typeface="Calibri" panose="020F0502020204030204" pitchFamily="34" charset="0"/>
              </a:rPr>
              <a:t>Check with the other USV users before you buy</a:t>
            </a:r>
          </a:p>
        </p:txBody>
      </p:sp>
    </p:spTree>
    <p:extLst>
      <p:ext uri="{BB962C8B-B14F-4D97-AF65-F5344CB8AC3E}">
        <p14:creationId xmlns:p14="http://schemas.microsoft.com/office/powerpoint/2010/main" val="5083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220654" y="3735175"/>
            <a:ext cx="8598605" cy="2179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Thomas S. Chance</a:t>
            </a:r>
          </a:p>
          <a:p>
            <a:pPr marL="0" lvl="0" indent="0" algn="ctr">
              <a:spcBef>
                <a:spcPts val="0"/>
              </a:spcBef>
              <a:buClr>
                <a:schemeClr val="dk1"/>
              </a:buClr>
              <a:buNone/>
            </a:pPr>
            <a:r>
              <a:rPr lang="en-US" sz="2000" b="1" dirty="0"/>
              <a:t>Founder &amp; former CEO, C &amp; C Technologies and ASV Global (Retired)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thomasschance@gmail.com</a:t>
            </a:r>
            <a:r>
              <a:rPr lang="en-US" sz="2000" b="1" dirty="0"/>
              <a:t>  / 337-654-7500</a:t>
            </a:r>
            <a:endParaRPr sz="2000" b="1" i="0" u="none" strike="noStrike" cap="none" dirty="0">
              <a:sym typeface="Calibri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220653" y="3122826"/>
            <a:ext cx="8598606" cy="612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54698"/>
              </a:buClr>
              <a:buSzPts val="3600"/>
              <a:buFont typeface="Calibri"/>
              <a:buNone/>
            </a:pPr>
            <a:r>
              <a:rPr lang="en-US" b="1" dirty="0"/>
              <a:t>Contact Information:</a:t>
            </a:r>
            <a:endParaRPr sz="3600" b="1" i="0" u="none" strike="noStrike" cap="none" dirty="0">
              <a:solidFill>
                <a:srgbClr val="05469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F086D0-8E4A-400C-AB1A-528886E9E4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>
              <a:buNone/>
            </a:pPr>
            <a:r>
              <a:rPr lang="en-GB" sz="3600" b="1" dirty="0">
                <a:latin typeface="Calibri" panose="020F0502020204030204" pitchFamily="34" charset="0"/>
              </a:rPr>
              <a:t>Contents</a:t>
            </a:r>
          </a:p>
          <a:p>
            <a:r>
              <a:rPr lang="en-US" b="1" dirty="0">
                <a:latin typeface="Calibri" panose="020F0502020204030204" pitchFamily="34" charset="0"/>
              </a:rPr>
              <a:t>Unmanned, Optionally Manned, Minimally Manned</a:t>
            </a:r>
          </a:p>
          <a:p>
            <a:r>
              <a:rPr lang="en-US" b="1" dirty="0">
                <a:latin typeface="Calibri" panose="020F0502020204030204" pitchFamily="34" charset="0"/>
              </a:rPr>
              <a:t>Conversion to Optionally Unmanned</a:t>
            </a:r>
          </a:p>
          <a:p>
            <a:r>
              <a:rPr lang="en-US" b="1" dirty="0">
                <a:latin typeface="Calibri" panose="020F0502020204030204" pitchFamily="34" charset="0"/>
              </a:rPr>
              <a:t>Force Multiplier Examples</a:t>
            </a:r>
          </a:p>
          <a:p>
            <a:r>
              <a:rPr lang="en-US" b="1" dirty="0">
                <a:latin typeface="Calibri" panose="020F0502020204030204" pitchFamily="34" charset="0"/>
              </a:rPr>
              <a:t>Line of Sight (LOS) vs Beyond Line of Sight (</a:t>
            </a:r>
            <a:r>
              <a:rPr lang="en-US" b="1" dirty="0" err="1">
                <a:latin typeface="Calibri" panose="020F0502020204030204" pitchFamily="34" charset="0"/>
              </a:rPr>
              <a:t>BLOS</a:t>
            </a:r>
            <a:r>
              <a:rPr lang="en-US" b="1" dirty="0">
                <a:latin typeface="Calibri" panose="020F0502020204030204" pitchFamily="34" charset="0"/>
              </a:rPr>
              <a:t>)</a:t>
            </a:r>
          </a:p>
          <a:p>
            <a:r>
              <a:rPr lang="en-US" b="1" dirty="0">
                <a:latin typeface="Calibri" panose="020F0502020204030204" pitchFamily="34" charset="0"/>
              </a:rPr>
              <a:t>Example USVs for NOAA Hydrography</a:t>
            </a:r>
          </a:p>
          <a:p>
            <a:r>
              <a:rPr lang="en-US" b="1" dirty="0">
                <a:latin typeface="Calibri" panose="020F0502020204030204" pitchFamily="34" charset="0"/>
              </a:rPr>
              <a:t>USV Lessons Learned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55C4FA2-0A67-40FF-8418-A4F7A7F13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225425"/>
            <a:ext cx="8597900" cy="61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6BB3"/>
                </a:solidFill>
                <a:latin typeface="Calibri" panose="020F050202020403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USVs for Hydrographic Surveying</a:t>
            </a:r>
            <a:endParaRPr lang="en-GB" sz="3600" b="1" dirty="0">
              <a:solidFill>
                <a:srgbClr val="006BB3"/>
              </a:solidFill>
              <a:latin typeface="Calibri" panose="020F050202020403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5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AD50A7-70CB-4C5E-921B-A5516798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6BB3"/>
                </a:solidFill>
                <a:latin typeface="Calibri" panose="020F050202020403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Unmanned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395140FF-17FF-4B87-9A46-AB95ECA5A9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5" b="14984"/>
          <a:stretch/>
        </p:blipFill>
        <p:spPr>
          <a:xfrm>
            <a:off x="4627514" y="1228536"/>
            <a:ext cx="2880293" cy="136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4" descr="Image result for USV">
            <a:extLst>
              <a:ext uri="{FF2B5EF4-FFF2-40B4-BE49-F238E27FC236}">
                <a16:creationId xmlns:a16="http://schemas.microsoft.com/office/drawing/2014/main" id="{E2C180E2-2A79-4812-8A1F-8D16C82A3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t="10000" r="6351" b="4556"/>
          <a:stretch/>
        </p:blipFill>
        <p:spPr bwMode="auto">
          <a:xfrm>
            <a:off x="175071" y="2756319"/>
            <a:ext cx="2333044" cy="13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: Unique Group&#10;">
            <a:extLst>
              <a:ext uri="{FF2B5EF4-FFF2-40B4-BE49-F238E27FC236}">
                <a16:creationId xmlns:a16="http://schemas.microsoft.com/office/drawing/2014/main" id="{B071F307-B6B3-4B13-BE21-FEBDB01B1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19" y="4257476"/>
            <a:ext cx="2103848" cy="155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D1AA72D6-CB46-40C5-9508-7D6C80868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22613" r="10559" b="19880"/>
          <a:stretch/>
        </p:blipFill>
        <p:spPr bwMode="auto">
          <a:xfrm>
            <a:off x="2465386" y="1228536"/>
            <a:ext cx="1880803" cy="136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Image result for USV">
            <a:extLst>
              <a:ext uri="{FF2B5EF4-FFF2-40B4-BE49-F238E27FC236}">
                <a16:creationId xmlns:a16="http://schemas.microsoft.com/office/drawing/2014/main" id="{93D72803-0CC0-4C49-8F27-38816E0DE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/>
          <a:stretch/>
        </p:blipFill>
        <p:spPr bwMode="auto">
          <a:xfrm>
            <a:off x="4748098" y="2756329"/>
            <a:ext cx="2132783" cy="13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Image result for USV">
            <a:extLst>
              <a:ext uri="{FF2B5EF4-FFF2-40B4-BE49-F238E27FC236}">
                <a16:creationId xmlns:a16="http://schemas.microsoft.com/office/drawing/2014/main" id="{4DBA700E-BB61-4263-B3D8-3F1263504F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t="20869" r="38659" b="14966"/>
          <a:stretch/>
        </p:blipFill>
        <p:spPr bwMode="auto">
          <a:xfrm>
            <a:off x="176572" y="4253031"/>
            <a:ext cx="1859825" cy="15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Related image">
            <a:extLst>
              <a:ext uri="{FF2B5EF4-FFF2-40B4-BE49-F238E27FC236}">
                <a16:creationId xmlns:a16="http://schemas.microsoft.com/office/drawing/2014/main" id="{E5F77530-32F0-4F25-8CFF-0D0355CD7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" r="7628" b="-1"/>
          <a:stretch/>
        </p:blipFill>
        <p:spPr bwMode="auto">
          <a:xfrm>
            <a:off x="2230277" y="4257475"/>
            <a:ext cx="1663358" cy="15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Image result for USV">
            <a:extLst>
              <a:ext uri="{FF2B5EF4-FFF2-40B4-BE49-F238E27FC236}">
                <a16:creationId xmlns:a16="http://schemas.microsoft.com/office/drawing/2014/main" id="{2867500F-17B5-40CA-93A9-56FB876E16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9" t="6478" b="19633"/>
          <a:stretch/>
        </p:blipFill>
        <p:spPr bwMode="auto">
          <a:xfrm>
            <a:off x="4087516" y="4257475"/>
            <a:ext cx="2600123" cy="154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Image result for maritime robotics">
            <a:extLst>
              <a:ext uri="{FF2B5EF4-FFF2-40B4-BE49-F238E27FC236}">
                <a16:creationId xmlns:a16="http://schemas.microsoft.com/office/drawing/2014/main" id="{1664EBDA-BCC7-4222-9826-F6EEE1B7D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3"/>
          <a:stretch/>
        </p:blipFill>
        <p:spPr bwMode="auto">
          <a:xfrm>
            <a:off x="2726956" y="2756318"/>
            <a:ext cx="1802301" cy="13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91882D-117D-4BBA-AD2E-EC01774EC7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724" y="2756318"/>
            <a:ext cx="1885643" cy="130481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8" name="Picture 30" descr="SL40Â Autonomous Hydrographic Survey USV">
            <a:extLst>
              <a:ext uri="{FF2B5EF4-FFF2-40B4-BE49-F238E27FC236}">
                <a16:creationId xmlns:a16="http://schemas.microsoft.com/office/drawing/2014/main" id="{9DC1DFF0-3C87-4446-927A-A865E56E2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9" t="36607" r="11260" b="1831"/>
          <a:stretch/>
        </p:blipFill>
        <p:spPr bwMode="auto">
          <a:xfrm>
            <a:off x="175070" y="1230142"/>
            <a:ext cx="2008991" cy="136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E7D58BE-2C89-47DF-92B7-42D0D97F1158}"/>
              </a:ext>
            </a:extLst>
          </p:cNvPr>
          <p:cNvSpPr/>
          <p:nvPr/>
        </p:nvSpPr>
        <p:spPr>
          <a:xfrm>
            <a:off x="7051952" y="2756318"/>
            <a:ext cx="821059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Sea Robotics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32AD4C-10EE-4E96-AA5C-C28D8E69C931}"/>
              </a:ext>
            </a:extLst>
          </p:cNvPr>
          <p:cNvSpPr/>
          <p:nvPr/>
        </p:nvSpPr>
        <p:spPr>
          <a:xfrm>
            <a:off x="955286" y="4253031"/>
            <a:ext cx="108111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  <a:endParaRPr lang="en-GB" sz="825" b="1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E532244-2E87-49B2-8CD9-0510462C05BB}"/>
              </a:ext>
            </a:extLst>
          </p:cNvPr>
          <p:cNvSpPr/>
          <p:nvPr/>
        </p:nvSpPr>
        <p:spPr>
          <a:xfrm>
            <a:off x="1176512" y="1237543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Ocean Alpha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78AF723-ECD4-4021-9FB6-A22713A565E2}"/>
              </a:ext>
            </a:extLst>
          </p:cNvPr>
          <p:cNvSpPr/>
          <p:nvPr/>
        </p:nvSpPr>
        <p:spPr>
          <a:xfrm>
            <a:off x="6595948" y="2379120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D107F7-E575-41F6-8A38-F6E83A0CCE43}"/>
              </a:ext>
            </a:extLst>
          </p:cNvPr>
          <p:cNvSpPr/>
          <p:nvPr/>
        </p:nvSpPr>
        <p:spPr>
          <a:xfrm>
            <a:off x="5925736" y="2760901"/>
            <a:ext cx="955146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 err="1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Autonaut</a:t>
            </a:r>
            <a:endParaRPr lang="en-GB" sz="825" b="1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B0E1395-529D-4C35-B05A-79AF5ED7079B}"/>
              </a:ext>
            </a:extLst>
          </p:cNvPr>
          <p:cNvSpPr/>
          <p:nvPr/>
        </p:nvSpPr>
        <p:spPr>
          <a:xfrm>
            <a:off x="3403941" y="2756318"/>
            <a:ext cx="1125316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Maritime Robotics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C08330B-B48D-451A-A2CC-6AEFB2E576A5}"/>
              </a:ext>
            </a:extLst>
          </p:cNvPr>
          <p:cNvSpPr/>
          <p:nvPr/>
        </p:nvSpPr>
        <p:spPr>
          <a:xfrm>
            <a:off x="2474767" y="1237543"/>
            <a:ext cx="1249951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CEE </a:t>
            </a:r>
            <a:r>
              <a:rPr lang="en-US" sz="825" b="1" dirty="0" err="1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Hydrosystems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66924D4-7250-4474-ACFD-8104DBFE0CDF}"/>
              </a:ext>
            </a:extLst>
          </p:cNvPr>
          <p:cNvSpPr/>
          <p:nvPr/>
        </p:nvSpPr>
        <p:spPr>
          <a:xfrm>
            <a:off x="2712875" y="4253031"/>
            <a:ext cx="118076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Kongsberg</a:t>
            </a:r>
          </a:p>
          <a:p>
            <a:pPr lvl="0" algn="r"/>
            <a:r>
              <a:rPr lang="en-US" sz="825" b="1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Maritime</a:t>
            </a:r>
            <a:endParaRPr lang="en-GB" sz="825" b="1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F137B1F-CCED-4061-9D0E-66B04083C035}"/>
              </a:ext>
            </a:extLst>
          </p:cNvPr>
          <p:cNvSpPr/>
          <p:nvPr/>
        </p:nvSpPr>
        <p:spPr>
          <a:xfrm>
            <a:off x="5777030" y="5604266"/>
            <a:ext cx="910610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 err="1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IXblue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8313530-F97F-441E-94AA-20A50154DDDE}"/>
              </a:ext>
            </a:extLst>
          </p:cNvPr>
          <p:cNvSpPr/>
          <p:nvPr/>
        </p:nvSpPr>
        <p:spPr>
          <a:xfrm>
            <a:off x="6880882" y="5604266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Unique Group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379210-9BB7-4C48-9091-978328FB4A4F}"/>
              </a:ext>
            </a:extLst>
          </p:cNvPr>
          <p:cNvSpPr/>
          <p:nvPr/>
        </p:nvSpPr>
        <p:spPr>
          <a:xfrm>
            <a:off x="175070" y="3895484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 err="1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Martac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16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AD50A7-70CB-4C5E-921B-A5516798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Optionally Unmanned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E9E6A-9F11-4BA7-8E91-77EFD99E8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8" r="5035" b="7428"/>
          <a:stretch/>
        </p:blipFill>
        <p:spPr>
          <a:xfrm>
            <a:off x="492689" y="1258901"/>
            <a:ext cx="2386685" cy="1141610"/>
          </a:xfrm>
          <a:prstGeom prst="rect">
            <a:avLst/>
          </a:prstGeom>
        </p:spPr>
      </p:pic>
      <p:pic>
        <p:nvPicPr>
          <p:cNvPr id="7" name="Picture 2" descr="Image result for optionally manned boat">
            <a:extLst>
              <a:ext uri="{FF2B5EF4-FFF2-40B4-BE49-F238E27FC236}">
                <a16:creationId xmlns:a16="http://schemas.microsoft.com/office/drawing/2014/main" id="{AB7C2DEF-3BC2-451C-B3B6-2F7ECB937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73" y="2574488"/>
            <a:ext cx="2028825" cy="126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ASTAR unmanned 4x3">
            <a:extLst>
              <a:ext uri="{FF2B5EF4-FFF2-40B4-BE49-F238E27FC236}">
                <a16:creationId xmlns:a16="http://schemas.microsoft.com/office/drawing/2014/main" id="{5961ECAC-57BB-4ABB-8263-004BDD1F5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7" t="39721" r="32966" b="19769"/>
          <a:stretch/>
        </p:blipFill>
        <p:spPr bwMode="auto">
          <a:xfrm>
            <a:off x="492688" y="2570203"/>
            <a:ext cx="1819665" cy="126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age result for sea machines">
            <a:extLst>
              <a:ext uri="{FF2B5EF4-FFF2-40B4-BE49-F238E27FC236}">
                <a16:creationId xmlns:a16="http://schemas.microsoft.com/office/drawing/2014/main" id="{962AD94E-21C1-458A-920B-D092A1F7E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12038" r="20100" b="32064"/>
          <a:stretch/>
        </p:blipFill>
        <p:spPr bwMode="auto">
          <a:xfrm>
            <a:off x="4865882" y="1246117"/>
            <a:ext cx="1778812" cy="114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C8E3DC-829D-415C-A217-A786193A63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229" t="18209" r="19672" b="18806"/>
          <a:stretch/>
        </p:blipFill>
        <p:spPr>
          <a:xfrm>
            <a:off x="4731312" y="2570203"/>
            <a:ext cx="1754135" cy="1264443"/>
          </a:xfrm>
          <a:prstGeom prst="rect">
            <a:avLst/>
          </a:prstGeom>
        </p:spPr>
      </p:pic>
      <p:pic>
        <p:nvPicPr>
          <p:cNvPr id="11" name="Picture 6" descr="Image result for optionally manned boat">
            <a:extLst>
              <a:ext uri="{FF2B5EF4-FFF2-40B4-BE49-F238E27FC236}">
                <a16:creationId xmlns:a16="http://schemas.microsoft.com/office/drawing/2014/main" id="{A6FDC860-EE3F-4D31-AF1E-67165D8BE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t="24378" r="23038" b="8081"/>
          <a:stretch/>
        </p:blipFill>
        <p:spPr bwMode="auto">
          <a:xfrm>
            <a:off x="4133187" y="4010119"/>
            <a:ext cx="2192171" cy="166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7F1CDEEB-7EE9-495A-B7BD-224197E9D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5" t="11834" r="11612" b="12783"/>
          <a:stretch/>
        </p:blipFill>
        <p:spPr bwMode="auto">
          <a:xfrm>
            <a:off x="6496612" y="4004671"/>
            <a:ext cx="2152886" cy="166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788374-4CE7-44DA-AC0B-08CFE572BF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t="15573" r="447" b="6310"/>
          <a:stretch/>
        </p:blipFill>
        <p:spPr>
          <a:xfrm>
            <a:off x="3045820" y="1250413"/>
            <a:ext cx="1653615" cy="114976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7BD0B6CD-F496-4F7F-AC49-A3981473D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4" t="30964" r="24414" b="23827"/>
          <a:stretch/>
        </p:blipFill>
        <p:spPr bwMode="auto">
          <a:xfrm>
            <a:off x="2447578" y="2570203"/>
            <a:ext cx="2148509" cy="126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ADC8E7-F36F-4A14-A218-3239A97B0935}"/>
              </a:ext>
            </a:extLst>
          </p:cNvPr>
          <p:cNvSpPr/>
          <p:nvPr/>
        </p:nvSpPr>
        <p:spPr>
          <a:xfrm>
            <a:off x="444918" y="1267601"/>
            <a:ext cx="821059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Sea Robotics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AC566D-8B97-4387-A3D0-7C95F9A5F815}"/>
              </a:ext>
            </a:extLst>
          </p:cNvPr>
          <p:cNvSpPr/>
          <p:nvPr/>
        </p:nvSpPr>
        <p:spPr>
          <a:xfrm>
            <a:off x="4815306" y="1246117"/>
            <a:ext cx="861134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Sea Machines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7DE82C-84C2-4A7F-B50C-F5CE8E633910}"/>
              </a:ext>
            </a:extLst>
          </p:cNvPr>
          <p:cNvSpPr/>
          <p:nvPr/>
        </p:nvSpPr>
        <p:spPr>
          <a:xfrm>
            <a:off x="6453653" y="4018690"/>
            <a:ext cx="720069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825" b="1" dirty="0" err="1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ECA</a:t>
            </a:r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Group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pic>
        <p:nvPicPr>
          <p:cNvPr id="18" name="Picture 2" descr="Image result for Atlas USV">
            <a:extLst>
              <a:ext uri="{FF2B5EF4-FFF2-40B4-BE49-F238E27FC236}">
                <a16:creationId xmlns:a16="http://schemas.microsoft.com/office/drawing/2014/main" id="{2CF16F15-34C2-400C-9CC1-95D00D35D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17926" r="7333" b="17638"/>
          <a:stretch/>
        </p:blipFill>
        <p:spPr bwMode="auto">
          <a:xfrm>
            <a:off x="492688" y="4018690"/>
            <a:ext cx="3454788" cy="165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E257A8D-6F9D-40B4-8BAF-6B42889DB846}"/>
              </a:ext>
            </a:extLst>
          </p:cNvPr>
          <p:cNvSpPr/>
          <p:nvPr/>
        </p:nvSpPr>
        <p:spPr>
          <a:xfrm>
            <a:off x="2447579" y="2584223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0C0F68-70BF-46C7-B888-17BAFE80AB73}"/>
              </a:ext>
            </a:extLst>
          </p:cNvPr>
          <p:cNvSpPr/>
          <p:nvPr/>
        </p:nvSpPr>
        <p:spPr>
          <a:xfrm>
            <a:off x="3045821" y="1258901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005464-B763-4CF6-A419-0715E5B9498C}"/>
              </a:ext>
            </a:extLst>
          </p:cNvPr>
          <p:cNvSpPr/>
          <p:nvPr/>
        </p:nvSpPr>
        <p:spPr>
          <a:xfrm>
            <a:off x="7763447" y="2584223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BCB1F1-0DF1-4C62-8274-94F409897554}"/>
              </a:ext>
            </a:extLst>
          </p:cNvPr>
          <p:cNvSpPr/>
          <p:nvPr/>
        </p:nvSpPr>
        <p:spPr>
          <a:xfrm>
            <a:off x="4133187" y="4018690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FDCE28-BFA1-4305-804D-60AB2A2F6569}"/>
              </a:ext>
            </a:extLst>
          </p:cNvPr>
          <p:cNvSpPr/>
          <p:nvPr/>
        </p:nvSpPr>
        <p:spPr>
          <a:xfrm>
            <a:off x="4731312" y="2579030"/>
            <a:ext cx="1443756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LSA Autonomy / NOAA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45C2829-8957-4FA3-8DA3-50694C9D85F0}"/>
              </a:ext>
            </a:extLst>
          </p:cNvPr>
          <p:cNvSpPr/>
          <p:nvPr/>
        </p:nvSpPr>
        <p:spPr>
          <a:xfrm>
            <a:off x="2939927" y="4019236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Atlas </a:t>
            </a:r>
            <a:r>
              <a:rPr lang="en-US" sz="825" b="1" dirty="0" err="1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Electronik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6DA540-D1E1-4298-9C01-0A9F47E3B1E8}"/>
              </a:ext>
            </a:extLst>
          </p:cNvPr>
          <p:cNvSpPr/>
          <p:nvPr/>
        </p:nvSpPr>
        <p:spPr>
          <a:xfrm>
            <a:off x="492689" y="2595694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Dynautics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1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AD50A7-70CB-4C5E-921B-A5516798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Minimally Manned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CDB14-80CB-4976-AAED-A7AD49A7BD7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2846" r="12079" b="5388"/>
          <a:stretch/>
        </p:blipFill>
        <p:spPr bwMode="auto">
          <a:xfrm>
            <a:off x="504927" y="3490230"/>
            <a:ext cx="2676067" cy="2224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Image result for Vard Brevik yard yara">
            <a:extLst>
              <a:ext uri="{FF2B5EF4-FFF2-40B4-BE49-F238E27FC236}">
                <a16:creationId xmlns:a16="http://schemas.microsoft.com/office/drawing/2014/main" id="{BCAABC0E-19E5-4B9A-8E35-310B6EA3F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1810" r="4403" b="5503"/>
          <a:stretch/>
        </p:blipFill>
        <p:spPr bwMode="auto">
          <a:xfrm>
            <a:off x="504927" y="1323471"/>
            <a:ext cx="4165283" cy="210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sky&#10;&#10;Description automatically generated">
            <a:extLst>
              <a:ext uri="{FF2B5EF4-FFF2-40B4-BE49-F238E27FC236}">
                <a16:creationId xmlns:a16="http://schemas.microsoft.com/office/drawing/2014/main" id="{73C96995-98B4-4C4C-8637-425DF30F2D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r="3279"/>
          <a:stretch/>
        </p:blipFill>
        <p:spPr>
          <a:xfrm>
            <a:off x="3179098" y="3487561"/>
            <a:ext cx="2632737" cy="1665724"/>
          </a:xfrm>
          <a:prstGeom prst="rect">
            <a:avLst/>
          </a:prstGeom>
        </p:spPr>
      </p:pic>
      <p:pic>
        <p:nvPicPr>
          <p:cNvPr id="9" name="Picture 4" descr="cloudborne profile">
            <a:extLst>
              <a:ext uri="{FF2B5EF4-FFF2-40B4-BE49-F238E27FC236}">
                <a16:creationId xmlns:a16="http://schemas.microsoft.com/office/drawing/2014/main" id="{A14222E7-8EDC-4BFF-8C29-5EF3576A2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3" t="14738" r="22650" b="8158"/>
          <a:stretch/>
        </p:blipFill>
        <p:spPr bwMode="auto">
          <a:xfrm>
            <a:off x="5935187" y="3487561"/>
            <a:ext cx="2550820" cy="166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lated image">
            <a:extLst>
              <a:ext uri="{FF2B5EF4-FFF2-40B4-BE49-F238E27FC236}">
                <a16:creationId xmlns:a16="http://schemas.microsoft.com/office/drawing/2014/main" id="{C71D7F2F-1E61-4981-BAD6-8E15DDB48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5"/>
          <a:stretch/>
        </p:blipFill>
        <p:spPr bwMode="auto">
          <a:xfrm>
            <a:off x="4757214" y="1323472"/>
            <a:ext cx="3186060" cy="210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3D2709-6AC0-4655-8832-909FCEC82B70}"/>
              </a:ext>
            </a:extLst>
          </p:cNvPr>
          <p:cNvSpPr/>
          <p:nvPr/>
        </p:nvSpPr>
        <p:spPr>
          <a:xfrm>
            <a:off x="504927" y="3519710"/>
            <a:ext cx="619017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CD2FE5-7536-4B34-AA95-83C561A24E80}"/>
              </a:ext>
            </a:extLst>
          </p:cNvPr>
          <p:cNvSpPr/>
          <p:nvPr/>
        </p:nvSpPr>
        <p:spPr>
          <a:xfrm>
            <a:off x="5935187" y="3487352"/>
            <a:ext cx="883267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Ocean Alpha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7BEF3E-AD24-40C0-95B6-5B3EE6866B3D}"/>
              </a:ext>
            </a:extLst>
          </p:cNvPr>
          <p:cNvSpPr/>
          <p:nvPr/>
        </p:nvSpPr>
        <p:spPr>
          <a:xfrm>
            <a:off x="6615677" y="1360846"/>
            <a:ext cx="127105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Automated Ships Ltd</a:t>
            </a:r>
          </a:p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(M Subs)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C2FEE8-4055-49E0-8147-556963B7F111}"/>
              </a:ext>
            </a:extLst>
          </p:cNvPr>
          <p:cNvSpPr/>
          <p:nvPr/>
        </p:nvSpPr>
        <p:spPr>
          <a:xfrm>
            <a:off x="504926" y="3209325"/>
            <a:ext cx="1952523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Kongsberg / Yara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12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761859" y="6348484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AD50A7-70CB-4C5E-921B-A5516798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Conversion to Optionally Unmanned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AC03B-7602-40DE-928D-0CD7837F545A}"/>
              </a:ext>
            </a:extLst>
          </p:cNvPr>
          <p:cNvSpPr txBox="1"/>
          <p:nvPr/>
        </p:nvSpPr>
        <p:spPr>
          <a:xfrm>
            <a:off x="335476" y="1194863"/>
            <a:ext cx="3843204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54698"/>
              </a:buClr>
            </a:pPr>
            <a:r>
              <a:rPr lang="en-GB" sz="2100" b="1" dirty="0">
                <a:solidFill>
                  <a:srgbClr val="054698"/>
                </a:solidFill>
                <a:latin typeface="Calibri" panose="020F0502020204030204" pitchFamily="34" charset="0"/>
              </a:rPr>
              <a:t>Example Conversion Vendors:</a:t>
            </a:r>
          </a:p>
          <a:p>
            <a:pPr marL="171450" indent="-171450">
              <a:buClr>
                <a:srgbClr val="054698"/>
              </a:buClr>
              <a:buFont typeface="Arial" panose="020B0604020202020204" pitchFamily="34" charset="0"/>
              <a:buChar char="•"/>
            </a:pPr>
            <a:endParaRPr lang="en-GB" sz="825" b="1" dirty="0">
              <a:solidFill>
                <a:srgbClr val="054698"/>
              </a:solidFill>
              <a:latin typeface="Calibri" panose="020F0502020204030204" pitchFamily="34" charset="0"/>
            </a:endParaRP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054698"/>
                </a:solidFill>
                <a:latin typeface="Calibri" panose="020F0502020204030204" pitchFamily="34" charset="0"/>
              </a:rPr>
              <a:t>Dynautics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054698"/>
                </a:solidFill>
                <a:latin typeface="Calibri" panose="020F0502020204030204" pitchFamily="34" charset="0"/>
              </a:rPr>
              <a:t>Kongsberg Maritime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054698"/>
                </a:solidFill>
                <a:latin typeface="Calibri" panose="020F0502020204030204" pitchFamily="34" charset="0"/>
              </a:rPr>
              <a:t>L3 Harris / ASV Global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054698"/>
                </a:solidFill>
                <a:latin typeface="Calibri" panose="020F0502020204030204" pitchFamily="34" charset="0"/>
              </a:rPr>
              <a:t>LSA Autonomy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054698"/>
                </a:solidFill>
                <a:latin typeface="Calibri" panose="020F0502020204030204" pitchFamily="34" charset="0"/>
              </a:rPr>
              <a:t>Sea Machines</a:t>
            </a:r>
          </a:p>
          <a:p>
            <a:pPr marL="342900" indent="-342900"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054698"/>
                </a:solidFill>
                <a:latin typeface="Calibri" panose="020F0502020204030204" pitchFamily="34" charset="0"/>
              </a:rPr>
              <a:t>Sea Robotics	 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F17DB8-38FC-49B1-A8E2-38BDA987D0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73" r="8889"/>
          <a:stretch/>
        </p:blipFill>
        <p:spPr>
          <a:xfrm>
            <a:off x="3955422" y="1780722"/>
            <a:ext cx="2356056" cy="2368832"/>
          </a:xfrm>
          <a:prstGeom prst="rect">
            <a:avLst/>
          </a:prstGeom>
        </p:spPr>
      </p:pic>
      <p:pic>
        <p:nvPicPr>
          <p:cNvPr id="8" name="Picture 4" descr="Related image">
            <a:extLst>
              <a:ext uri="{FF2B5EF4-FFF2-40B4-BE49-F238E27FC236}">
                <a16:creationId xmlns:a16="http://schemas.microsoft.com/office/drawing/2014/main" id="{D45551A7-3C29-4FB9-9264-3BB1BFCD9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10136" r="15776" b="9087"/>
          <a:stretch/>
        </p:blipFill>
        <p:spPr bwMode="auto">
          <a:xfrm>
            <a:off x="4012572" y="4231843"/>
            <a:ext cx="2241755" cy="143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sea robotics cyberhelm">
            <a:extLst>
              <a:ext uri="{FF2B5EF4-FFF2-40B4-BE49-F238E27FC236}">
                <a16:creationId xmlns:a16="http://schemas.microsoft.com/office/drawing/2014/main" id="{67D0E09B-093E-4D72-B975-EFCFAD283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360" y="2114276"/>
            <a:ext cx="2259558" cy="150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9BF2D-D072-40A8-8A85-1E00EC48B9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08" y="4149554"/>
            <a:ext cx="2154461" cy="1692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2DA68E-B21E-4A97-83F2-03C912215B0A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032" y="3773471"/>
            <a:ext cx="2269886" cy="1889666"/>
          </a:xfrm>
          <a:prstGeom prst="rect">
            <a:avLst/>
          </a:prstGeom>
        </p:spPr>
      </p:pic>
      <p:pic>
        <p:nvPicPr>
          <p:cNvPr id="12" name="Picture 11" descr="A picture containing indoor, ground, toy, sitting&#10;&#10;Description generated with high confidence">
            <a:extLst>
              <a:ext uri="{FF2B5EF4-FFF2-40B4-BE49-F238E27FC236}">
                <a16:creationId xmlns:a16="http://schemas.microsoft.com/office/drawing/2014/main" id="{7913AE69-67C0-4E75-9925-A579AB197C1B}"/>
              </a:ext>
            </a:extLst>
          </p:cNvPr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31" t="11437" r="1943" b="10660"/>
          <a:stretch/>
        </p:blipFill>
        <p:spPr>
          <a:xfrm>
            <a:off x="6378031" y="3773471"/>
            <a:ext cx="1157820" cy="7853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EA1678-8A9A-4D55-AC6A-9E4B97F84E33}"/>
              </a:ext>
            </a:extLst>
          </p:cNvPr>
          <p:cNvSpPr/>
          <p:nvPr/>
        </p:nvSpPr>
        <p:spPr>
          <a:xfrm>
            <a:off x="7711443" y="5424852"/>
            <a:ext cx="936475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BBFA9F-C6C3-4409-A1BA-42EEFE1952B2}"/>
              </a:ext>
            </a:extLst>
          </p:cNvPr>
          <p:cNvSpPr/>
          <p:nvPr/>
        </p:nvSpPr>
        <p:spPr>
          <a:xfrm>
            <a:off x="5096920" y="2671255"/>
            <a:ext cx="861134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Sea Machines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F5709F-7F48-4502-9014-F9DC323448B0}"/>
              </a:ext>
            </a:extLst>
          </p:cNvPr>
          <p:cNvSpPr/>
          <p:nvPr/>
        </p:nvSpPr>
        <p:spPr>
          <a:xfrm>
            <a:off x="3936908" y="4231843"/>
            <a:ext cx="1210588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Kongsberg Maritime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079164-0A69-495D-BA5C-527214C21A45}"/>
              </a:ext>
            </a:extLst>
          </p:cNvPr>
          <p:cNvSpPr/>
          <p:nvPr/>
        </p:nvSpPr>
        <p:spPr>
          <a:xfrm>
            <a:off x="2091203" y="4706571"/>
            <a:ext cx="676788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Dynautics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2E619A-5495-4E0A-8901-B33470E9F11F}"/>
              </a:ext>
            </a:extLst>
          </p:cNvPr>
          <p:cNvSpPr/>
          <p:nvPr/>
        </p:nvSpPr>
        <p:spPr>
          <a:xfrm>
            <a:off x="6340590" y="2121600"/>
            <a:ext cx="821059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Sea Robotics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8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AD50A7-70CB-4C5E-921B-A5516798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Force Multiplier Examples</a:t>
            </a:r>
          </a:p>
        </p:txBody>
      </p:sp>
      <p:pic>
        <p:nvPicPr>
          <p:cNvPr id="6" name="Picture 2" descr="Image result for fugro asv">
            <a:extLst>
              <a:ext uri="{FF2B5EF4-FFF2-40B4-BE49-F238E27FC236}">
                <a16:creationId xmlns:a16="http://schemas.microsoft.com/office/drawing/2014/main" id="{A7C04EDD-5302-49F1-9EA3-C2B23FF6D8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12038" r="26060" b="4876"/>
          <a:stretch/>
        </p:blipFill>
        <p:spPr bwMode="auto">
          <a:xfrm>
            <a:off x="495189" y="1675528"/>
            <a:ext cx="3072195" cy="381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C1D7D39-5BA3-4642-905E-77A3AB7E60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/>
          <a:stretch/>
        </p:blipFill>
        <p:spPr bwMode="auto">
          <a:xfrm>
            <a:off x="5494354" y="1675528"/>
            <a:ext cx="2970893" cy="17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7689C5-BDF2-4E8A-908B-04CE1E44A0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14" t="6526" r="8519"/>
          <a:stretch/>
        </p:blipFill>
        <p:spPr>
          <a:xfrm>
            <a:off x="3559235" y="3711967"/>
            <a:ext cx="1779744" cy="1775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3DBA7-04AC-430A-8520-7927A92679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7" r="5151"/>
          <a:stretch/>
        </p:blipFill>
        <p:spPr>
          <a:xfrm>
            <a:off x="1966250" y="1675528"/>
            <a:ext cx="3372729" cy="2100533"/>
          </a:xfrm>
          <a:prstGeom prst="rect">
            <a:avLst/>
          </a:prstGeom>
        </p:spPr>
      </p:pic>
      <p:pic>
        <p:nvPicPr>
          <p:cNvPr id="10" name="Picture 2" descr="Image result for ocean infinity asv">
            <a:extLst>
              <a:ext uri="{FF2B5EF4-FFF2-40B4-BE49-F238E27FC236}">
                <a16:creationId xmlns:a16="http://schemas.microsoft.com/office/drawing/2014/main" id="{F6C3242E-B9A0-4706-9B43-076F62989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8" b="29080"/>
          <a:stretch/>
        </p:blipFill>
        <p:spPr bwMode="auto">
          <a:xfrm>
            <a:off x="6750544" y="2621122"/>
            <a:ext cx="1941572" cy="99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Guardian Offshore infinity">
            <a:extLst>
              <a:ext uri="{FF2B5EF4-FFF2-40B4-BE49-F238E27FC236}">
                <a16:creationId xmlns:a16="http://schemas.microsoft.com/office/drawing/2014/main" id="{8BF0C17C-122B-441D-9996-1CA440963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5995" r="10884" b="819"/>
          <a:stretch/>
        </p:blipFill>
        <p:spPr bwMode="auto">
          <a:xfrm>
            <a:off x="5494355" y="3667601"/>
            <a:ext cx="3042386" cy="181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C85402-3A39-45D7-B9D9-0AC439633CFB}"/>
              </a:ext>
            </a:extLst>
          </p:cNvPr>
          <p:cNvSpPr/>
          <p:nvPr/>
        </p:nvSpPr>
        <p:spPr>
          <a:xfrm>
            <a:off x="5494355" y="1675528"/>
            <a:ext cx="95089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Ocean Infinity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D4C7DC-F628-4F38-A6ED-4CE929AAC0E0}"/>
              </a:ext>
            </a:extLst>
          </p:cNvPr>
          <p:cNvSpPr/>
          <p:nvPr/>
        </p:nvSpPr>
        <p:spPr>
          <a:xfrm>
            <a:off x="7177750" y="3450232"/>
            <a:ext cx="98622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Ocean Infinity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89A698-C4AB-4B9C-9164-9D7BA97B2C74}"/>
              </a:ext>
            </a:extLst>
          </p:cNvPr>
          <p:cNvSpPr/>
          <p:nvPr/>
        </p:nvSpPr>
        <p:spPr>
          <a:xfrm>
            <a:off x="6523586" y="5263029"/>
            <a:ext cx="201315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 Guardian Offshore /Ocean Infinity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798344-692B-4763-8A42-12B240F98996}"/>
              </a:ext>
            </a:extLst>
          </p:cNvPr>
          <p:cNvSpPr/>
          <p:nvPr/>
        </p:nvSpPr>
        <p:spPr>
          <a:xfrm>
            <a:off x="495188" y="5263029"/>
            <a:ext cx="1720961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Terrasond / L3 Harris - ASV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AA7408-81C2-417B-83B6-92B7D8514FEA}"/>
              </a:ext>
            </a:extLst>
          </p:cNvPr>
          <p:cNvSpPr/>
          <p:nvPr/>
        </p:nvSpPr>
        <p:spPr>
          <a:xfrm>
            <a:off x="1963686" y="2047546"/>
            <a:ext cx="73557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Terrasond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F5BA93-83AC-4307-AA0E-E54F5FE5A11A}"/>
              </a:ext>
            </a:extLst>
          </p:cNvPr>
          <p:cNvSpPr/>
          <p:nvPr/>
        </p:nvSpPr>
        <p:spPr>
          <a:xfrm>
            <a:off x="3572735" y="3776061"/>
            <a:ext cx="1766245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Terrasond / L3 Harris - ASV</a:t>
            </a:r>
            <a:endParaRPr lang="en-GB" sz="825" b="1" dirty="0"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5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AD50A7-70CB-4C5E-921B-A55167981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Line of Sight (LOS) vs Beyond Line of Sight (</a:t>
            </a:r>
            <a:r>
              <a:rPr lang="en-US" sz="3200" b="1" dirty="0" err="1"/>
              <a:t>BLOS</a:t>
            </a:r>
            <a:r>
              <a:rPr lang="en-US" sz="3200" b="1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877C57-EA56-4DC8-9C3E-B662B7BEF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2" r="10090"/>
          <a:stretch/>
        </p:blipFill>
        <p:spPr>
          <a:xfrm>
            <a:off x="380182" y="2475472"/>
            <a:ext cx="2225901" cy="2615548"/>
          </a:xfrm>
          <a:prstGeom prst="rect">
            <a:avLst/>
          </a:prstGeom>
        </p:spPr>
      </p:pic>
      <p:pic>
        <p:nvPicPr>
          <p:cNvPr id="7" name="Picture 6" descr="C:\Users\tsc\AppData\Local\Microsoft\Windows\Temporary Internet Files\Content.IE5\4IJWGL7E\MC900083229[1].wmf">
            <a:extLst>
              <a:ext uri="{FF2B5EF4-FFF2-40B4-BE49-F238E27FC236}">
                <a16:creationId xmlns:a16="http://schemas.microsoft.com/office/drawing/2014/main" id="{B867C906-3F33-4FD0-A2D5-B963027FD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440" y="2697847"/>
            <a:ext cx="787541" cy="6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E20EF465-35F0-4522-8059-D59206781F1A}"/>
              </a:ext>
            </a:extLst>
          </p:cNvPr>
          <p:cNvSpPr/>
          <p:nvPr/>
        </p:nvSpPr>
        <p:spPr>
          <a:xfrm rot="20668576">
            <a:off x="2687306" y="3146939"/>
            <a:ext cx="988037" cy="17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F66BC36-16D2-41C2-91F2-28D9168C5038}"/>
              </a:ext>
            </a:extLst>
          </p:cNvPr>
          <p:cNvSpPr/>
          <p:nvPr/>
        </p:nvSpPr>
        <p:spPr>
          <a:xfrm>
            <a:off x="4697719" y="2905909"/>
            <a:ext cx="1057613" cy="17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31F288A9-8FCD-48D8-8A33-2972EFD59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642" y="1059680"/>
            <a:ext cx="3303618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214313" indent="-214313" defTabSz="685800" eaLnBrk="1" hangingPunct="1">
              <a:lnSpc>
                <a:spcPct val="90000"/>
              </a:lnSpc>
              <a:buClr>
                <a:srgbClr val="054698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kern="0" dirty="0">
                <a:solidFill>
                  <a:srgbClr val="054698"/>
                </a:solidFill>
              </a:rPr>
              <a:t>Supervise &amp; Control ASV Movements</a:t>
            </a:r>
          </a:p>
          <a:p>
            <a:pPr marL="214313" indent="-214313" defTabSz="685800" eaLnBrk="1" hangingPunct="1">
              <a:lnSpc>
                <a:spcPct val="90000"/>
              </a:lnSpc>
              <a:buClr>
                <a:srgbClr val="054698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54698"/>
                </a:solidFill>
              </a:rPr>
              <a:t>Control Payload, Monitor Data</a:t>
            </a:r>
            <a:endParaRPr lang="en-US" sz="1400" b="1" kern="0" dirty="0">
              <a:solidFill>
                <a:srgbClr val="054698"/>
              </a:solidFill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E156F15-A78B-4BF3-B16E-4ED61733E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902" y="4504764"/>
            <a:ext cx="21884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u="sng" dirty="0">
                <a:solidFill>
                  <a:srgbClr val="05469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Offshore Based Monitoring</a:t>
            </a: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25CD01D-CFE0-49AE-8A93-31FC0F7FC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218" y="3408275"/>
            <a:ext cx="1543050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1350" b="1" dirty="0">
                <a:solidFill>
                  <a:srgbClr val="054698"/>
                </a:solidFill>
                <a:cs typeface="Arial" panose="020B0604020202020204" pitchFamily="34" charset="0"/>
              </a:rPr>
              <a:t>Satellite Link</a:t>
            </a:r>
          </a:p>
          <a:p>
            <a:pPr lvl="0" algn="ctr" eaLnBrk="1" hangingPunct="1"/>
            <a:r>
              <a:rPr lang="en-US" sz="750" b="1" dirty="0">
                <a:solidFill>
                  <a:srgbClr val="054698"/>
                </a:solidFill>
                <a:ea typeface="+mn-ea"/>
                <a:cs typeface="Arial" panose="020B0604020202020204" pitchFamily="34" charset="0"/>
              </a:rPr>
              <a:t>(Beyond Line of Sight)</a:t>
            </a:r>
          </a:p>
          <a:p>
            <a:pPr algn="ctr" eaLnBrk="1" hangingPunct="1"/>
            <a:endParaRPr lang="en-US" sz="1350" b="1" dirty="0">
              <a:solidFill>
                <a:srgbClr val="054698"/>
              </a:solidFill>
              <a:cs typeface="Arial" panose="020B0604020202020204" pitchFamily="34" charset="0"/>
            </a:endParaRPr>
          </a:p>
          <a:p>
            <a:pPr algn="ctr" eaLnBrk="1" hangingPunct="1"/>
            <a:endParaRPr lang="en-US" sz="1350" b="1" dirty="0">
              <a:solidFill>
                <a:srgbClr val="054698"/>
              </a:solidFill>
              <a:cs typeface="Arial" panose="020B0604020202020204" pitchFamily="34" charset="0"/>
            </a:endParaRPr>
          </a:p>
          <a:p>
            <a:pPr algn="ctr" eaLnBrk="1" hangingPunct="1"/>
            <a:endParaRPr lang="en-US" sz="1350" b="1" dirty="0">
              <a:solidFill>
                <a:srgbClr val="054698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en-US" sz="1350" b="1" dirty="0">
                <a:solidFill>
                  <a:srgbClr val="054698"/>
                </a:solidFill>
                <a:cs typeface="Arial" panose="020B0604020202020204" pitchFamily="34" charset="0"/>
              </a:rPr>
              <a:t>Dual Radio Links</a:t>
            </a:r>
          </a:p>
          <a:p>
            <a:pPr algn="ctr" eaLnBrk="1" hangingPunct="1"/>
            <a:r>
              <a:rPr lang="en-US" sz="750" b="1" dirty="0">
                <a:solidFill>
                  <a:srgbClr val="054698"/>
                </a:solidFill>
                <a:cs typeface="Arial" panose="020B0604020202020204" pitchFamily="34" charset="0"/>
              </a:rPr>
              <a:t>(Line of sight)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4FDE9769-01D6-4D53-B0E8-F369D3B3D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9" y="1059680"/>
            <a:ext cx="390200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685800" eaLnBrk="1" hangingPunct="1">
              <a:lnSpc>
                <a:spcPct val="90000"/>
              </a:lnSpc>
              <a:buClr>
                <a:srgbClr val="054698"/>
              </a:buClr>
              <a:buFont typeface="Arial" panose="020B0604020202020204" pitchFamily="34" charset="0"/>
              <a:buChar char="•"/>
            </a:pPr>
            <a:r>
              <a:rPr lang="en-US" sz="1400" b="1" kern="0" dirty="0">
                <a:solidFill>
                  <a:srgbClr val="054698"/>
                </a:solidFill>
              </a:rPr>
              <a:t>Waypoint Navigation / Collision Avoidance</a:t>
            </a:r>
          </a:p>
          <a:p>
            <a:pPr defTabSz="685800" eaLnBrk="1" hangingPunct="1">
              <a:lnSpc>
                <a:spcPct val="90000"/>
              </a:lnSpc>
              <a:buClr>
                <a:srgbClr val="054698"/>
              </a:buClr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54698"/>
                </a:solidFill>
              </a:rPr>
              <a:t>Payload Deployment</a:t>
            </a:r>
            <a:endParaRPr lang="en-US" sz="1400" b="1" kern="0" dirty="0">
              <a:solidFill>
                <a:srgbClr val="054698"/>
              </a:solidFill>
            </a:endParaRPr>
          </a:p>
        </p:txBody>
      </p:sp>
      <p:sp>
        <p:nvSpPr>
          <p:cNvPr id="15" name="Right Arrow 20">
            <a:extLst>
              <a:ext uri="{FF2B5EF4-FFF2-40B4-BE49-F238E27FC236}">
                <a16:creationId xmlns:a16="http://schemas.microsoft.com/office/drawing/2014/main" id="{6C524506-5F48-48AB-B0F3-6077545BCF1E}"/>
              </a:ext>
            </a:extLst>
          </p:cNvPr>
          <p:cNvSpPr/>
          <p:nvPr/>
        </p:nvSpPr>
        <p:spPr>
          <a:xfrm>
            <a:off x="4517050" y="5022198"/>
            <a:ext cx="1205681" cy="17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FF50579-BF1E-4561-B0FA-E7635CBF91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 contras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3201" r="18107" b="18501"/>
          <a:stretch/>
        </p:blipFill>
        <p:spPr>
          <a:xfrm>
            <a:off x="5891484" y="4756044"/>
            <a:ext cx="2533262" cy="8696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83CB38F-0ACD-4129-B760-94B00D27A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70" y="4778506"/>
            <a:ext cx="836971" cy="83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Arrow 7">
            <a:extLst>
              <a:ext uri="{FF2B5EF4-FFF2-40B4-BE49-F238E27FC236}">
                <a16:creationId xmlns:a16="http://schemas.microsoft.com/office/drawing/2014/main" id="{769EE54C-79FF-42C8-A2F4-499D5096AF91}"/>
              </a:ext>
            </a:extLst>
          </p:cNvPr>
          <p:cNvSpPr/>
          <p:nvPr/>
        </p:nvSpPr>
        <p:spPr>
          <a:xfrm rot="2206935">
            <a:off x="2611879" y="4589957"/>
            <a:ext cx="1147901" cy="17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964A6C31-AEDA-4D14-97B5-B4DC4CC2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83" y="2065532"/>
            <a:ext cx="2533261" cy="189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BB35E8-0F84-4601-AE96-DA9685170E48}"/>
              </a:ext>
            </a:extLst>
          </p:cNvPr>
          <p:cNvCxnSpPr/>
          <p:nvPr/>
        </p:nvCxnSpPr>
        <p:spPr>
          <a:xfrm>
            <a:off x="144157" y="1610819"/>
            <a:ext cx="3536555" cy="0"/>
          </a:xfrm>
          <a:prstGeom prst="line">
            <a:avLst/>
          </a:prstGeom>
          <a:ln w="28575">
            <a:solidFill>
              <a:srgbClr val="054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E71262-8BDA-410D-BC8F-2D358A2DD28E}"/>
              </a:ext>
            </a:extLst>
          </p:cNvPr>
          <p:cNvCxnSpPr/>
          <p:nvPr/>
        </p:nvCxnSpPr>
        <p:spPr>
          <a:xfrm>
            <a:off x="5338457" y="1610819"/>
            <a:ext cx="3536555" cy="0"/>
          </a:xfrm>
          <a:prstGeom prst="line">
            <a:avLst/>
          </a:prstGeom>
          <a:ln w="28575">
            <a:solidFill>
              <a:srgbClr val="0546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7">
            <a:extLst>
              <a:ext uri="{FF2B5EF4-FFF2-40B4-BE49-F238E27FC236}">
                <a16:creationId xmlns:a16="http://schemas.microsoft.com/office/drawing/2014/main" id="{62DD682E-B75A-4793-84ED-BA3659435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238" y="1823265"/>
            <a:ext cx="21884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u="sng" dirty="0">
                <a:solidFill>
                  <a:srgbClr val="05469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Shore Based Monitoring</a:t>
            </a:r>
          </a:p>
        </p:txBody>
      </p:sp>
    </p:spTree>
    <p:extLst>
      <p:ext uri="{BB962C8B-B14F-4D97-AF65-F5344CB8AC3E}">
        <p14:creationId xmlns:p14="http://schemas.microsoft.com/office/powerpoint/2010/main" val="2426391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6927967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AD50A7-70CB-4C5E-921B-A5516798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53" y="225296"/>
            <a:ext cx="8923348" cy="612349"/>
          </a:xfrm>
        </p:spPr>
        <p:txBody>
          <a:bodyPr/>
          <a:lstStyle/>
          <a:p>
            <a:r>
              <a:rPr lang="en-US" sz="3200" b="1" dirty="0"/>
              <a:t>Example (Unmanned) USVs for NOAA Hydrography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CFAD17-97DB-4511-9B71-4DF12644E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4" t="21813" r="21079" b="30395"/>
          <a:stretch/>
        </p:blipFill>
        <p:spPr>
          <a:xfrm>
            <a:off x="5892811" y="1335022"/>
            <a:ext cx="2818510" cy="1920584"/>
          </a:xfrm>
          <a:prstGeom prst="rect">
            <a:avLst/>
          </a:prstGeom>
        </p:spPr>
      </p:pic>
      <p:pic>
        <p:nvPicPr>
          <p:cNvPr id="8" name="Picture 2" descr="Image result for kongsberg maritime sounder usv">
            <a:extLst>
              <a:ext uri="{FF2B5EF4-FFF2-40B4-BE49-F238E27FC236}">
                <a16:creationId xmlns:a16="http://schemas.microsoft.com/office/drawing/2014/main" id="{1F126489-3357-4B4E-966C-03CBACEE72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3" t="37792" r="23288" b="13490"/>
          <a:stretch/>
        </p:blipFill>
        <p:spPr bwMode="auto">
          <a:xfrm>
            <a:off x="474858" y="3429000"/>
            <a:ext cx="2452014" cy="222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IXblue drix">
            <a:extLst>
              <a:ext uri="{FF2B5EF4-FFF2-40B4-BE49-F238E27FC236}">
                <a16:creationId xmlns:a16="http://schemas.microsoft.com/office/drawing/2014/main" id="{15ED0024-CEC5-4200-9492-DC4E5230A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0" t="30368" r="28145" b="10431"/>
          <a:stretch/>
        </p:blipFill>
        <p:spPr bwMode="auto">
          <a:xfrm>
            <a:off x="3175674" y="3429000"/>
            <a:ext cx="2537435" cy="222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FB953857-299E-4140-8B1C-8DD4DEE42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t="822" r="19892" b="22186"/>
          <a:stretch/>
        </p:blipFill>
        <p:spPr bwMode="auto">
          <a:xfrm>
            <a:off x="3175673" y="1335022"/>
            <a:ext cx="2537435" cy="19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AEFB56-A1BF-44C3-980A-E50CAF51297D}"/>
              </a:ext>
            </a:extLst>
          </p:cNvPr>
          <p:cNvSpPr/>
          <p:nvPr/>
        </p:nvSpPr>
        <p:spPr>
          <a:xfrm>
            <a:off x="5892811" y="3059399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6740CE-7983-4A92-8E54-9D0FA3ECF0C6}"/>
              </a:ext>
            </a:extLst>
          </p:cNvPr>
          <p:cNvSpPr/>
          <p:nvPr/>
        </p:nvSpPr>
        <p:spPr>
          <a:xfrm>
            <a:off x="3175674" y="3047992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05A31F-657D-41D2-ADC2-3816C4FEA37B}"/>
              </a:ext>
            </a:extLst>
          </p:cNvPr>
          <p:cNvSpPr/>
          <p:nvPr/>
        </p:nvSpPr>
        <p:spPr>
          <a:xfrm>
            <a:off x="474857" y="5431085"/>
            <a:ext cx="1260946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Kongsberg Maritime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AA3FC-B7EC-4816-A0EA-B5F9E589EADB}"/>
              </a:ext>
            </a:extLst>
          </p:cNvPr>
          <p:cNvSpPr/>
          <p:nvPr/>
        </p:nvSpPr>
        <p:spPr>
          <a:xfrm>
            <a:off x="4705559" y="5454169"/>
            <a:ext cx="1007549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825" b="1" dirty="0" err="1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IXblue</a:t>
            </a:r>
            <a:endParaRPr lang="en-GB" sz="825" b="1" dirty="0">
              <a:solidFill>
                <a:schemeClr val="bg1"/>
              </a:solidFill>
              <a:latin typeface="Droid Sans" panose="020B0606030804020204" pitchFamily="34" charset="0"/>
              <a:ea typeface="Droid Sans" panose="020B0606030804020204" pitchFamily="34" charset="0"/>
              <a:cs typeface="Droid Sans" panose="020B0606030804020204" pitchFamily="34" charset="0"/>
            </a:endParaRPr>
          </a:p>
        </p:txBody>
      </p:sp>
      <p:pic>
        <p:nvPicPr>
          <p:cNvPr id="4" name="Picture 3" descr="A small boat in a large body of water&#10;&#10;Description automatically generated">
            <a:extLst>
              <a:ext uri="{FF2B5EF4-FFF2-40B4-BE49-F238E27FC236}">
                <a16:creationId xmlns:a16="http://schemas.microsoft.com/office/drawing/2014/main" id="{CC53C47F-7B9B-492B-A9B0-FE0C779611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116" t="16165" r="29787" b="21414"/>
          <a:stretch/>
        </p:blipFill>
        <p:spPr>
          <a:xfrm>
            <a:off x="474857" y="1335022"/>
            <a:ext cx="2481337" cy="19205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9C14C7-CE4B-443B-A867-37029029D41F}"/>
              </a:ext>
            </a:extLst>
          </p:cNvPr>
          <p:cNvSpPr/>
          <p:nvPr/>
        </p:nvSpPr>
        <p:spPr>
          <a:xfrm>
            <a:off x="474856" y="2909356"/>
            <a:ext cx="1007549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Fugro</a:t>
            </a:r>
          </a:p>
          <a:p>
            <a:pPr lvl="0"/>
            <a:r>
              <a:rPr lang="en-US" sz="825" b="1" dirty="0">
                <a:solidFill>
                  <a:schemeClr val="bg1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rPr>
              <a:t>L3 Harris / ASV</a:t>
            </a:r>
          </a:p>
        </p:txBody>
      </p:sp>
    </p:spTree>
    <p:extLst>
      <p:ext uri="{BB962C8B-B14F-4D97-AF65-F5344CB8AC3E}">
        <p14:creationId xmlns:p14="http://schemas.microsoft.com/office/powerpoint/2010/main" val="3485708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451</Words>
  <Application>Microsoft Office PowerPoint</Application>
  <PresentationFormat>On-screen Show (4:3)</PresentationFormat>
  <Paragraphs>116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MS PGothic</vt:lpstr>
      <vt:lpstr>Arial</vt:lpstr>
      <vt:lpstr>Calibri</vt:lpstr>
      <vt:lpstr>Calibri Light</vt:lpstr>
      <vt:lpstr>Droid Sans</vt:lpstr>
      <vt:lpstr>Office Theme</vt:lpstr>
      <vt:lpstr>Custom Design</vt:lpstr>
      <vt:lpstr>Hydrographic Services Review Panel FAC </vt:lpstr>
      <vt:lpstr>USVs for Hydrographic Surveying</vt:lpstr>
      <vt:lpstr>Unmanned</vt:lpstr>
      <vt:lpstr>Optionally Unmanned</vt:lpstr>
      <vt:lpstr>Minimally Manned</vt:lpstr>
      <vt:lpstr>Conversion to Optionally Unmanned</vt:lpstr>
      <vt:lpstr>Force Multiplier Examples</vt:lpstr>
      <vt:lpstr>Line of Sight (LOS) vs Beyond Line of Sight (BLOS)</vt:lpstr>
      <vt:lpstr>Example (Unmanned) USVs for NOAA Hydrography</vt:lpstr>
      <vt:lpstr>USV Lessons Learned</vt:lpstr>
      <vt:lpstr>Contact Information: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Lynne Mersfelder</dc:creator>
  <cp:lastModifiedBy>Virginia Dentler</cp:lastModifiedBy>
  <cp:revision>24</cp:revision>
  <dcterms:modified xsi:type="dcterms:W3CDTF">2019-08-21T11:58:34Z</dcterms:modified>
</cp:coreProperties>
</file>