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665" r:id="rId2"/>
    <p:sldId id="648" r:id="rId3"/>
    <p:sldId id="680" r:id="rId4"/>
    <p:sldId id="682" r:id="rId5"/>
    <p:sldId id="681" r:id="rId6"/>
    <p:sldId id="684" r:id="rId7"/>
    <p:sldId id="686" r:id="rId8"/>
    <p:sldId id="687" r:id="rId9"/>
    <p:sldId id="691" r:id="rId10"/>
    <p:sldId id="692" r:id="rId11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8">
          <p15:clr>
            <a:srgbClr val="A4A3A4"/>
          </p15:clr>
        </p15:guide>
        <p15:guide id="2" pos="40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F89"/>
    <a:srgbClr val="800080"/>
    <a:srgbClr val="D4C171"/>
    <a:srgbClr val="D4B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849" autoAdjust="0"/>
  </p:normalViewPr>
  <p:slideViewPr>
    <p:cSldViewPr snapToGrid="0">
      <p:cViewPr varScale="1">
        <p:scale>
          <a:sx n="90" d="100"/>
          <a:sy n="90" d="100"/>
        </p:scale>
        <p:origin x="342" y="78"/>
      </p:cViewPr>
      <p:guideLst>
        <p:guide orient="horz" pos="3148"/>
        <p:guide pos="40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2971" cy="46434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147" y="1"/>
            <a:ext cx="3032971" cy="46434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FC45B95-85A1-4419-8386-96A4F95863F9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760"/>
            <a:ext cx="3032971" cy="46434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147" y="8817760"/>
            <a:ext cx="3032971" cy="46434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7CA6CAF-396D-4781-8877-33F5983B4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625DA8F2-4FC5-46C6-9D5B-1CD4C8233FFF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6C0728DC-5F2E-462B-98D8-AE0F5D0C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Pulled from 20120730_TEMPLATE_TTO_Overview_20120719_0959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97AB2-0740-404F-99C2-66D35FA36AB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1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28DC-5F2E-462B-98D8-AE0F5D0CB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" b="25999"/>
          <a:stretch/>
        </p:blipFill>
        <p:spPr>
          <a:xfrm>
            <a:off x="2226972" y="-1"/>
            <a:ext cx="6917028" cy="405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6956" y="4599370"/>
            <a:ext cx="5969832" cy="512381"/>
          </a:xfrm>
        </p:spPr>
        <p:txBody>
          <a:bodyPr>
            <a:noAutofit/>
          </a:bodyPr>
          <a:lstStyle>
            <a:lvl1pPr algn="ctr">
              <a:lnSpc>
                <a:spcPts val="2600"/>
              </a:lnSpc>
              <a:defRPr sz="3200" b="1" cap="none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207" y="5305880"/>
            <a:ext cx="5607013" cy="40124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5" y="6236109"/>
            <a:ext cx="1757546" cy="524475"/>
          </a:xfrm>
          <a:prstGeom prst="rect">
            <a:avLst/>
          </a:prstGeom>
        </p:spPr>
      </p:pic>
      <p:sp>
        <p:nvSpPr>
          <p:cNvPr id="7" name="Trapezoid 11"/>
          <p:cNvSpPr/>
          <p:nvPr userDrawn="1"/>
        </p:nvSpPr>
        <p:spPr>
          <a:xfrm rot="20824102">
            <a:off x="-775139" y="-177948"/>
            <a:ext cx="3756628" cy="7251564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29035"/>
              <a:gd name="connsiteY0" fmla="*/ 6632446 h 7170449"/>
              <a:gd name="connsiteX1" fmla="*/ 1525621 w 3229035"/>
              <a:gd name="connsiteY1" fmla="*/ 0 h 7170449"/>
              <a:gd name="connsiteX2" fmla="*/ 2476812 w 3229035"/>
              <a:gd name="connsiteY2" fmla="*/ 226135 h 7170449"/>
              <a:gd name="connsiteX3" fmla="*/ 3229035 w 3229035"/>
              <a:gd name="connsiteY3" fmla="*/ 4444209 h 7170449"/>
              <a:gd name="connsiteX4" fmla="*/ 2347854 w 3229035"/>
              <a:gd name="connsiteY4" fmla="*/ 7170449 h 7170449"/>
              <a:gd name="connsiteX5" fmla="*/ 0 w 3229035"/>
              <a:gd name="connsiteY5" fmla="*/ 6632446 h 7170449"/>
              <a:gd name="connsiteX0" fmla="*/ 0 w 3626113"/>
              <a:gd name="connsiteY0" fmla="*/ 6632446 h 7170449"/>
              <a:gd name="connsiteX1" fmla="*/ 1525621 w 3626113"/>
              <a:gd name="connsiteY1" fmla="*/ 0 h 7170449"/>
              <a:gd name="connsiteX2" fmla="*/ 3626113 w 3626113"/>
              <a:gd name="connsiteY2" fmla="*/ 499345 h 7170449"/>
              <a:gd name="connsiteX3" fmla="*/ 3229035 w 3626113"/>
              <a:gd name="connsiteY3" fmla="*/ 4444209 h 7170449"/>
              <a:gd name="connsiteX4" fmla="*/ 2347854 w 3626113"/>
              <a:gd name="connsiteY4" fmla="*/ 7170449 h 7170449"/>
              <a:gd name="connsiteX5" fmla="*/ 0 w 3626113"/>
              <a:gd name="connsiteY5" fmla="*/ 6632446 h 7170449"/>
              <a:gd name="connsiteX0" fmla="*/ 0 w 3636919"/>
              <a:gd name="connsiteY0" fmla="*/ 6632446 h 7170449"/>
              <a:gd name="connsiteX1" fmla="*/ 1525621 w 3636919"/>
              <a:gd name="connsiteY1" fmla="*/ 0 h 7170449"/>
              <a:gd name="connsiteX2" fmla="*/ 3636919 w 3636919"/>
              <a:gd name="connsiteY2" fmla="*/ 492572 h 7170449"/>
              <a:gd name="connsiteX3" fmla="*/ 3229035 w 3636919"/>
              <a:gd name="connsiteY3" fmla="*/ 4444209 h 7170449"/>
              <a:gd name="connsiteX4" fmla="*/ 2347854 w 3636919"/>
              <a:gd name="connsiteY4" fmla="*/ 7170449 h 7170449"/>
              <a:gd name="connsiteX5" fmla="*/ 0 w 3636919"/>
              <a:gd name="connsiteY5" fmla="*/ 6632446 h 7170449"/>
              <a:gd name="connsiteX0" fmla="*/ 0 w 3636919"/>
              <a:gd name="connsiteY0" fmla="*/ 6632446 h 7152868"/>
              <a:gd name="connsiteX1" fmla="*/ 1525621 w 3636919"/>
              <a:gd name="connsiteY1" fmla="*/ 0 h 7152868"/>
              <a:gd name="connsiteX2" fmla="*/ 3636919 w 3636919"/>
              <a:gd name="connsiteY2" fmla="*/ 492572 h 7152868"/>
              <a:gd name="connsiteX3" fmla="*/ 3229035 w 3636919"/>
              <a:gd name="connsiteY3" fmla="*/ 4444209 h 7152868"/>
              <a:gd name="connsiteX4" fmla="*/ 2351890 w 3636919"/>
              <a:gd name="connsiteY4" fmla="*/ 7152868 h 7152868"/>
              <a:gd name="connsiteX5" fmla="*/ 0 w 3636919"/>
              <a:gd name="connsiteY5" fmla="*/ 6632446 h 715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919" h="7152868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3636919" y="492572"/>
                </a:lnTo>
                <a:lnTo>
                  <a:pt x="3229035" y="4444209"/>
                </a:lnTo>
                <a:lnTo>
                  <a:pt x="2351890" y="7152868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4016" y="6558028"/>
            <a:ext cx="164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© 201</a:t>
            </a:r>
            <a:r>
              <a:rPr lang="en-US" sz="1400" b="1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7</a:t>
            </a:r>
            <a:r>
              <a:rPr lang="sk-SK" sz="1400" b="1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  Leidos, Inc.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93783" y="6499916"/>
            <a:ext cx="308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0" dirty="0" smtClean="0"/>
              <a:t>Leidos LP-CO-1 Approval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LPCO1-17-ASG-0214-0011</a:t>
            </a:r>
          </a:p>
          <a:p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Leidos LP-LG-4 Approval: 17-EXEMP-0217-1429</a:t>
            </a:r>
            <a:endParaRPr lang="en-US" sz="10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3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6" y="1219201"/>
            <a:ext cx="7939825" cy="4750003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627515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800080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219201"/>
            <a:ext cx="3840480" cy="4750003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627515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800080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46319" y="1219201"/>
            <a:ext cx="3840480" cy="4750003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3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219201"/>
            <a:ext cx="3840480" cy="4750003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627515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800080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46319" y="1219201"/>
            <a:ext cx="3840480" cy="4750003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9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7300915" y="2"/>
            <a:ext cx="1851025" cy="70326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2"/>
          <p:cNvSpPr/>
          <p:nvPr userDrawn="1"/>
        </p:nvSpPr>
        <p:spPr>
          <a:xfrm>
            <a:off x="-19050" y="1"/>
            <a:ext cx="7434263" cy="727075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0" y="6788152"/>
            <a:ext cx="9144000" cy="73025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76401"/>
            <a:ext cx="822960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36830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66725" y="6456364"/>
            <a:ext cx="2133600" cy="365125"/>
          </a:xfrm>
          <a:prstGeom prst="rect">
            <a:avLst/>
          </a:prstGeom>
        </p:spPr>
        <p:txBody>
          <a:bodyPr lIns="0" rIns="0"/>
          <a:lstStyle>
            <a:lvl1pPr>
              <a:defRPr sz="800"/>
            </a:lvl1pPr>
          </a:lstStyle>
          <a:p>
            <a:pPr>
              <a:defRPr/>
            </a:pPr>
            <a:fld id="{62FA8A50-7A9E-4433-8BBB-D6AB2159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743200" y="6456364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 b="1">
                <a:solidFill>
                  <a:srgbClr val="7F7F7F"/>
                </a:solidFill>
                <a:latin typeface="Avenir LT 65 Medium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7300915" y="2"/>
            <a:ext cx="1851025" cy="70326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2"/>
          <p:cNvSpPr/>
          <p:nvPr userDrawn="1"/>
        </p:nvSpPr>
        <p:spPr>
          <a:xfrm>
            <a:off x="-19050" y="1"/>
            <a:ext cx="7434263" cy="727075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0" y="6788152"/>
            <a:ext cx="9144000" cy="73025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76401"/>
            <a:ext cx="822960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36830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66725" y="6456364"/>
            <a:ext cx="2133600" cy="365125"/>
          </a:xfrm>
          <a:prstGeom prst="rect">
            <a:avLst/>
          </a:prstGeom>
        </p:spPr>
        <p:txBody>
          <a:bodyPr lIns="0" rIns="0"/>
          <a:lstStyle>
            <a:lvl1pPr>
              <a:defRPr sz="800"/>
            </a:lvl1pPr>
          </a:lstStyle>
          <a:p>
            <a:pPr>
              <a:defRPr/>
            </a:pPr>
            <a:fld id="{9C257942-5F23-4F2E-97C2-4881BA8A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743200" y="6456364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1">
                <a:solidFill>
                  <a:srgbClr val="7F7F7F"/>
                </a:solidFill>
                <a:latin typeface="Avenir LT 65 Medium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21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1256" y="6456587"/>
            <a:ext cx="51515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latin typeface="Avenir LT 35 Light" pitchFamily="34" charset="0"/>
              </a:defRPr>
            </a:lvl1pPr>
          </a:lstStyle>
          <a:p>
            <a:fld id="{D0363597-27A7-49D0-B483-1EA2BA7E16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6" y="1676401"/>
            <a:ext cx="7939825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0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7"/>
            <a:ext cx="2133600" cy="365125"/>
          </a:xfrm>
          <a:prstGeom prst="rect">
            <a:avLst/>
          </a:prstGeom>
        </p:spPr>
        <p:txBody>
          <a:bodyPr lIns="0" rIns="0"/>
          <a:lstStyle>
            <a:lvl1pPr algn="l">
              <a:defRPr sz="800"/>
            </a:lvl1pPr>
          </a:lstStyle>
          <a:p>
            <a:fld id="{D0363597-27A7-49D0-B483-1EA2BA7E16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181101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19980" y="1181101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812800" y="241530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314700" y="6411874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Leidos Proprietary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3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7300688" y="2"/>
            <a:ext cx="1850571" cy="70394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2"/>
          <p:cNvSpPr/>
          <p:nvPr userDrawn="1"/>
        </p:nvSpPr>
        <p:spPr>
          <a:xfrm>
            <a:off x="-19250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0" y="736830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1"/>
            <a:ext cx="822960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Arial,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949388" y="6477000"/>
            <a:ext cx="327660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©2013 LEIDOS. ALL RIGHTS RESERVED</a:t>
            </a:r>
            <a:r>
              <a:rPr lang="en-US" sz="650" b="0" dirty="0" smtClean="0">
                <a:latin typeface="+mj-lt"/>
              </a:rPr>
              <a:t>. </a:t>
            </a:r>
            <a:r>
              <a:rPr lang="en-US" sz="650" dirty="0" smtClean="0">
                <a:latin typeface="+mj-lt"/>
              </a:rPr>
              <a:t> </a:t>
            </a: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7"/>
            <a:ext cx="2133600" cy="365125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latin typeface="Avenir LT 35 Light" pitchFamily="34" charset="0"/>
              </a:defRPr>
            </a:lvl1pPr>
          </a:lstStyle>
          <a:p>
            <a:fld id="{6A9F692D-6541-4165-9F70-A1D58B2CE6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7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11"/>
          <p:cNvSpPr/>
          <p:nvPr userDrawn="1"/>
        </p:nvSpPr>
        <p:spPr>
          <a:xfrm rot="20824102">
            <a:off x="1412337" y="-954108"/>
            <a:ext cx="7967212" cy="4792507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10261105"/>
              <a:gd name="connsiteY0" fmla="*/ 6424726 h 6962729"/>
              <a:gd name="connsiteX1" fmla="*/ 10261105 w 10261105"/>
              <a:gd name="connsiteY1" fmla="*/ 1773850 h 6962729"/>
              <a:gd name="connsiteX2" fmla="*/ 2471250 w 10261105"/>
              <a:gd name="connsiteY2" fmla="*/ 0 h 6962729"/>
              <a:gd name="connsiteX3" fmla="*/ 3297856 w 10261105"/>
              <a:gd name="connsiteY3" fmla="*/ 4742769 h 6962729"/>
              <a:gd name="connsiteX4" fmla="*/ 2347854 w 10261105"/>
              <a:gd name="connsiteY4" fmla="*/ 6962729 h 6962729"/>
              <a:gd name="connsiteX5" fmla="*/ 0 w 10261105"/>
              <a:gd name="connsiteY5" fmla="*/ 6424726 h 6962729"/>
              <a:gd name="connsiteX0" fmla="*/ 0 w 7913251"/>
              <a:gd name="connsiteY0" fmla="*/ 6962729 h 6962729"/>
              <a:gd name="connsiteX1" fmla="*/ 7913251 w 7913251"/>
              <a:gd name="connsiteY1" fmla="*/ 1773850 h 6962729"/>
              <a:gd name="connsiteX2" fmla="*/ 123396 w 7913251"/>
              <a:gd name="connsiteY2" fmla="*/ 0 h 6962729"/>
              <a:gd name="connsiteX3" fmla="*/ 950002 w 7913251"/>
              <a:gd name="connsiteY3" fmla="*/ 4742769 h 6962729"/>
              <a:gd name="connsiteX4" fmla="*/ 0 w 7913251"/>
              <a:gd name="connsiteY4" fmla="*/ 6962729 h 6962729"/>
              <a:gd name="connsiteX0" fmla="*/ 7198447 w 7789855"/>
              <a:gd name="connsiteY0" fmla="*/ 4300981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198447 w 7789855"/>
              <a:gd name="connsiteY4" fmla="*/ 4300981 h 4742769"/>
              <a:gd name="connsiteX0" fmla="*/ 7639316 w 7789855"/>
              <a:gd name="connsiteY0" fmla="*/ 4476268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639316 w 7789855"/>
              <a:gd name="connsiteY4" fmla="*/ 4476268 h 4742769"/>
              <a:gd name="connsiteX0" fmla="*/ 7244365 w 7789855"/>
              <a:gd name="connsiteY0" fmla="*/ 4262170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244365 w 7789855"/>
              <a:gd name="connsiteY4" fmla="*/ 4262170 h 4742769"/>
              <a:gd name="connsiteX0" fmla="*/ 7244365 w 7789855"/>
              <a:gd name="connsiteY0" fmla="*/ 4262170 h 4730482"/>
              <a:gd name="connsiteX1" fmla="*/ 7789855 w 7789855"/>
              <a:gd name="connsiteY1" fmla="*/ 1773850 h 4730482"/>
              <a:gd name="connsiteX2" fmla="*/ 0 w 7789855"/>
              <a:gd name="connsiteY2" fmla="*/ 0 h 4730482"/>
              <a:gd name="connsiteX3" fmla="*/ 757426 w 7789855"/>
              <a:gd name="connsiteY3" fmla="*/ 4730482 h 4730482"/>
              <a:gd name="connsiteX4" fmla="*/ 7244365 w 7789855"/>
              <a:gd name="connsiteY4" fmla="*/ 4262170 h 4730482"/>
              <a:gd name="connsiteX0" fmla="*/ 7311411 w 7856901"/>
              <a:gd name="connsiteY0" fmla="*/ 4257982 h 4726294"/>
              <a:gd name="connsiteX1" fmla="*/ 7856901 w 7856901"/>
              <a:gd name="connsiteY1" fmla="*/ 1769662 h 4726294"/>
              <a:gd name="connsiteX2" fmla="*/ 0 w 7856901"/>
              <a:gd name="connsiteY2" fmla="*/ 0 h 4726294"/>
              <a:gd name="connsiteX3" fmla="*/ 824472 w 7856901"/>
              <a:gd name="connsiteY3" fmla="*/ 4726294 h 4726294"/>
              <a:gd name="connsiteX4" fmla="*/ 7311411 w 7856901"/>
              <a:gd name="connsiteY4" fmla="*/ 4257982 h 4726294"/>
              <a:gd name="connsiteX0" fmla="*/ 7311411 w 7856901"/>
              <a:gd name="connsiteY0" fmla="*/ 4257982 h 4656337"/>
              <a:gd name="connsiteX1" fmla="*/ 7856901 w 7856901"/>
              <a:gd name="connsiteY1" fmla="*/ 1769662 h 4656337"/>
              <a:gd name="connsiteX2" fmla="*/ 0 w 7856901"/>
              <a:gd name="connsiteY2" fmla="*/ 0 h 4656337"/>
              <a:gd name="connsiteX3" fmla="*/ 850323 w 7856901"/>
              <a:gd name="connsiteY3" fmla="*/ 4656337 h 4656337"/>
              <a:gd name="connsiteX4" fmla="*/ 7311411 w 7856901"/>
              <a:gd name="connsiteY4" fmla="*/ 4257982 h 4656337"/>
              <a:gd name="connsiteX0" fmla="*/ 7311411 w 7856901"/>
              <a:gd name="connsiteY0" fmla="*/ 4257982 h 4727278"/>
              <a:gd name="connsiteX1" fmla="*/ 7856901 w 7856901"/>
              <a:gd name="connsiteY1" fmla="*/ 1769662 h 4727278"/>
              <a:gd name="connsiteX2" fmla="*/ 0 w 7856901"/>
              <a:gd name="connsiteY2" fmla="*/ 0 h 4727278"/>
              <a:gd name="connsiteX3" fmla="*/ 743476 w 7856901"/>
              <a:gd name="connsiteY3" fmla="*/ 4727278 h 4727278"/>
              <a:gd name="connsiteX4" fmla="*/ 7311411 w 7856901"/>
              <a:gd name="connsiteY4" fmla="*/ 4257982 h 47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01" h="4727278">
                <a:moveTo>
                  <a:pt x="7311411" y="4257982"/>
                </a:moveTo>
                <a:lnTo>
                  <a:pt x="7856901" y="1769662"/>
                </a:lnTo>
                <a:lnTo>
                  <a:pt x="0" y="0"/>
                </a:lnTo>
                <a:lnTo>
                  <a:pt x="743476" y="4727278"/>
                </a:lnTo>
                <a:lnTo>
                  <a:pt x="7311411" y="4257982"/>
                </a:lnTo>
                <a:close/>
              </a:path>
            </a:pathLst>
          </a:custGeom>
          <a:gradFill flip="none" rotWithShape="1">
            <a:gsLst>
              <a:gs pos="0">
                <a:srgbClr val="201747"/>
              </a:gs>
              <a:gs pos="100000">
                <a:srgbClr val="641D7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1"/>
          <p:cNvSpPr/>
          <p:nvPr userDrawn="1"/>
        </p:nvSpPr>
        <p:spPr>
          <a:xfrm rot="20824102">
            <a:off x="-747365" y="-132021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4" y="4361837"/>
            <a:ext cx="5229249" cy="91439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400"/>
              </a:lnSpc>
              <a:buNone/>
              <a:defRPr sz="2800" b="0" baseline="0">
                <a:solidFill>
                  <a:schemeClr val="tx2"/>
                </a:solidFill>
                <a:latin typeface="Avenir LT 35 Light" pitchFamily="34" charset="0"/>
              </a:defRPr>
            </a:lvl1pPr>
          </a:lstStyle>
          <a:p>
            <a:pPr lvl="0"/>
            <a:r>
              <a:rPr lang="en-US" dirty="0" smtClean="0"/>
              <a:t>Headline here in sentence case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4" y="5295042"/>
            <a:ext cx="5229249" cy="47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SUB-HEADLINE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4" y="5795946"/>
            <a:ext cx="5229249" cy="47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100" b="1" baseline="0">
                <a:solidFill>
                  <a:schemeClr val="tx2"/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Presenter Name Here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6380639"/>
            <a:ext cx="5229249" cy="155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900" b="1" baseline="0">
                <a:solidFill>
                  <a:schemeClr val="bg1">
                    <a:lumMod val="65000"/>
                  </a:schemeClr>
                </a:solidFill>
                <a:latin typeface="Avenir LT 65 Medium" pitchFamily="34" charset="0"/>
              </a:defRPr>
            </a:lvl1pPr>
          </a:lstStyle>
          <a:p>
            <a:pPr lvl="0"/>
            <a:r>
              <a:rPr lang="en-US" dirty="0" smtClean="0"/>
              <a:t>SECTOR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6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7300688" y="2"/>
            <a:ext cx="1850571" cy="703943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2"/>
          <p:cNvSpPr/>
          <p:nvPr userDrawn="1"/>
        </p:nvSpPr>
        <p:spPr>
          <a:xfrm>
            <a:off x="-19250" y="1"/>
            <a:ext cx="7433773" cy="72736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0" y="736830"/>
            <a:ext cx="8229600" cy="946828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1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676401"/>
            <a:ext cx="393192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6456587"/>
            <a:ext cx="2133600" cy="365125"/>
          </a:xfrm>
          <a:prstGeom prst="rect">
            <a:avLst/>
          </a:prstGeom>
        </p:spPr>
        <p:txBody>
          <a:bodyPr lIns="0" rIns="0"/>
          <a:lstStyle>
            <a:lvl1pPr algn="l">
              <a:defRPr sz="800"/>
            </a:lvl1pPr>
          </a:lstStyle>
          <a:p>
            <a:fld id="{80ECBBA7-553C-44DB-A423-3B91954A2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11"/>
          <p:cNvSpPr/>
          <p:nvPr userDrawn="1"/>
        </p:nvSpPr>
        <p:spPr>
          <a:xfrm rot="20824102">
            <a:off x="-747365" y="-132021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6956" y="4599370"/>
            <a:ext cx="5969832" cy="512381"/>
          </a:xfrm>
        </p:spPr>
        <p:txBody>
          <a:bodyPr>
            <a:noAutofit/>
          </a:bodyPr>
          <a:lstStyle>
            <a:lvl1pPr algn="ctr">
              <a:lnSpc>
                <a:spcPts val="2600"/>
              </a:lnSpc>
              <a:defRPr sz="3200" b="1" cap="none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207" y="5305880"/>
            <a:ext cx="5607013" cy="40124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5" y="6236109"/>
            <a:ext cx="1757546" cy="524475"/>
          </a:xfrm>
          <a:prstGeom prst="rect">
            <a:avLst/>
          </a:prstGeom>
        </p:spPr>
      </p:pic>
      <p:sp>
        <p:nvSpPr>
          <p:cNvPr id="8" name="Trapezoid 13"/>
          <p:cNvSpPr>
            <a:spLocks noChangeAspect="1"/>
          </p:cNvSpPr>
          <p:nvPr userDrawn="1"/>
        </p:nvSpPr>
        <p:spPr>
          <a:xfrm>
            <a:off x="-16391" y="-9524"/>
            <a:ext cx="9188966" cy="4486011"/>
          </a:xfrm>
          <a:custGeom>
            <a:avLst/>
            <a:gdLst>
              <a:gd name="connsiteX0" fmla="*/ 0 w 4267200"/>
              <a:gd name="connsiteY0" fmla="*/ 2743200 h 2743200"/>
              <a:gd name="connsiteX1" fmla="*/ 685800 w 4267200"/>
              <a:gd name="connsiteY1" fmla="*/ 0 h 2743200"/>
              <a:gd name="connsiteX2" fmla="*/ 3581400 w 4267200"/>
              <a:gd name="connsiteY2" fmla="*/ 0 h 2743200"/>
              <a:gd name="connsiteX3" fmla="*/ 4267200 w 4267200"/>
              <a:gd name="connsiteY3" fmla="*/ 2743200 h 2743200"/>
              <a:gd name="connsiteX4" fmla="*/ 0 w 4267200"/>
              <a:gd name="connsiteY4" fmla="*/ 2743200 h 2743200"/>
              <a:gd name="connsiteX0" fmla="*/ 1481667 w 5748867"/>
              <a:gd name="connsiteY0" fmla="*/ 3285066 h 3285066"/>
              <a:gd name="connsiteX1" fmla="*/ 0 w 5748867"/>
              <a:gd name="connsiteY1" fmla="*/ 0 h 3285066"/>
              <a:gd name="connsiteX2" fmla="*/ 5063067 w 5748867"/>
              <a:gd name="connsiteY2" fmla="*/ 541866 h 3285066"/>
              <a:gd name="connsiteX3" fmla="*/ 5748867 w 5748867"/>
              <a:gd name="connsiteY3" fmla="*/ 3285066 h 3285066"/>
              <a:gd name="connsiteX4" fmla="*/ 1481667 w 5748867"/>
              <a:gd name="connsiteY4" fmla="*/ 3285066 h 3285066"/>
              <a:gd name="connsiteX0" fmla="*/ 1481667 w 9186334"/>
              <a:gd name="connsiteY0" fmla="*/ 32850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1481667 w 9186334"/>
              <a:gd name="connsiteY4" fmla="*/ 3285067 h 3285067"/>
              <a:gd name="connsiteX0" fmla="*/ 25400 w 9186334"/>
              <a:gd name="connsiteY0" fmla="*/ 24468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25400 w 9186334"/>
              <a:gd name="connsiteY4" fmla="*/ 2446867 h 3285067"/>
              <a:gd name="connsiteX0" fmla="*/ 16934 w 9177868"/>
              <a:gd name="connsiteY0" fmla="*/ 2446867 h 3285067"/>
              <a:gd name="connsiteX1" fmla="*/ 0 w 9177868"/>
              <a:gd name="connsiteY1" fmla="*/ 1 h 3285067"/>
              <a:gd name="connsiteX2" fmla="*/ 9177868 w 9177868"/>
              <a:gd name="connsiteY2" fmla="*/ 0 h 3285067"/>
              <a:gd name="connsiteX3" fmla="*/ 5740401 w 9177868"/>
              <a:gd name="connsiteY3" fmla="*/ 3285067 h 3285067"/>
              <a:gd name="connsiteX4" fmla="*/ 16934 w 9177868"/>
              <a:gd name="connsiteY4" fmla="*/ 2446867 h 32850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16934 w 9177868"/>
              <a:gd name="connsiteY4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6714068 w 9177868"/>
              <a:gd name="connsiteY4" fmla="*/ 2904068 h 4351867"/>
              <a:gd name="connsiteX5" fmla="*/ 16934 w 9177868"/>
              <a:gd name="connsiteY5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4724401 w 9177868"/>
              <a:gd name="connsiteY4" fmla="*/ 3843868 h 4351867"/>
              <a:gd name="connsiteX5" fmla="*/ 16934 w 9177868"/>
              <a:gd name="connsiteY5" fmla="*/ 2446867 h 4351867"/>
              <a:gd name="connsiteX0" fmla="*/ 16934 w 9186334"/>
              <a:gd name="connsiteY0" fmla="*/ 2446867 h 3843868"/>
              <a:gd name="connsiteX1" fmla="*/ 0 w 9186334"/>
              <a:gd name="connsiteY1" fmla="*/ 1 h 3843868"/>
              <a:gd name="connsiteX2" fmla="*/ 9177868 w 9186334"/>
              <a:gd name="connsiteY2" fmla="*/ 0 h 3843868"/>
              <a:gd name="connsiteX3" fmla="*/ 9186334 w 9186334"/>
              <a:gd name="connsiteY3" fmla="*/ 2870200 h 3843868"/>
              <a:gd name="connsiteX4" fmla="*/ 4724401 w 9186334"/>
              <a:gd name="connsiteY4" fmla="*/ 3843868 h 3843868"/>
              <a:gd name="connsiteX5" fmla="*/ 16934 w 9186334"/>
              <a:gd name="connsiteY5" fmla="*/ 2446867 h 3843868"/>
              <a:gd name="connsiteX0" fmla="*/ 16934 w 9186334"/>
              <a:gd name="connsiteY0" fmla="*/ 2446867 h 4326468"/>
              <a:gd name="connsiteX1" fmla="*/ 0 w 9186334"/>
              <a:gd name="connsiteY1" fmla="*/ 1 h 4326468"/>
              <a:gd name="connsiteX2" fmla="*/ 9177868 w 9186334"/>
              <a:gd name="connsiteY2" fmla="*/ 0 h 4326468"/>
              <a:gd name="connsiteX3" fmla="*/ 9186334 w 9186334"/>
              <a:gd name="connsiteY3" fmla="*/ 2870200 h 4326468"/>
              <a:gd name="connsiteX4" fmla="*/ 5520267 w 9186334"/>
              <a:gd name="connsiteY4" fmla="*/ 4326468 h 4326468"/>
              <a:gd name="connsiteX5" fmla="*/ 16934 w 9186334"/>
              <a:gd name="connsiteY5" fmla="*/ 2446867 h 4326468"/>
              <a:gd name="connsiteX0" fmla="*/ 16934 w 9186334"/>
              <a:gd name="connsiteY0" fmla="*/ 2446867 h 4340755"/>
              <a:gd name="connsiteX1" fmla="*/ 0 w 9186334"/>
              <a:gd name="connsiteY1" fmla="*/ 1 h 4340755"/>
              <a:gd name="connsiteX2" fmla="*/ 9177868 w 9186334"/>
              <a:gd name="connsiteY2" fmla="*/ 0 h 4340755"/>
              <a:gd name="connsiteX3" fmla="*/ 9186334 w 9186334"/>
              <a:gd name="connsiteY3" fmla="*/ 2870200 h 4340755"/>
              <a:gd name="connsiteX4" fmla="*/ 5513124 w 9186334"/>
              <a:gd name="connsiteY4" fmla="*/ 4340755 h 4340755"/>
              <a:gd name="connsiteX5" fmla="*/ 16934 w 9186334"/>
              <a:gd name="connsiteY5" fmla="*/ 2446867 h 4340755"/>
              <a:gd name="connsiteX0" fmla="*/ 16934 w 9177868"/>
              <a:gd name="connsiteY0" fmla="*/ 2446867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16934 w 9177868"/>
              <a:gd name="connsiteY5" fmla="*/ 2446867 h 4340755"/>
              <a:gd name="connsiteX0" fmla="*/ 8468 w 9177868"/>
              <a:gd name="connsiteY0" fmla="*/ 1981200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8468 w 9177868"/>
              <a:gd name="connsiteY5" fmla="*/ 1981200 h 4340755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8468 w 9121140"/>
              <a:gd name="connsiteY0" fmla="*/ 1981200 h 4387558"/>
              <a:gd name="connsiteX1" fmla="*/ 0 w 9121140"/>
              <a:gd name="connsiteY1" fmla="*/ 1 h 4387558"/>
              <a:gd name="connsiteX2" fmla="*/ 9121140 w 9121140"/>
              <a:gd name="connsiteY2" fmla="*/ 0 h 4387558"/>
              <a:gd name="connsiteX3" fmla="*/ 9120081 w 9121140"/>
              <a:gd name="connsiteY3" fmla="*/ 2870200 h 4387558"/>
              <a:gd name="connsiteX4" fmla="*/ 2884720 w 9121140"/>
              <a:gd name="connsiteY4" fmla="*/ 4387558 h 4387558"/>
              <a:gd name="connsiteX5" fmla="*/ 8468 w 9121140"/>
              <a:gd name="connsiteY5" fmla="*/ 1981200 h 4387558"/>
              <a:gd name="connsiteX0" fmla="*/ 8468 w 9121140"/>
              <a:gd name="connsiteY0" fmla="*/ 1981200 h 4408619"/>
              <a:gd name="connsiteX1" fmla="*/ 0 w 9121140"/>
              <a:gd name="connsiteY1" fmla="*/ 1 h 4408619"/>
              <a:gd name="connsiteX2" fmla="*/ 9121140 w 9121140"/>
              <a:gd name="connsiteY2" fmla="*/ 0 h 4408619"/>
              <a:gd name="connsiteX3" fmla="*/ 9120081 w 9121140"/>
              <a:gd name="connsiteY3" fmla="*/ 2870200 h 4408619"/>
              <a:gd name="connsiteX4" fmla="*/ 2858719 w 9121140"/>
              <a:gd name="connsiteY4" fmla="*/ 4408619 h 4408619"/>
              <a:gd name="connsiteX5" fmla="*/ 8468 w 9121140"/>
              <a:gd name="connsiteY5" fmla="*/ 1981200 h 440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1140" h="4408619">
                <a:moveTo>
                  <a:pt x="8468" y="1981200"/>
                </a:moveTo>
                <a:cubicBezTo>
                  <a:pt x="15100" y="1320800"/>
                  <a:pt x="2823" y="660401"/>
                  <a:pt x="0" y="1"/>
                </a:cubicBezTo>
                <a:lnTo>
                  <a:pt x="9121140" y="0"/>
                </a:lnTo>
                <a:lnTo>
                  <a:pt x="9120081" y="2870200"/>
                </a:lnTo>
                <a:lnTo>
                  <a:pt x="2858719" y="4408619"/>
                </a:lnTo>
                <a:cubicBezTo>
                  <a:pt x="1364203" y="3069821"/>
                  <a:pt x="1616440" y="3273194"/>
                  <a:pt x="8468" y="198120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9" r="-10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1" y="399402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B49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Leidos Proprietary</a:t>
            </a:r>
          </a:p>
        </p:txBody>
      </p:sp>
    </p:spTree>
    <p:extLst>
      <p:ext uri="{BB962C8B-B14F-4D97-AF65-F5344CB8AC3E}">
        <p14:creationId xmlns:p14="http://schemas.microsoft.com/office/powerpoint/2010/main" val="21922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4" y="1676401"/>
            <a:ext cx="384048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46319" y="1676401"/>
            <a:ext cx="3840480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261256" y="6456587"/>
            <a:ext cx="51515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363597-27A7-49D0-B483-1EA2BA7E16AC}" type="slidenum">
              <a:rPr lang="en-US" smtClean="0">
                <a:latin typeface="Avenir LT 35 Light" pitchFamily="34" charset="0"/>
              </a:rPr>
              <a:pPr/>
              <a:t>‹#›</a:t>
            </a:fld>
            <a:endParaRPr lang="en-US" dirty="0">
              <a:latin typeface="Avenir LT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0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98522" y="4463918"/>
            <a:ext cx="5229249" cy="91439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2400"/>
              </a:lnSpc>
              <a:buNone/>
              <a:defRPr sz="28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 here in sentence case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98522" y="5397122"/>
            <a:ext cx="5229249" cy="47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SUB-HEADLINE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98522" y="5915278"/>
            <a:ext cx="5229249" cy="47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1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Presenter Name Here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rapezoid 11"/>
          <p:cNvSpPr/>
          <p:nvPr userDrawn="1"/>
        </p:nvSpPr>
        <p:spPr>
          <a:xfrm rot="20824102">
            <a:off x="1412337" y="-954108"/>
            <a:ext cx="7967212" cy="4792507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10261105"/>
              <a:gd name="connsiteY0" fmla="*/ 6424726 h 6962729"/>
              <a:gd name="connsiteX1" fmla="*/ 10261105 w 10261105"/>
              <a:gd name="connsiteY1" fmla="*/ 1773850 h 6962729"/>
              <a:gd name="connsiteX2" fmla="*/ 2471250 w 10261105"/>
              <a:gd name="connsiteY2" fmla="*/ 0 h 6962729"/>
              <a:gd name="connsiteX3" fmla="*/ 3297856 w 10261105"/>
              <a:gd name="connsiteY3" fmla="*/ 4742769 h 6962729"/>
              <a:gd name="connsiteX4" fmla="*/ 2347854 w 10261105"/>
              <a:gd name="connsiteY4" fmla="*/ 6962729 h 6962729"/>
              <a:gd name="connsiteX5" fmla="*/ 0 w 10261105"/>
              <a:gd name="connsiteY5" fmla="*/ 6424726 h 6962729"/>
              <a:gd name="connsiteX0" fmla="*/ 0 w 7913251"/>
              <a:gd name="connsiteY0" fmla="*/ 6962729 h 6962729"/>
              <a:gd name="connsiteX1" fmla="*/ 7913251 w 7913251"/>
              <a:gd name="connsiteY1" fmla="*/ 1773850 h 6962729"/>
              <a:gd name="connsiteX2" fmla="*/ 123396 w 7913251"/>
              <a:gd name="connsiteY2" fmla="*/ 0 h 6962729"/>
              <a:gd name="connsiteX3" fmla="*/ 950002 w 7913251"/>
              <a:gd name="connsiteY3" fmla="*/ 4742769 h 6962729"/>
              <a:gd name="connsiteX4" fmla="*/ 0 w 7913251"/>
              <a:gd name="connsiteY4" fmla="*/ 6962729 h 6962729"/>
              <a:gd name="connsiteX0" fmla="*/ 7198447 w 7789855"/>
              <a:gd name="connsiteY0" fmla="*/ 4300981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198447 w 7789855"/>
              <a:gd name="connsiteY4" fmla="*/ 4300981 h 4742769"/>
              <a:gd name="connsiteX0" fmla="*/ 7639316 w 7789855"/>
              <a:gd name="connsiteY0" fmla="*/ 4476268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639316 w 7789855"/>
              <a:gd name="connsiteY4" fmla="*/ 4476268 h 4742769"/>
              <a:gd name="connsiteX0" fmla="*/ 7244365 w 7789855"/>
              <a:gd name="connsiteY0" fmla="*/ 4262170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244365 w 7789855"/>
              <a:gd name="connsiteY4" fmla="*/ 4262170 h 4742769"/>
              <a:gd name="connsiteX0" fmla="*/ 7244365 w 7789855"/>
              <a:gd name="connsiteY0" fmla="*/ 4262170 h 4730482"/>
              <a:gd name="connsiteX1" fmla="*/ 7789855 w 7789855"/>
              <a:gd name="connsiteY1" fmla="*/ 1773850 h 4730482"/>
              <a:gd name="connsiteX2" fmla="*/ 0 w 7789855"/>
              <a:gd name="connsiteY2" fmla="*/ 0 h 4730482"/>
              <a:gd name="connsiteX3" fmla="*/ 757426 w 7789855"/>
              <a:gd name="connsiteY3" fmla="*/ 4730482 h 4730482"/>
              <a:gd name="connsiteX4" fmla="*/ 7244365 w 7789855"/>
              <a:gd name="connsiteY4" fmla="*/ 4262170 h 4730482"/>
              <a:gd name="connsiteX0" fmla="*/ 7311411 w 7856901"/>
              <a:gd name="connsiteY0" fmla="*/ 4257982 h 4726294"/>
              <a:gd name="connsiteX1" fmla="*/ 7856901 w 7856901"/>
              <a:gd name="connsiteY1" fmla="*/ 1769662 h 4726294"/>
              <a:gd name="connsiteX2" fmla="*/ 0 w 7856901"/>
              <a:gd name="connsiteY2" fmla="*/ 0 h 4726294"/>
              <a:gd name="connsiteX3" fmla="*/ 824472 w 7856901"/>
              <a:gd name="connsiteY3" fmla="*/ 4726294 h 4726294"/>
              <a:gd name="connsiteX4" fmla="*/ 7311411 w 7856901"/>
              <a:gd name="connsiteY4" fmla="*/ 4257982 h 4726294"/>
              <a:gd name="connsiteX0" fmla="*/ 7311411 w 7856901"/>
              <a:gd name="connsiteY0" fmla="*/ 4257982 h 4656337"/>
              <a:gd name="connsiteX1" fmla="*/ 7856901 w 7856901"/>
              <a:gd name="connsiteY1" fmla="*/ 1769662 h 4656337"/>
              <a:gd name="connsiteX2" fmla="*/ 0 w 7856901"/>
              <a:gd name="connsiteY2" fmla="*/ 0 h 4656337"/>
              <a:gd name="connsiteX3" fmla="*/ 850323 w 7856901"/>
              <a:gd name="connsiteY3" fmla="*/ 4656337 h 4656337"/>
              <a:gd name="connsiteX4" fmla="*/ 7311411 w 7856901"/>
              <a:gd name="connsiteY4" fmla="*/ 4257982 h 4656337"/>
              <a:gd name="connsiteX0" fmla="*/ 7311411 w 7856901"/>
              <a:gd name="connsiteY0" fmla="*/ 4257982 h 4727278"/>
              <a:gd name="connsiteX1" fmla="*/ 7856901 w 7856901"/>
              <a:gd name="connsiteY1" fmla="*/ 1769662 h 4727278"/>
              <a:gd name="connsiteX2" fmla="*/ 0 w 7856901"/>
              <a:gd name="connsiteY2" fmla="*/ 0 h 4727278"/>
              <a:gd name="connsiteX3" fmla="*/ 743476 w 7856901"/>
              <a:gd name="connsiteY3" fmla="*/ 4727278 h 4727278"/>
              <a:gd name="connsiteX4" fmla="*/ 7311411 w 7856901"/>
              <a:gd name="connsiteY4" fmla="*/ 4257982 h 47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01" h="4727278">
                <a:moveTo>
                  <a:pt x="7311411" y="4257982"/>
                </a:moveTo>
                <a:lnTo>
                  <a:pt x="7856901" y="1769662"/>
                </a:lnTo>
                <a:lnTo>
                  <a:pt x="0" y="0"/>
                </a:lnTo>
                <a:lnTo>
                  <a:pt x="743476" y="4727278"/>
                </a:lnTo>
                <a:lnTo>
                  <a:pt x="7311411" y="4257982"/>
                </a:lnTo>
                <a:close/>
              </a:path>
            </a:pathLst>
          </a:custGeom>
          <a:gradFill flip="none" rotWithShape="1">
            <a:gsLst>
              <a:gs pos="0">
                <a:srgbClr val="201747"/>
              </a:gs>
              <a:gs pos="100000">
                <a:srgbClr val="641D7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rapezoid 11"/>
          <p:cNvSpPr/>
          <p:nvPr userDrawn="1"/>
        </p:nvSpPr>
        <p:spPr>
          <a:xfrm rot="20824102">
            <a:off x="-747365" y="-132021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6477001"/>
            <a:ext cx="5229249" cy="155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9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SECTOR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2948"/>
          <a:stretch/>
        </p:blipFill>
        <p:spPr>
          <a:xfrm>
            <a:off x="924714" y="0"/>
            <a:ext cx="8219286" cy="4470400"/>
          </a:xfrm>
          <a:prstGeom prst="rect">
            <a:avLst/>
          </a:prstGeom>
        </p:spPr>
      </p:pic>
      <p:sp>
        <p:nvSpPr>
          <p:cNvPr id="7" name="Trapezoid 11"/>
          <p:cNvSpPr/>
          <p:nvPr userDrawn="1"/>
        </p:nvSpPr>
        <p:spPr>
          <a:xfrm rot="20824102">
            <a:off x="-747365" y="-132021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6956" y="4599370"/>
            <a:ext cx="5969832" cy="512381"/>
          </a:xfrm>
        </p:spPr>
        <p:txBody>
          <a:bodyPr>
            <a:noAutofit/>
          </a:bodyPr>
          <a:lstStyle>
            <a:lvl1pPr algn="ctr">
              <a:lnSpc>
                <a:spcPts val="2600"/>
              </a:lnSpc>
              <a:defRPr sz="3200" b="1" cap="none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207" y="5305880"/>
            <a:ext cx="5607013" cy="40124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5" y="6236109"/>
            <a:ext cx="1757546" cy="524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6401" y="399402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B49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Leidos Proprietary</a:t>
            </a:r>
          </a:p>
        </p:txBody>
      </p:sp>
    </p:spTree>
    <p:extLst>
      <p:ext uri="{BB962C8B-B14F-4D97-AF65-F5344CB8AC3E}">
        <p14:creationId xmlns:p14="http://schemas.microsoft.com/office/powerpoint/2010/main" val="180029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11"/>
          <p:cNvSpPr/>
          <p:nvPr userDrawn="1"/>
        </p:nvSpPr>
        <p:spPr>
          <a:xfrm rot="20824102">
            <a:off x="-747365" y="-132021"/>
            <a:ext cx="3344158" cy="7269388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6956" y="4599370"/>
            <a:ext cx="5969832" cy="512381"/>
          </a:xfrm>
        </p:spPr>
        <p:txBody>
          <a:bodyPr>
            <a:noAutofit/>
          </a:bodyPr>
          <a:lstStyle>
            <a:lvl1pPr algn="ctr">
              <a:lnSpc>
                <a:spcPts val="2600"/>
              </a:lnSpc>
              <a:defRPr sz="3200" b="1" cap="none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207" y="5305880"/>
            <a:ext cx="5607013" cy="40124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5" y="6236109"/>
            <a:ext cx="1757546" cy="5244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6401" y="399402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B49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Leidos Proprietary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33636" y="6491645"/>
            <a:ext cx="5569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DISTRIBUTION STATEMENT D</a:t>
            </a:r>
            <a:r>
              <a:rPr lang="en-US" sz="1000" b="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Distribution authorized to the Department of Defense and U.S. DoD contractors only (Critical</a:t>
            </a:r>
            <a:r>
              <a:rPr lang="en-US" sz="1000" b="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Technology</a:t>
            </a: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 (02 </a:t>
            </a:r>
            <a:r>
              <a:rPr lang="en-US" sz="1000" b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August 2012). </a:t>
            </a: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Other requests shall be referred to DARPA.</a:t>
            </a:r>
            <a:endParaRPr lang="en-US" sz="10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280377"/>
            <a:ext cx="7956469" cy="572608"/>
          </a:xfrm>
        </p:spPr>
        <p:txBody>
          <a:bodyPr/>
          <a:lstStyle>
            <a:lvl1pPr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118"/>
            <a:ext cx="8229600" cy="5131559"/>
          </a:xfrm>
        </p:spPr>
        <p:txBody>
          <a:bodyPr>
            <a:noAutofit/>
          </a:bodyPr>
          <a:lstStyle>
            <a:lvl1pPr marL="231775" indent="-2317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4">
                  <a:lumMod val="75000"/>
                </a:schemeClr>
              </a:buClr>
              <a:buSzPct val="109000"/>
              <a:buFont typeface="Arial" pitchFamily="34" charset="0"/>
              <a:buChar char="•"/>
              <a:defRPr sz="2000" b="1"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1800">
                <a:latin typeface="Calibri" pitchFamily="34" charset="0"/>
              </a:defRPr>
            </a:lvl2pPr>
            <a:lvl3pPr marL="914400" indent="-1714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600">
                <a:latin typeface="Calibri" pitchFamily="34" charset="0"/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defRPr sz="1400">
                <a:latin typeface="Calibri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78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6" y="1219201"/>
            <a:ext cx="7939825" cy="4750003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627515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800080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7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6" y="1676401"/>
            <a:ext cx="7939825" cy="4292803"/>
          </a:xfrm>
          <a:prstGeom prst="rect">
            <a:avLst/>
          </a:prstGeom>
        </p:spPr>
        <p:txBody>
          <a:bodyPr lIns="0"/>
          <a:lstStyle>
            <a:lvl1pPr marL="342900" indent="-342900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56587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5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 smtClean="0">
                <a:latin typeface="Avenir LT 65 Medium" pitchFamily="34" charset="0"/>
              </a:rPr>
              <a:t>©2013 LEIDOS. ALL RIGHTS RESERVED. 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932315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ts val="3000"/>
              </a:lnSpc>
              <a:defRPr b="1" baseline="0">
                <a:solidFill>
                  <a:schemeClr val="tx2"/>
                </a:solidFill>
                <a:latin typeface="Avenir LT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1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6" y="1219201"/>
            <a:ext cx="7939825" cy="4750003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627515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800080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5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0" y="6787753"/>
            <a:ext cx="9144000" cy="73152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32467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76" y="1219201"/>
            <a:ext cx="7939825" cy="4750003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>
              <a:buSzPct val="75000"/>
              <a:buFont typeface="Wingdings 3" pitchFamily="18" charset="2"/>
              <a:buChar char=""/>
              <a:defRPr sz="2400" b="0">
                <a:solidFill>
                  <a:schemeClr val="tx1"/>
                </a:solidFill>
                <a:latin typeface="Avenir LT 65 Medium" pitchFamily="34" charset="0"/>
              </a:defRPr>
            </a:lvl1pPr>
            <a:lvl2pPr marL="742950" indent="-285750">
              <a:buFont typeface="Arial" pitchFamily="34" charset="0"/>
              <a:buChar char="−"/>
              <a:defRPr sz="2000" b="0" baseline="0">
                <a:solidFill>
                  <a:schemeClr val="tx1"/>
                </a:solidFill>
                <a:latin typeface="Avenir LT 65 Medium" pitchFamily="34" charset="0"/>
              </a:defRPr>
            </a:lvl2pPr>
            <a:lvl3pPr marL="1143000" indent="-22860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venir LT 65 Medium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venir LT 65 Medium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sz="1200" b="0">
                <a:solidFill>
                  <a:schemeClr val="tx1"/>
                </a:solidFill>
                <a:latin typeface="Avenir LT 65 Medium" pitchFamily="34" charset="0"/>
              </a:defRPr>
            </a:lvl5pPr>
          </a:lstStyle>
          <a:p>
            <a:pPr lvl="0"/>
            <a:r>
              <a:rPr lang="en-US" dirty="0" err="1" smtClean="0"/>
              <a:t>Avenir</a:t>
            </a:r>
            <a:r>
              <a:rPr lang="en-US" dirty="0" smtClean="0"/>
              <a:t> LT </a:t>
            </a:r>
            <a:r>
              <a:rPr lang="en-US" dirty="0" err="1" smtClean="0"/>
              <a:t>Std</a:t>
            </a:r>
            <a:r>
              <a:rPr lang="en-US" dirty="0" smtClean="0"/>
              <a:t> 65, 20pt with light violet bullet</a:t>
            </a:r>
          </a:p>
          <a:p>
            <a:pPr lvl="1"/>
            <a:r>
              <a:rPr lang="en-US" dirty="0" smtClean="0"/>
              <a:t>Second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18pt Black </a:t>
            </a:r>
          </a:p>
          <a:p>
            <a:pPr lvl="2"/>
            <a:r>
              <a:rPr lang="en-US" dirty="0" smtClean="0"/>
              <a:t>Third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16pt Black</a:t>
            </a:r>
          </a:p>
          <a:p>
            <a:pPr lvl="3"/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14pt Black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Fourth level, </a:t>
            </a:r>
            <a:r>
              <a:rPr lang="en-US" dirty="0" err="1" smtClean="0"/>
              <a:t>Avenir</a:t>
            </a:r>
            <a:r>
              <a:rPr lang="en-US" dirty="0" smtClean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976" y="591685"/>
            <a:ext cx="7939825" cy="627515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800080"/>
                </a:solidFill>
                <a:latin typeface="Avenir LT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8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" b="1"/>
          <a:stretch/>
        </p:blipFill>
        <p:spPr>
          <a:xfrm>
            <a:off x="0" y="1"/>
            <a:ext cx="6978316" cy="9785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148" y="280378"/>
            <a:ext cx="7778338" cy="7363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4179"/>
            <a:ext cx="8229600" cy="4974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4" y="6333525"/>
            <a:ext cx="1757546" cy="52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040" y="6568590"/>
            <a:ext cx="365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320BB65-001B-487B-A7E3-2A8CDE62F5E6}" type="slidenum">
              <a:rPr lang="en-US" sz="1200">
                <a:solidFill>
                  <a:srgbClr val="696158">
                    <a:lumMod val="40000"/>
                    <a:lumOff val="60000"/>
                  </a:srgbClr>
                </a:solidFill>
                <a:latin typeface="Calibri" pitchFamily="34" charset="0"/>
              </a:rPr>
              <a:pPr/>
              <a:t>‹#›</a:t>
            </a:fld>
            <a:endParaRPr lang="en-US" sz="1200" dirty="0">
              <a:solidFill>
                <a:srgbClr val="696158">
                  <a:lumMod val="40000"/>
                  <a:lumOff val="60000"/>
                </a:srgbClr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36080" y="6558028"/>
            <a:ext cx="164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 201</a:t>
            </a:r>
            <a:r>
              <a:rPr lang="en-US" sz="1400" b="1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7</a:t>
            </a:r>
            <a:r>
              <a:rPr lang="sk-SK" sz="1400" b="1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Leidos, Inc.</a:t>
            </a:r>
            <a:endParaRPr lang="en-US" sz="1400" b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93783" y="6499916"/>
            <a:ext cx="308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0" dirty="0" smtClean="0"/>
              <a:t>Leidos LP-CO-1 Approval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LPCO1-17-ASG-0214-0011</a:t>
            </a:r>
          </a:p>
          <a:p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Leidos LP-LG-4 Approval: 17-EXEMP-0217-1429</a:t>
            </a:r>
            <a:endParaRPr lang="en-US" sz="10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1" r:id="rId20"/>
    <p:sldLayoutId id="2147483692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>
              <a:lumMod val="90000"/>
              <a:lumOff val="10000"/>
            </a:schemeClr>
          </a:solidFill>
          <a:latin typeface="Calibr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000" kern="1200" dirty="0" smtClean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pa.mil/attachments/ACTUVSpeedManeuverabilityTests.mp4" TargetMode="External"/><Relationship Id="rId2" Type="http://schemas.openxmlformats.org/officeDocument/2006/relationships/hyperlink" Target="http://www.darpa.mil/work-with-us/actuv-christening-media-kit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8384" y="4213136"/>
            <a:ext cx="6235275" cy="38428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 smtClean="0"/>
              <a:t>Sea Hunter and Maritime Autonomy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713" y="4703719"/>
            <a:ext cx="6242946" cy="1794744"/>
          </a:xfrm>
        </p:spPr>
        <p:txBody>
          <a:bodyPr/>
          <a:lstStyle/>
          <a:p>
            <a:pPr algn="l"/>
            <a:r>
              <a:rPr lang="en-US" dirty="0"/>
              <a:t>Dr. Timothy </a:t>
            </a:r>
            <a:r>
              <a:rPr lang="en-US" dirty="0" smtClean="0"/>
              <a:t>Barton		Mr. Charles </a:t>
            </a:r>
            <a:r>
              <a:rPr lang="en-US" dirty="0" err="1" smtClean="0"/>
              <a:t>Fralick</a:t>
            </a:r>
            <a:endParaRPr lang="en-US" dirty="0"/>
          </a:p>
          <a:p>
            <a:pPr algn="l"/>
            <a:r>
              <a:rPr lang="en-US" dirty="0"/>
              <a:t>Maritime Chief </a:t>
            </a:r>
            <a:r>
              <a:rPr lang="en-US" dirty="0" smtClean="0"/>
              <a:t>Engineer	Maritime Systems Solution Architect</a:t>
            </a:r>
          </a:p>
          <a:p>
            <a:pPr algn="l"/>
            <a:endParaRPr lang="en-US" sz="800" dirty="0"/>
          </a:p>
          <a:p>
            <a:pPr algn="l"/>
            <a:r>
              <a:rPr lang="en-US" dirty="0" smtClean="0"/>
              <a:t>Dr. Robert Touchton</a:t>
            </a:r>
          </a:p>
          <a:p>
            <a:pPr algn="l"/>
            <a:r>
              <a:rPr lang="en-US" dirty="0" smtClean="0"/>
              <a:t>Chief Autonomy Scientist</a:t>
            </a:r>
          </a:p>
          <a:p>
            <a:pPr algn="l"/>
            <a:endParaRPr lang="en-US" sz="1050" dirty="0"/>
          </a:p>
          <a:p>
            <a:pPr algn="l"/>
            <a:r>
              <a:rPr lang="en-US" dirty="0" err="1" smtClean="0"/>
              <a:t>Leidos</a:t>
            </a:r>
            <a:r>
              <a:rPr lang="en-US" dirty="0" smtClean="0"/>
              <a:t>, Inc.</a:t>
            </a:r>
            <a:endParaRPr lang="en-US" dirty="0"/>
          </a:p>
          <a:p>
            <a:pPr algn="l"/>
            <a:endParaRPr lang="en-US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311528" y="5021135"/>
            <a:ext cx="2176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This research was developed with funding from the Defense Advanced Research Projects Agency (DARPA). The views, opinions and/or findings expressed are those of the author(s) and should not be interpreted as representing the official views or policies of the Department of Defense or the U.S. Government. </a:t>
            </a:r>
          </a:p>
        </p:txBody>
      </p:sp>
    </p:spTree>
    <p:extLst>
      <p:ext uri="{BB962C8B-B14F-4D97-AF65-F5344CB8AC3E}">
        <p14:creationId xmlns:p14="http://schemas.microsoft.com/office/powerpoint/2010/main" val="26891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614" y="5323114"/>
            <a:ext cx="8670472" cy="99604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5" y="68101"/>
            <a:ext cx="7956469" cy="57260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6" y="612933"/>
            <a:ext cx="8670472" cy="5131559"/>
          </a:xfrm>
        </p:spPr>
        <p:txBody>
          <a:bodyPr/>
          <a:lstStyle/>
          <a:p>
            <a:pPr lvl="0"/>
            <a:r>
              <a:rPr lang="en-US" dirty="0" smtClean="0"/>
              <a:t>The DARPA ACTUV Program has produced the first long-range, long-endurance MDUSV</a:t>
            </a:r>
          </a:p>
          <a:p>
            <a:pPr lvl="1"/>
            <a:r>
              <a:rPr lang="en-US" dirty="0" smtClean="0"/>
              <a:t>COLREGs, obstacle avoidance, and mission autonomy behaviors</a:t>
            </a:r>
          </a:p>
          <a:p>
            <a:pPr lvl="2"/>
            <a:r>
              <a:rPr lang="en-US" dirty="0" smtClean="0"/>
              <a:t>Autonomy is installed and being tested</a:t>
            </a:r>
          </a:p>
          <a:p>
            <a:pPr lvl="1"/>
            <a:r>
              <a:rPr lang="en-US" dirty="0" smtClean="0"/>
              <a:t>Rigorous test program to mature technology, demonstrate reliability, and to build trust</a:t>
            </a:r>
          </a:p>
          <a:p>
            <a:pPr lvl="1"/>
            <a:r>
              <a:rPr lang="en-US" dirty="0" smtClean="0"/>
              <a:t>Currently undergoing sea trials</a:t>
            </a:r>
          </a:p>
          <a:p>
            <a:pPr lvl="1"/>
            <a:r>
              <a:rPr lang="en-US" dirty="0" smtClean="0"/>
              <a:t>Alternative missions being explored</a:t>
            </a:r>
          </a:p>
          <a:p>
            <a:pPr lvl="0"/>
            <a:r>
              <a:rPr lang="en-US" dirty="0" err="1" smtClean="0"/>
              <a:t>Leidos</a:t>
            </a:r>
            <a:r>
              <a:rPr lang="en-US" dirty="0" smtClean="0"/>
              <a:t> maritime platform and collaborative team autonomy:</a:t>
            </a:r>
          </a:p>
          <a:p>
            <a:pPr lvl="1"/>
            <a:r>
              <a:rPr lang="en-US" dirty="0" smtClean="0"/>
              <a:t>Open systems architecture (OSA) and standards compliance</a:t>
            </a:r>
          </a:p>
          <a:p>
            <a:pPr lvl="2"/>
            <a:r>
              <a:rPr lang="en-US" dirty="0" smtClean="0"/>
              <a:t>Allows cost-effective and timely improvements in capability, and avoids vendor-lock</a:t>
            </a:r>
          </a:p>
          <a:p>
            <a:pPr lvl="1"/>
            <a:r>
              <a:rPr lang="en-US" dirty="0" smtClean="0"/>
              <a:t>Distributed </a:t>
            </a:r>
            <a:r>
              <a:rPr lang="en-US" smtClean="0"/>
              <a:t>hierarchical autonomy </a:t>
            </a:r>
            <a:r>
              <a:rPr lang="en-US" dirty="0" smtClean="0"/>
              <a:t>(DHA</a:t>
            </a:r>
            <a:r>
              <a:rPr lang="en-US" smtClean="0"/>
              <a:t>) – </a:t>
            </a:r>
            <a:r>
              <a:rPr lang="en-US" dirty="0" smtClean="0"/>
              <a:t>modular and distributed functionality</a:t>
            </a:r>
          </a:p>
          <a:p>
            <a:pPr lvl="2"/>
            <a:r>
              <a:rPr lang="en-US" dirty="0" smtClean="0"/>
              <a:t>Supports fault tolerance</a:t>
            </a:r>
          </a:p>
          <a:p>
            <a:pPr lvl="2"/>
            <a:r>
              <a:rPr lang="en-US" dirty="0" smtClean="0"/>
              <a:t>Supports strong IA/AT features and multi-level security applications</a:t>
            </a:r>
          </a:p>
          <a:p>
            <a:pPr lvl="2"/>
            <a:r>
              <a:rPr lang="en-US" dirty="0" smtClean="0"/>
              <a:t>Supports safety critical implementations</a:t>
            </a:r>
          </a:p>
          <a:p>
            <a:pPr lvl="2"/>
            <a:r>
              <a:rPr lang="en-US" dirty="0" smtClean="0"/>
              <a:t>Supports IP management for Government and Industry</a:t>
            </a:r>
          </a:p>
          <a:p>
            <a:r>
              <a:rPr lang="en-US" dirty="0" smtClean="0"/>
              <a:t>Robust communications and cyber-security are key to effective and successful autonomous platform and collaborative team mission performance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Autonomous platforms and collaborative teams of manned and unmanned autonomous platforms can execute current missions at a lower cost and risk profile – and they can enable new missions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667761" y="200003"/>
            <a:ext cx="7956469" cy="5726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alibri" pitchFamily="34" charset="0"/>
              </a:rPr>
              <a:t>The ACTUV Program – The Sea Hunter Medium Displacement Unmanned Surface Vessel (MDUSV)</a:t>
            </a:r>
            <a:endParaRPr lang="en-US" dirty="0">
              <a:cs typeface="Calibri" pitchFamily="34" charset="0"/>
            </a:endParaRPr>
          </a:p>
        </p:txBody>
      </p:sp>
      <p:pic>
        <p:nvPicPr>
          <p:cNvPr id="18" name="Picture 2" descr="C:\Users\slittlefield\AppData\Local\Microsoft\Windows\Temporary Internet Files\Content.Outlook\BIE67STC\ACTUV_4_2_15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6" b="30657"/>
          <a:stretch/>
        </p:blipFill>
        <p:spPr bwMode="auto">
          <a:xfrm>
            <a:off x="209882" y="929728"/>
            <a:ext cx="4277712" cy="24119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2" y="2285996"/>
            <a:ext cx="375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Early testing of COLREGS autonomy on surrogate vessel - Pathfinder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621" y="2928752"/>
            <a:ext cx="136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Artist’s c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oncept during design phase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5230"/>
              </p:ext>
            </p:extLst>
          </p:nvPr>
        </p:nvGraphicFramePr>
        <p:xfrm>
          <a:off x="64311" y="3430387"/>
          <a:ext cx="9031458" cy="3030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0" spc="0" baseline="0" dirty="0" smtClean="0">
                          <a:effectLst/>
                        </a:rPr>
                        <a:t>Purpose:</a:t>
                      </a:r>
                      <a:endParaRPr lang="en-US" sz="2000" b="0" u="none" kern="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45724" marB="457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0" spc="0" baseline="0" dirty="0" smtClean="0">
                          <a:effectLst/>
                        </a:rPr>
                        <a:t>Key Technologies:</a:t>
                      </a:r>
                      <a:endParaRPr lang="en-US" sz="2000" b="0" u="none" kern="0" spc="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45724" marB="45724">
                    <a:solidFill>
                      <a:srgbClr val="850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0" spc="0" baseline="0" dirty="0" smtClean="0">
                          <a:effectLst/>
                        </a:rPr>
                        <a:t>Metrics:</a:t>
                      </a:r>
                      <a:endParaRPr lang="en-US" sz="2000" b="0" u="none" kern="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45724" marB="45724">
                    <a:solidFill>
                      <a:srgbClr val="850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99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83317" y="3987487"/>
            <a:ext cx="2813682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1" indent="-91440" fontAlgn="auto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Advanced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autonomy for highly reliable surface collision avoidance while tracking evasive submarine target.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Advanced electro-optical / infrared (EO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/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IR)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capability</a:t>
            </a:r>
          </a:p>
          <a:p>
            <a:pPr marL="91440" lvl="1" indent="-91440" fontAlgn="auto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Diverse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set of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ASW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sensors for robust track and trail at standoff of up to a few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miles</a:t>
            </a:r>
          </a:p>
          <a:p>
            <a:pPr marL="91440" lvl="1" indent="-91440" fontAlgn="auto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New payload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technologies</a:t>
            </a:r>
          </a:p>
          <a:p>
            <a:pPr marL="91440" lvl="1" indent="-91440" fontAlgn="auto">
              <a:spcBef>
                <a:spcPts val="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Alternative missions:</a:t>
            </a:r>
          </a:p>
          <a:p>
            <a:pPr marL="338138" lvl="2" indent="-112713">
              <a:buSzPct val="80000"/>
              <a:buFont typeface="Arial Black" panose="020B0A04020102020204" pitchFamily="34" charset="0"/>
              <a:buChar char="–"/>
              <a:defRPr/>
            </a:pPr>
            <a:r>
              <a:rPr lang="en-US" sz="900" b="1" kern="0" dirty="0" smtClean="0">
                <a:latin typeface="Arial Black" panose="020B0A04020102020204" pitchFamily="34" charset="0"/>
                <a:cs typeface="Calibri" pitchFamily="34" charset="0"/>
              </a:rPr>
              <a:t>Survey</a:t>
            </a:r>
          </a:p>
          <a:p>
            <a:pPr marL="338138" lvl="2" indent="-112713">
              <a:buSzPct val="80000"/>
              <a:buFont typeface="Arial Black" panose="020B0A04020102020204" pitchFamily="34" charset="0"/>
              <a:buChar char="–"/>
              <a:defRPr/>
            </a:pPr>
            <a:r>
              <a:rPr lang="en-US" sz="900" b="1" kern="0" dirty="0" smtClean="0">
                <a:latin typeface="Arial Black" panose="020B0A04020102020204" pitchFamily="34" charset="0"/>
                <a:cs typeface="Calibri" pitchFamily="34" charset="0"/>
              </a:rPr>
              <a:t>Logistics</a:t>
            </a:r>
          </a:p>
          <a:p>
            <a:pPr marL="338138" lvl="2" indent="-112713">
              <a:buSzPct val="80000"/>
              <a:buFont typeface="Arial Black" panose="020B0A04020102020204" pitchFamily="34" charset="0"/>
              <a:buChar char="–"/>
              <a:defRPr/>
            </a:pPr>
            <a:r>
              <a:rPr lang="en-US" sz="900" b="1" kern="0" dirty="0" smtClean="0">
                <a:latin typeface="Arial Black" panose="020B0A04020102020204" pitchFamily="34" charset="0"/>
                <a:cs typeface="Calibri" pitchFamily="34" charset="0"/>
              </a:rPr>
              <a:t>Surveillance</a:t>
            </a:r>
          </a:p>
          <a:p>
            <a:pPr marL="338138" lvl="2" indent="-112713">
              <a:buSzPct val="80000"/>
              <a:buFont typeface="Arial Black" panose="020B0A04020102020204" pitchFamily="34" charset="0"/>
              <a:buChar char="–"/>
              <a:defRPr/>
            </a:pPr>
            <a:r>
              <a:rPr lang="en-US" sz="900" b="1" kern="0" dirty="0" smtClean="0">
                <a:latin typeface="Arial Black" panose="020B0A04020102020204" pitchFamily="34" charset="0"/>
                <a:cs typeface="Calibri" pitchFamily="34" charset="0"/>
              </a:rPr>
              <a:t>Other</a:t>
            </a:r>
            <a:endParaRPr lang="en-US" sz="900" b="1" kern="0" dirty="0">
              <a:latin typeface="Arial Black" panose="020B0A04020102020204" pitchFamily="34" charset="0"/>
              <a:cs typeface="Calibri" pitchFamily="34" charset="0"/>
            </a:endParaRPr>
          </a:p>
          <a:p>
            <a:pPr marL="91440" lvl="1" indent="-91440" fontAlgn="auto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endParaRPr lang="en-US" sz="1000" b="1" kern="0" dirty="0">
              <a:latin typeface="Arial Black" panose="020B0A04020102020204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851" y="3987487"/>
            <a:ext cx="281377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 fontAlgn="auto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Build and demonstrate an unmanned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surface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vehicle with ocean-spanning range, months of endurance, and substantial payload</a:t>
            </a:r>
          </a:p>
          <a:p>
            <a:pPr marL="91440" indent="-91440" fontAlgn="auto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Demonstrate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high-level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autonomy for independent operations under sparse supervisory control</a:t>
            </a:r>
          </a:p>
          <a:p>
            <a:pPr marL="91440" indent="-91440" fontAlgn="auto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Demonstrate game-changing approach to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anti-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s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ubmarine warfare (ASW)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track and trail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mission</a:t>
            </a:r>
          </a:p>
          <a:p>
            <a:pPr marL="91440" indent="-91440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Demonstrate utility for additional Navy missions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1939" y="3987487"/>
            <a:ext cx="292206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1" indent="-91440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Compliance with International  Maritime Organization </a:t>
            </a:r>
            <a:r>
              <a:rPr lang="en-US" sz="1000" dirty="0">
                <a:latin typeface="Arial Black" panose="020B0A04020102020204" pitchFamily="34" charset="0"/>
              </a:rPr>
              <a:t>Rules for Preventing Collisions at Sea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(COLREGS), including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vessel classification</a:t>
            </a:r>
          </a:p>
          <a:p>
            <a:pPr marL="91440" lvl="2" indent="-91440">
              <a:spcAft>
                <a:spcPts val="3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Propulsive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and maneuvering overmatch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versus </a:t>
            </a:r>
            <a:r>
              <a:rPr lang="en-US" sz="1000" b="1" dirty="0">
                <a:latin typeface="Arial Black" panose="020B0A04020102020204" pitchFamily="34" charset="0"/>
              </a:rPr>
              <a:t>next-generation diesel-submarine threat; </a:t>
            </a:r>
            <a:r>
              <a:rPr lang="en-US" sz="1000" b="1" dirty="0" smtClean="0">
                <a:latin typeface="Arial Black" panose="020B0A04020102020204" pitchFamily="34" charset="0"/>
              </a:rPr>
              <a:t>high-assurance</a:t>
            </a:r>
          </a:p>
          <a:p>
            <a:pPr marL="91440" lvl="2" indent="-91440">
              <a:spcAft>
                <a:spcPts val="3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Endurance </a:t>
            </a: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and reliability to complete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≥ 70-day missions</a:t>
            </a:r>
            <a:endParaRPr lang="en-US" sz="1000" b="1" kern="0" dirty="0">
              <a:latin typeface="Arial Black" panose="020B0A04020102020204" pitchFamily="34" charset="0"/>
              <a:cs typeface="Calibri" pitchFamily="34" charset="0"/>
            </a:endParaRPr>
          </a:p>
          <a:p>
            <a:pPr marL="91440" lvl="2" indent="-91440">
              <a:spcAft>
                <a:spcPts val="30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1000" b="1" kern="0" dirty="0">
                <a:latin typeface="Arial Black" panose="020B0A04020102020204" pitchFamily="34" charset="0"/>
                <a:cs typeface="Calibri" pitchFamily="34" charset="0"/>
              </a:rPr>
              <a:t>Unit production cost </a:t>
            </a:r>
            <a:r>
              <a:rPr lang="en-US" sz="1000" b="1" kern="0" dirty="0" smtClean="0">
                <a:latin typeface="Arial Black" panose="020B0A04020102020204" pitchFamily="34" charset="0"/>
                <a:cs typeface="Calibri" pitchFamily="34" charset="0"/>
              </a:rPr>
              <a:t>less than $20M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22564" b="22667"/>
          <a:stretch/>
        </p:blipFill>
        <p:spPr>
          <a:xfrm flipH="1">
            <a:off x="4590158" y="929728"/>
            <a:ext cx="4277712" cy="24119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809644" y="3016691"/>
            <a:ext cx="1187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Sea Hunter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Sea Hunter Initial Testing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January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38" y="1015613"/>
            <a:ext cx="3365059" cy="252210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8" y="3800365"/>
            <a:ext cx="3362809" cy="25221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91" y="3800366"/>
            <a:ext cx="3365059" cy="25221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92" y="1006599"/>
            <a:ext cx="3365059" cy="25401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7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Sea Hunter Initial Testing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January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www.darpa.mil/work-with-us/actuv-christening-media-kit</a:t>
            </a:r>
            <a:endParaRPr lang="en-US" dirty="0" smtClean="0"/>
          </a:p>
          <a:p>
            <a:r>
              <a:rPr lang="en-US" dirty="0">
                <a:hlinkClick r:id="rId3"/>
              </a:rPr>
              <a:t>ACTUV Speed &amp; Maneuverability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24" y="68117"/>
            <a:ext cx="7956469" cy="830971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Sea Hunter Sea Trials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January 2017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899088"/>
            <a:ext cx="8954796" cy="541544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4105" y="5197084"/>
            <a:ext cx="6005609" cy="92333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 trials: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ature </a:t>
            </a:r>
            <a:r>
              <a:rPr lang="en-US" dirty="0">
                <a:solidFill>
                  <a:schemeClr val="bg1"/>
                </a:solidFill>
              </a:rPr>
              <a:t>technology, demonstrate </a:t>
            </a:r>
            <a:r>
              <a:rPr lang="en-US" dirty="0" smtClean="0">
                <a:solidFill>
                  <a:schemeClr val="bg1"/>
                </a:solidFill>
              </a:rPr>
              <a:t>reliability and performance,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build trust in autonomous behaviors, vessel, vessel sub-systems, and remote supervisory control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3560099"/>
            <a:ext cx="8763000" cy="2665210"/>
          </a:xfrm>
          <a:prstGeom prst="rect">
            <a:avLst/>
          </a:prstGeom>
          <a:solidFill>
            <a:srgbClr val="640B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152400"/>
            <a:ext cx="7956469" cy="572608"/>
          </a:xfrm>
        </p:spPr>
        <p:txBody>
          <a:bodyPr/>
          <a:lstStyle/>
          <a:p>
            <a:r>
              <a:rPr lang="en-US" dirty="0" smtClean="0"/>
              <a:t>General Autonomy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7494"/>
            <a:ext cx="8534400" cy="5131559"/>
          </a:xfrm>
        </p:spPr>
        <p:txBody>
          <a:bodyPr/>
          <a:lstStyle/>
          <a:p>
            <a:r>
              <a:rPr lang="en-US" sz="1800" dirty="0" smtClean="0"/>
              <a:t>Many Government and commercial organizations have autonomy implementations on un-manned systems and platforms</a:t>
            </a:r>
          </a:p>
          <a:p>
            <a:pPr lvl="1"/>
            <a:r>
              <a:rPr lang="en-US" sz="1600" dirty="0" smtClean="0"/>
              <a:t>The logic and autonomy behaviors are typically straight-forward – </a:t>
            </a:r>
            <a:r>
              <a:rPr lang="en-US" sz="1600" b="1" i="1" dirty="0" smtClean="0"/>
              <a:t>it is how they are implemented within the system context that is important</a:t>
            </a:r>
          </a:p>
          <a:p>
            <a:pPr lvl="1"/>
            <a:r>
              <a:rPr lang="en-US" sz="1600" dirty="0" smtClean="0"/>
              <a:t>Typically complex and centralized – makes fault tolerance difficult</a:t>
            </a:r>
          </a:p>
          <a:p>
            <a:pPr lvl="1"/>
            <a:r>
              <a:rPr lang="en-US" sz="1600" dirty="0" smtClean="0"/>
              <a:t>Hard to manage organizational intellectual property (IP)</a:t>
            </a:r>
          </a:p>
          <a:p>
            <a:pPr lvl="1"/>
            <a:r>
              <a:rPr lang="en-US" sz="1600" dirty="0" smtClean="0"/>
              <a:t>Typically does not adhere to standards for interfaces and services – difficult and not cost effective to upgrade, improve, or to include “best of breed” solutions – vendor lock</a:t>
            </a:r>
          </a:p>
          <a:p>
            <a:pPr lvl="1"/>
            <a:r>
              <a:rPr lang="en-US" sz="1600" dirty="0" smtClean="0"/>
              <a:t>Typically include information assurance (IA) and anti-tamper (AT) measures as after thoughts; difficult and not cost effective to integrate and modify as risks and threats change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Desire autonomy implementations that reduce cost, risk, and schedule: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Open systems architecture (OSA) and standards compliance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Distributed hierarchical autonomy (DHA)</a:t>
            </a:r>
          </a:p>
          <a:p>
            <a:pPr lvl="2"/>
            <a:r>
              <a:rPr lang="en-US" sz="1400" dirty="0" smtClean="0">
                <a:solidFill>
                  <a:srgbClr val="FFFFFF"/>
                </a:solidFill>
              </a:rPr>
              <a:t>Modular and distributed functionality – centralized supervisory autonomy, sub-system autonomy is specialized</a:t>
            </a:r>
          </a:p>
          <a:p>
            <a:pPr lvl="2"/>
            <a:r>
              <a:rPr lang="en-US" sz="1400" dirty="0" smtClean="0">
                <a:solidFill>
                  <a:srgbClr val="FFFFFF"/>
                </a:solidFill>
              </a:rPr>
              <a:t>Supports fault tolerance</a:t>
            </a:r>
          </a:p>
          <a:p>
            <a:pPr lvl="2"/>
            <a:r>
              <a:rPr lang="en-US" sz="1400" dirty="0" smtClean="0">
                <a:solidFill>
                  <a:srgbClr val="FFFFFF"/>
                </a:solidFill>
              </a:rPr>
              <a:t>Supports strong IA/AT features and multi-level security applications</a:t>
            </a:r>
          </a:p>
          <a:p>
            <a:pPr lvl="2"/>
            <a:r>
              <a:rPr lang="en-US" sz="1400" dirty="0" smtClean="0">
                <a:solidFill>
                  <a:srgbClr val="FFFFFF"/>
                </a:solidFill>
              </a:rPr>
              <a:t>Supports safety critical implementations</a:t>
            </a:r>
          </a:p>
          <a:p>
            <a:pPr lvl="2"/>
            <a:r>
              <a:rPr lang="en-US" sz="1400" dirty="0" smtClean="0">
                <a:solidFill>
                  <a:srgbClr val="FFFFFF"/>
                </a:solidFill>
              </a:rPr>
              <a:t>Supports IP management for Government and Industry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Reuse proven capabilities instead of custom solutions</a:t>
            </a:r>
          </a:p>
        </p:txBody>
      </p:sp>
    </p:spTree>
    <p:extLst>
      <p:ext uri="{BB962C8B-B14F-4D97-AF65-F5344CB8AC3E}">
        <p14:creationId xmlns:p14="http://schemas.microsoft.com/office/powerpoint/2010/main" val="165602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7023"/>
            <a:ext cx="7956469" cy="572608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General Autonomy: Module and Functionality View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366308" y="1187011"/>
            <a:ext cx="1608133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Internal and external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i</a:t>
            </a:r>
            <a:r>
              <a:rPr lang="en-US" sz="1200" dirty="0" smtClean="0">
                <a:solidFill>
                  <a:srgbClr val="0000FF"/>
                </a:solidFill>
              </a:rPr>
              <a:t>nterfaces enabled by 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Open Systems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Architecture (OSA)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1" name="Content Placeholder 2"/>
          <p:cNvSpPr>
            <a:spLocks noGrp="1"/>
          </p:cNvSpPr>
          <p:nvPr>
            <p:ph idx="1"/>
          </p:nvPr>
        </p:nvSpPr>
        <p:spPr>
          <a:xfrm>
            <a:off x="206828" y="708417"/>
            <a:ext cx="8686800" cy="2222959"/>
          </a:xfrm>
        </p:spPr>
        <p:txBody>
          <a:bodyPr/>
          <a:lstStyle/>
          <a:p>
            <a:r>
              <a:rPr lang="en-US" b="1" i="1" dirty="0" smtClean="0"/>
              <a:t>Open, </a:t>
            </a:r>
            <a:r>
              <a:rPr lang="en-US" b="1" i="1" dirty="0"/>
              <a:t>modular, and scalable to platform, application, and </a:t>
            </a:r>
            <a:r>
              <a:rPr lang="en-US" b="1" i="1" dirty="0" smtClean="0"/>
              <a:t>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8984" y="4809271"/>
            <a:ext cx="1719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Intelligent Processing: Core capability for decision making, path planning, and platform safety </a:t>
            </a: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200" dirty="0" smtClean="0"/>
              <a:t> </a:t>
            </a:r>
            <a:r>
              <a:rPr lang="en-US" sz="1200" b="1" i="1" u="sng" dirty="0" smtClean="0"/>
              <a:t>Configurable and adaptable</a:t>
            </a:r>
          </a:p>
          <a:p>
            <a:r>
              <a:rPr lang="en-US" sz="1200" b="1" i="1" u="sng" dirty="0"/>
              <a:t>a</a:t>
            </a:r>
            <a:r>
              <a:rPr lang="en-US" sz="1200" b="1" i="1" u="sng" dirty="0" smtClean="0"/>
              <a:t>utonomous </a:t>
            </a:r>
            <a:r>
              <a:rPr lang="en-US" sz="1200" b="1" i="1" u="sng" dirty="0"/>
              <a:t>b</a:t>
            </a:r>
            <a:r>
              <a:rPr lang="en-US" sz="1200" b="1" i="1" u="sng" dirty="0" smtClean="0"/>
              <a:t>ehaviors (</a:t>
            </a:r>
            <a:r>
              <a:rPr lang="en-US" sz="1200" b="1" i="1" u="sng" dirty="0" err="1" smtClean="0"/>
              <a:t>AB</a:t>
            </a:r>
            <a:r>
              <a:rPr lang="en-US" sz="1200" b="1" i="1" u="sng" baseline="-25000" dirty="0" err="1" smtClean="0"/>
              <a:t>i</a:t>
            </a:r>
            <a:r>
              <a:rPr lang="en-US" sz="1200" b="1" i="1" u="sng" dirty="0" smtClean="0"/>
              <a:t>)</a:t>
            </a:r>
            <a:endParaRPr lang="en-US" sz="1200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834"/>
            <a:ext cx="8013006" cy="46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7620000" y="5490880"/>
            <a:ext cx="228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181762"/>
            <a:ext cx="7956469" cy="572608"/>
          </a:xfrm>
        </p:spPr>
        <p:txBody>
          <a:bodyPr/>
          <a:lstStyle/>
          <a:p>
            <a:r>
              <a:rPr lang="en-US" dirty="0" smtClean="0"/>
              <a:t>World Model and Intelligent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6" y="732184"/>
            <a:ext cx="4231341" cy="5622350"/>
          </a:xfrm>
        </p:spPr>
        <p:txBody>
          <a:bodyPr/>
          <a:lstStyle/>
          <a:p>
            <a:pPr marL="171450" indent="-171450"/>
            <a:r>
              <a:rPr lang="en-US" sz="1600" dirty="0" smtClean="0"/>
              <a:t>The World Model Module:</a:t>
            </a:r>
          </a:p>
          <a:p>
            <a:pPr marL="341313" lvl="1" indent="-171450"/>
            <a:r>
              <a:rPr lang="en-US" sz="1400" dirty="0" smtClean="0"/>
              <a:t>Maintains situational awareness by persisting two categories of data: capabilities and state/status (past, present, and future), to include:</a:t>
            </a:r>
          </a:p>
          <a:p>
            <a:pPr marL="457200" lvl="2" indent="-115888"/>
            <a:r>
              <a:rPr lang="en-US" sz="1200" dirty="0" smtClean="0"/>
              <a:t>Own-ship </a:t>
            </a:r>
            <a:r>
              <a:rPr lang="en-US" sz="1200" dirty="0"/>
              <a:t>information – Ex: Position, course, and speed</a:t>
            </a:r>
          </a:p>
          <a:p>
            <a:pPr marL="457200" lvl="2" indent="-115888"/>
            <a:r>
              <a:rPr lang="en-US" sz="1200" dirty="0"/>
              <a:t>Environment information – Ex: </a:t>
            </a:r>
            <a:r>
              <a:rPr lang="en-US" sz="1200" dirty="0" smtClean="0"/>
              <a:t>Meteorological </a:t>
            </a:r>
            <a:r>
              <a:rPr lang="en-US" sz="1200" dirty="0"/>
              <a:t>data</a:t>
            </a:r>
          </a:p>
          <a:p>
            <a:pPr marL="457200" lvl="2" indent="-115888"/>
            <a:r>
              <a:rPr lang="en-US" sz="1200" dirty="0"/>
              <a:t>External entities – Ex: Contacts</a:t>
            </a:r>
          </a:p>
          <a:p>
            <a:pPr marL="341313" lvl="1" indent="-171450"/>
            <a:r>
              <a:rPr lang="en-US" sz="1400" dirty="0" smtClean="0"/>
              <a:t>Fuses data</a:t>
            </a:r>
          </a:p>
          <a:p>
            <a:pPr marL="341313" lvl="1" indent="-171450"/>
            <a:r>
              <a:rPr lang="en-US" sz="1400" dirty="0" smtClean="0"/>
              <a:t>Feeds any autonomy decision engine to determine needed platform maneuvers and courses of action (</a:t>
            </a:r>
            <a:r>
              <a:rPr lang="en-US" sz="1400" dirty="0" err="1" smtClean="0"/>
              <a:t>CoAs</a:t>
            </a:r>
            <a:r>
              <a:rPr lang="en-US" sz="1400" dirty="0" smtClean="0"/>
              <a:t>)</a:t>
            </a:r>
          </a:p>
          <a:p>
            <a:pPr marL="341313" lvl="1" indent="-171450"/>
            <a:r>
              <a:rPr lang="en-US" sz="1400" dirty="0" smtClean="0"/>
              <a:t>Provides situation awareness updates to the command center on request via human-machine interface (HMI) messages</a:t>
            </a:r>
          </a:p>
          <a:p>
            <a:pPr marL="171450" indent="-171450"/>
            <a:r>
              <a:rPr lang="en-US" sz="1600" dirty="0" smtClean="0"/>
              <a:t>Intelligent </a:t>
            </a:r>
            <a:r>
              <a:rPr lang="en-US" sz="1600" dirty="0"/>
              <a:t>Processing Module:  </a:t>
            </a:r>
          </a:p>
          <a:p>
            <a:pPr marL="341313" lvl="1" indent="-171450"/>
            <a:r>
              <a:rPr lang="en-US" sz="1400" dirty="0"/>
              <a:t>Contains the a</a:t>
            </a:r>
            <a:r>
              <a:rPr lang="en-US" sz="1400" dirty="0" smtClean="0"/>
              <a:t>utonomy </a:t>
            </a:r>
            <a:r>
              <a:rPr lang="en-US" sz="1400" dirty="0"/>
              <a:t>d</a:t>
            </a:r>
            <a:r>
              <a:rPr lang="en-US" sz="1400" dirty="0" smtClean="0"/>
              <a:t>ecision </a:t>
            </a:r>
            <a:r>
              <a:rPr lang="en-US" sz="1400" dirty="0"/>
              <a:t>e</a:t>
            </a:r>
            <a:r>
              <a:rPr lang="en-US" sz="1400" dirty="0" smtClean="0"/>
              <a:t>ngines and autonomous </a:t>
            </a:r>
            <a:r>
              <a:rPr lang="en-US" sz="1400" dirty="0"/>
              <a:t>b</a:t>
            </a:r>
            <a:r>
              <a:rPr lang="en-US" sz="1400" dirty="0" smtClean="0"/>
              <a:t>ehaviors that </a:t>
            </a:r>
            <a:r>
              <a:rPr lang="en-US" sz="1400" dirty="0"/>
              <a:t>compute the best possible </a:t>
            </a:r>
            <a:r>
              <a:rPr lang="en-US" sz="1400" dirty="0" smtClean="0"/>
              <a:t>course of action </a:t>
            </a:r>
            <a:r>
              <a:rPr lang="en-US" sz="1400" dirty="0"/>
              <a:t>given mission parameters </a:t>
            </a:r>
          </a:p>
          <a:p>
            <a:pPr marL="341313" lvl="1" indent="-171450"/>
            <a:r>
              <a:rPr lang="en-US" sz="1400" dirty="0" smtClean="0"/>
              <a:t>Produces prioritized </a:t>
            </a:r>
            <a:r>
              <a:rPr lang="en-US" sz="1400" dirty="0" err="1" smtClean="0"/>
              <a:t>CoAs</a:t>
            </a:r>
            <a:r>
              <a:rPr lang="en-US" sz="1400" dirty="0" smtClean="0"/>
              <a:t>/routes by combining:</a:t>
            </a:r>
          </a:p>
          <a:p>
            <a:pPr marL="457200" lvl="2" indent="-115888"/>
            <a:r>
              <a:rPr lang="en-US" sz="1200" dirty="0" smtClean="0"/>
              <a:t>Mission guidance (goals, rules, and objectives) from High Level Mission Planner</a:t>
            </a:r>
          </a:p>
          <a:p>
            <a:pPr marL="457200" lvl="2" indent="-115888"/>
            <a:r>
              <a:rPr lang="en-US" sz="1200" dirty="0" smtClean="0"/>
              <a:t>World Model content</a:t>
            </a:r>
          </a:p>
          <a:p>
            <a:pPr marL="457200" lvl="2" indent="-115888"/>
            <a:r>
              <a:rPr lang="en-US" sz="1200" dirty="0" err="1" smtClean="0"/>
              <a:t>CoAs</a:t>
            </a:r>
            <a:r>
              <a:rPr lang="en-US" sz="1200" dirty="0" smtClean="0"/>
              <a:t>/routes from Autonomy Decision Engines/Path Planners</a:t>
            </a:r>
          </a:p>
          <a:p>
            <a:pPr marL="457200" lvl="2" indent="-115888"/>
            <a:r>
              <a:rPr lang="en-US" sz="1200" dirty="0" smtClean="0"/>
              <a:t>Contact Behavior </a:t>
            </a:r>
            <a:r>
              <a:rPr lang="en-US" sz="1200" dirty="0"/>
              <a:t>Maps </a:t>
            </a:r>
            <a:r>
              <a:rPr lang="en-US" sz="1200" dirty="0" smtClean="0"/>
              <a:t>from Contact Behavior Processing</a:t>
            </a:r>
          </a:p>
          <a:p>
            <a:pPr marL="457200" lvl="2" indent="-115888"/>
            <a:r>
              <a:rPr lang="en-US" sz="1200" dirty="0" smtClean="0"/>
              <a:t>Performance </a:t>
            </a:r>
            <a:r>
              <a:rPr lang="en-US" sz="1200" dirty="0"/>
              <a:t>limitations </a:t>
            </a:r>
            <a:r>
              <a:rPr lang="en-US" sz="1200" dirty="0" smtClean="0"/>
              <a:t>from Health Monitoring</a:t>
            </a:r>
            <a:endParaRPr lang="en-US" sz="1200" dirty="0"/>
          </a:p>
          <a:p>
            <a:pPr marL="341313" lvl="1" indent="-171450"/>
            <a:r>
              <a:rPr lang="en-US" sz="1400" dirty="0" smtClean="0"/>
              <a:t>Sends results to Intelligent Decision Support for final scrub of the results to be executed by the Platform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86881" y="609600"/>
            <a:ext cx="3876121" cy="3352800"/>
            <a:chOff x="5105400" y="914400"/>
            <a:chExt cx="3876121" cy="3352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1143000"/>
              <a:ext cx="2819400" cy="31023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43599" y="914400"/>
              <a:ext cx="22373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USV World Model Example</a:t>
              </a:r>
              <a:endParaRPr lang="en-US" sz="1200" b="1" dirty="0"/>
            </a:p>
          </p:txBody>
        </p:sp>
        <p:sp>
          <p:nvSpPr>
            <p:cNvPr id="10" name="Left-Right Arrow 9"/>
            <p:cNvSpPr/>
            <p:nvPr/>
          </p:nvSpPr>
          <p:spPr>
            <a:xfrm rot="16200000">
              <a:off x="4419600" y="3048000"/>
              <a:ext cx="1905000" cy="5334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Multiple Sensor Outputs</a:t>
              </a:r>
              <a:endParaRPr 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0" y="3352800"/>
              <a:ext cx="1361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Fused Information</a:t>
              </a:r>
              <a:endParaRPr lang="en-US" sz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753100" y="4881280"/>
            <a:ext cx="1905000" cy="1371600"/>
          </a:xfrm>
          <a:prstGeom prst="rect">
            <a:avLst/>
          </a:prstGeom>
          <a:solidFill>
            <a:srgbClr val="640B67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15002" y="488128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Intelligent Processing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8600" y="5338480"/>
            <a:ext cx="1219200" cy="457200"/>
          </a:xfrm>
          <a:prstGeom prst="rect">
            <a:avLst/>
          </a:prstGeom>
          <a:solidFill>
            <a:srgbClr val="640B67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Intelligent Decision Support</a:t>
            </a:r>
            <a:endParaRPr lang="en-US" sz="1050" dirty="0"/>
          </a:p>
        </p:txBody>
      </p:sp>
      <p:sp>
        <p:nvSpPr>
          <p:cNvPr id="22" name="Rectangle 21"/>
          <p:cNvSpPr/>
          <p:nvPr/>
        </p:nvSpPr>
        <p:spPr>
          <a:xfrm>
            <a:off x="5835696" y="5338480"/>
            <a:ext cx="12192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Autonomy Decision Engine 1</a:t>
            </a:r>
            <a:endParaRPr lang="en-US" sz="1050" dirty="0"/>
          </a:p>
        </p:txBody>
      </p:sp>
      <p:sp>
        <p:nvSpPr>
          <p:cNvPr id="24" name="Rectangle 23"/>
          <p:cNvSpPr/>
          <p:nvPr/>
        </p:nvSpPr>
        <p:spPr>
          <a:xfrm>
            <a:off x="5835696" y="5871880"/>
            <a:ext cx="1219200" cy="304800"/>
          </a:xfrm>
          <a:prstGeom prst="rect">
            <a:avLst/>
          </a:prstGeom>
          <a:solidFill>
            <a:srgbClr val="4330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Autonomy Decision Engine N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158500" y="5561310"/>
            <a:ext cx="3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486400" y="4995580"/>
            <a:ext cx="228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486400" y="5490880"/>
            <a:ext cx="228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486400" y="5986180"/>
            <a:ext cx="228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9315" y="4881280"/>
            <a:ext cx="1153287" cy="381000"/>
          </a:xfrm>
          <a:prstGeom prst="rect">
            <a:avLst/>
          </a:prstGeom>
          <a:solidFill>
            <a:srgbClr val="640B67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High Level Mission Planner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4409315" y="5376580"/>
            <a:ext cx="1153287" cy="381000"/>
          </a:xfrm>
          <a:prstGeom prst="rect">
            <a:avLst/>
          </a:prstGeom>
          <a:solidFill>
            <a:srgbClr val="640B67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Contact Behavior Processing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4409315" y="5871880"/>
            <a:ext cx="1153287" cy="381000"/>
          </a:xfrm>
          <a:prstGeom prst="rect">
            <a:avLst/>
          </a:prstGeom>
          <a:solidFill>
            <a:srgbClr val="640B67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Health Monitoring</a:t>
            </a:r>
            <a:endParaRPr lang="en-US" sz="1000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6591300" y="4690780"/>
            <a:ext cx="228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3100" y="4195480"/>
            <a:ext cx="1905000" cy="457200"/>
          </a:xfrm>
          <a:prstGeom prst="rect">
            <a:avLst/>
          </a:prstGeom>
          <a:solidFill>
            <a:srgbClr val="640B67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World Model</a:t>
            </a:r>
            <a:endParaRPr lang="en-US" sz="1600" dirty="0"/>
          </a:p>
        </p:txBody>
      </p:sp>
      <p:sp>
        <p:nvSpPr>
          <p:cNvPr id="36" name="Right Arrow 35"/>
          <p:cNvSpPr/>
          <p:nvPr/>
        </p:nvSpPr>
        <p:spPr>
          <a:xfrm rot="5400000">
            <a:off x="8343900" y="5833780"/>
            <a:ext cx="228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48600" y="6051175"/>
            <a:ext cx="1219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Platform Control</a:t>
            </a:r>
            <a:endParaRPr lang="en-US" sz="1050" dirty="0"/>
          </a:p>
        </p:txBody>
      </p:sp>
      <p:sp>
        <p:nvSpPr>
          <p:cNvPr id="37" name="Left Brace 36"/>
          <p:cNvSpPr/>
          <p:nvPr/>
        </p:nvSpPr>
        <p:spPr>
          <a:xfrm rot="16200000">
            <a:off x="6781800" y="2519080"/>
            <a:ext cx="304800" cy="304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0354" y="2234423"/>
            <a:ext cx="108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Multi-Hypothesis</a:t>
            </a:r>
          </a:p>
          <a:p>
            <a:r>
              <a:rPr lang="en-US" sz="1000" dirty="0" smtClean="0"/>
              <a:t>Tracker (MHT)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7167926" y="5369183"/>
            <a:ext cx="427269" cy="3055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AB</a:t>
            </a:r>
            <a:r>
              <a:rPr lang="en-US" sz="1050" baseline="-25000" dirty="0" smtClean="0"/>
              <a:t>1</a:t>
            </a:r>
            <a:endParaRPr lang="en-US" sz="105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7174278" y="5853886"/>
            <a:ext cx="427269" cy="3055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AB</a:t>
            </a:r>
            <a:r>
              <a:rPr lang="en-US" sz="1050" baseline="-25000" dirty="0" smtClean="0"/>
              <a:t>M</a:t>
            </a:r>
            <a:endParaRPr lang="en-US" sz="1050" baseline="-250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7198669" y="5652847"/>
            <a:ext cx="2802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…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4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351817"/>
            <a:ext cx="7956469" cy="572608"/>
          </a:xfrm>
        </p:spPr>
        <p:txBody>
          <a:bodyPr>
            <a:noAutofit/>
          </a:bodyPr>
          <a:lstStyle/>
          <a:p>
            <a:r>
              <a:rPr lang="en-US" dirty="0" smtClean="0"/>
              <a:t>General Autonomous Platform / Team </a:t>
            </a:r>
            <a:br>
              <a:rPr lang="en-US" dirty="0" smtClean="0"/>
            </a:br>
            <a:r>
              <a:rPr lang="en-US" dirty="0" smtClean="0"/>
              <a:t>Cyber-security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1347714"/>
            <a:ext cx="5535917" cy="5131559"/>
          </a:xfrm>
        </p:spPr>
        <p:txBody>
          <a:bodyPr/>
          <a:lstStyle/>
          <a:p>
            <a:r>
              <a:rPr lang="en-US" dirty="0" smtClean="0"/>
              <a:t>Information assurance:</a:t>
            </a:r>
          </a:p>
          <a:p>
            <a:pPr lvl="1"/>
            <a:r>
              <a:rPr lang="en-US" dirty="0" smtClean="0"/>
              <a:t>Risk assessments and management plans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distribution and validation</a:t>
            </a:r>
            <a:endParaRPr lang="en-US" sz="2400" dirty="0"/>
          </a:p>
          <a:p>
            <a:pPr lvl="1"/>
            <a:r>
              <a:rPr lang="en-US" dirty="0" smtClean="0"/>
              <a:t>Protection of data at rest</a:t>
            </a:r>
            <a:endParaRPr lang="en-US" sz="2400" dirty="0"/>
          </a:p>
          <a:p>
            <a:pPr lvl="1"/>
            <a:r>
              <a:rPr lang="en-US" dirty="0" smtClean="0"/>
              <a:t>Protection of data on the move</a:t>
            </a:r>
          </a:p>
          <a:p>
            <a:r>
              <a:rPr lang="en-US" dirty="0" smtClean="0"/>
              <a:t>Anti-tamper:</a:t>
            </a:r>
          </a:p>
          <a:p>
            <a:pPr lvl="1"/>
            <a:r>
              <a:rPr lang="en-US" dirty="0" smtClean="0"/>
              <a:t>Intrusion detection: Mechanical, electrical, software/algorithms/logic/behaviors, and data</a:t>
            </a:r>
          </a:p>
          <a:p>
            <a:pPr lvl="1"/>
            <a:r>
              <a:rPr lang="en-US" dirty="0" smtClean="0"/>
              <a:t>Intrusion prevention</a:t>
            </a:r>
            <a:endParaRPr lang="en-US" dirty="0"/>
          </a:p>
          <a:p>
            <a:r>
              <a:rPr lang="en-US" dirty="0" smtClean="0"/>
              <a:t>Autonomy behaviors:</a:t>
            </a:r>
          </a:p>
          <a:p>
            <a:pPr lvl="1"/>
            <a:r>
              <a:rPr lang="en-US" dirty="0" smtClean="0"/>
              <a:t>Autonomy behaviors will manage information assurance, anti-tamper, and corresponding responses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/>
              <a:t>of </a:t>
            </a:r>
            <a:r>
              <a:rPr lang="en-US" dirty="0" smtClean="0"/>
              <a:t>own team </a:t>
            </a:r>
            <a:r>
              <a:rPr lang="en-US" dirty="0"/>
              <a:t>and individual platform autonomous </a:t>
            </a:r>
            <a:r>
              <a:rPr lang="en-US" dirty="0" smtClean="0"/>
              <a:t>behaviors</a:t>
            </a:r>
            <a:endParaRPr lang="en-US" sz="2400" dirty="0"/>
          </a:p>
          <a:p>
            <a:pPr lvl="1"/>
            <a:r>
              <a:rPr lang="en-US" dirty="0"/>
              <a:t>Exploitation of </a:t>
            </a:r>
            <a:r>
              <a:rPr lang="en-US" dirty="0" smtClean="0"/>
              <a:t>adversary team </a:t>
            </a:r>
            <a:r>
              <a:rPr lang="en-US" dirty="0"/>
              <a:t>and individual platform autonomous behaviors</a:t>
            </a:r>
            <a:endParaRPr lang="en-US" sz="2400" dirty="0"/>
          </a:p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18434" y="2256078"/>
            <a:ext cx="1030515" cy="47897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Supervisory Autonomy Controller</a:t>
            </a:r>
            <a:endParaRPr lang="en-US" sz="1050" dirty="0"/>
          </a:p>
        </p:txBody>
      </p:sp>
      <p:sp>
        <p:nvSpPr>
          <p:cNvPr id="18" name="Rounded Rectangle 17"/>
          <p:cNvSpPr/>
          <p:nvPr/>
        </p:nvSpPr>
        <p:spPr>
          <a:xfrm>
            <a:off x="6907431" y="3134576"/>
            <a:ext cx="849089" cy="435429"/>
          </a:xfrm>
          <a:prstGeom prst="roundRect">
            <a:avLst/>
          </a:prstGeom>
          <a:solidFill>
            <a:srgbClr val="640B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Intrusion Controller</a:t>
            </a:r>
            <a:endParaRPr lang="en-US" sz="900" dirty="0"/>
          </a:p>
        </p:txBody>
      </p:sp>
      <p:sp>
        <p:nvSpPr>
          <p:cNvPr id="19" name="Rounded Rectangle 18"/>
          <p:cNvSpPr/>
          <p:nvPr/>
        </p:nvSpPr>
        <p:spPr>
          <a:xfrm>
            <a:off x="6331666" y="4019948"/>
            <a:ext cx="805543" cy="435429"/>
          </a:xfrm>
          <a:prstGeom prst="roundRect">
            <a:avLst/>
          </a:prstGeom>
          <a:solidFill>
            <a:srgbClr val="850F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Sub-System Handler 1</a:t>
            </a:r>
            <a:endParaRPr lang="en-US" sz="900" dirty="0"/>
          </a:p>
        </p:txBody>
      </p:sp>
      <p:sp>
        <p:nvSpPr>
          <p:cNvPr id="20" name="Rounded Rectangle 19"/>
          <p:cNvSpPr/>
          <p:nvPr/>
        </p:nvSpPr>
        <p:spPr>
          <a:xfrm>
            <a:off x="7536352" y="4019948"/>
            <a:ext cx="805543" cy="435429"/>
          </a:xfrm>
          <a:prstGeom prst="roundRect">
            <a:avLst/>
          </a:prstGeom>
          <a:solidFill>
            <a:srgbClr val="850F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Sub-System Handler N</a:t>
            </a:r>
            <a:endParaRPr lang="en-US" sz="900" dirty="0"/>
          </a:p>
        </p:txBody>
      </p:sp>
      <p:cxnSp>
        <p:nvCxnSpPr>
          <p:cNvPr id="21" name="Elbow Connector 20"/>
          <p:cNvCxnSpPr>
            <a:stCxn id="17" idx="2"/>
            <a:endCxn id="18" idx="0"/>
          </p:cNvCxnSpPr>
          <p:nvPr/>
        </p:nvCxnSpPr>
        <p:spPr>
          <a:xfrm rot="5400000">
            <a:off x="7133071" y="2933954"/>
            <a:ext cx="399527" cy="1716"/>
          </a:xfrm>
          <a:prstGeom prst="bentConnector3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8" idx="2"/>
            <a:endCxn id="19" idx="0"/>
          </p:cNvCxnSpPr>
          <p:nvPr/>
        </p:nvCxnSpPr>
        <p:spPr>
          <a:xfrm rot="5400000">
            <a:off x="6808236" y="3496207"/>
            <a:ext cx="449943" cy="597538"/>
          </a:xfrm>
          <a:prstGeom prst="bentConnector3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2"/>
            <a:endCxn id="20" idx="0"/>
          </p:cNvCxnSpPr>
          <p:nvPr/>
        </p:nvCxnSpPr>
        <p:spPr>
          <a:xfrm rot="16200000" flipH="1">
            <a:off x="7410579" y="3491402"/>
            <a:ext cx="449943" cy="607148"/>
          </a:xfrm>
          <a:prstGeom prst="bentConnector3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7985"/>
      </p:ext>
    </p:extLst>
  </p:cSld>
  <p:clrMapOvr>
    <a:masterClrMapping/>
  </p:clrMapOvr>
</p:sld>
</file>

<file path=ppt/theme/theme1.xml><?xml version="1.0" encoding="utf-8"?>
<a:theme xmlns:a="http://schemas.openxmlformats.org/drawingml/2006/main" name="5_CPG new Leidos template">
  <a:themeElements>
    <a:clrScheme name="Leidos palette">
      <a:dk1>
        <a:srgbClr val="201747"/>
      </a:dk1>
      <a:lt1>
        <a:sysClr val="window" lastClr="FFFFFF"/>
      </a:lt1>
      <a:dk2>
        <a:srgbClr val="850F89"/>
      </a:dk2>
      <a:lt2>
        <a:srgbClr val="BEBFBD"/>
      </a:lt2>
      <a:accent1>
        <a:srgbClr val="696158"/>
      </a:accent1>
      <a:accent2>
        <a:srgbClr val="8C7732"/>
      </a:accent2>
      <a:accent3>
        <a:srgbClr val="9B2743"/>
      </a:accent3>
      <a:accent4>
        <a:srgbClr val="643335"/>
      </a:accent4>
      <a:accent5>
        <a:srgbClr val="00778B"/>
      </a:accent5>
      <a:accent6>
        <a:srgbClr val="003B49"/>
      </a:accent6>
      <a:hlink>
        <a:srgbClr val="046A38"/>
      </a:hlink>
      <a:folHlink>
        <a:srgbClr val="284734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43251</TotalTime>
  <Words>1004</Words>
  <Application>Microsoft Office PowerPoint</Application>
  <PresentationFormat>On-screen Show (4:3)</PresentationFormat>
  <Paragraphs>138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MS PGothic</vt:lpstr>
      <vt:lpstr>Arial</vt:lpstr>
      <vt:lpstr>Arial Black</vt:lpstr>
      <vt:lpstr>Avenir LT 35 Light</vt:lpstr>
      <vt:lpstr>Avenir LT 55 Roman</vt:lpstr>
      <vt:lpstr>Avenir LT 65 Medium</vt:lpstr>
      <vt:lpstr>Calibri</vt:lpstr>
      <vt:lpstr>Franklin Gothic Book</vt:lpstr>
      <vt:lpstr>Franklin Gothic Medium</vt:lpstr>
      <vt:lpstr>Wingdings</vt:lpstr>
      <vt:lpstr>Wingdings 3</vt:lpstr>
      <vt:lpstr>5_CPG new Leidos template</vt:lpstr>
      <vt:lpstr>Sea Hunter and Maritime Autonomy </vt:lpstr>
      <vt:lpstr>The ACTUV Program – The Sea Hunter Medium Displacement Unmanned Surface Vessel (MDUSV)</vt:lpstr>
      <vt:lpstr>Sea Hunter Initial Testing January 2016</vt:lpstr>
      <vt:lpstr>Sea Hunter Initial Testing January 2016</vt:lpstr>
      <vt:lpstr>Sea Hunter Sea Trials January 2017</vt:lpstr>
      <vt:lpstr>General Autonomy Implementation</vt:lpstr>
      <vt:lpstr>General Autonomy: Module and Functionality View</vt:lpstr>
      <vt:lpstr>World Model and Intelligent Processing</vt:lpstr>
      <vt:lpstr>General Autonomous Platform / Team  Cyber-security Issues</vt:lpstr>
      <vt:lpstr>Summary</vt:lpstr>
    </vt:vector>
  </TitlesOfParts>
  <Company>SAIC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Platform Dev. IRAD</dc:title>
  <dc:creator>Cook, Rusty C.</dc:creator>
  <cp:lastModifiedBy>Lynne Mersfelder</cp:lastModifiedBy>
  <cp:revision>795</cp:revision>
  <cp:lastPrinted>2016-03-23T14:51:13Z</cp:lastPrinted>
  <dcterms:created xsi:type="dcterms:W3CDTF">2014-04-24T16:09:36Z</dcterms:created>
  <dcterms:modified xsi:type="dcterms:W3CDTF">2017-09-08T23:02:22Z</dcterms:modified>
</cp:coreProperties>
</file>