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9144000"/>
  <p:notesSz cx="7010400" cy="9296400"/>
  <p:embeddedFontLst>
    <p:embeddedFont>
      <p:font typeface="Cabin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bin-regular.fntdata"/><Relationship Id="rId11" Type="http://schemas.openxmlformats.org/officeDocument/2006/relationships/slide" Target="slides/slide7.xml"/><Relationship Id="rId22" Type="http://schemas.openxmlformats.org/officeDocument/2006/relationships/font" Target="fonts/Cabin-italic.fntdata"/><Relationship Id="rId10" Type="http://schemas.openxmlformats.org/officeDocument/2006/relationships/slide" Target="slides/slide6.xml"/><Relationship Id="rId21" Type="http://schemas.openxmlformats.org/officeDocument/2006/relationships/font" Target="fonts/Cabin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font" Target="fonts/Cabin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3038475" cy="4651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970337" y="0"/>
            <a:ext cx="3038475" cy="4651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har char="●"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buChar char="○"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buChar char="■"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buChar char="●"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buChar char="○"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buChar char="■"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buChar char="●"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buChar char="○"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buChar char="■"/>
              <a:defRPr b="0" i="0" sz="1800" u="none" cap="none" strike="noStrike"/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829675"/>
            <a:ext cx="3038475" cy="4651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970337" y="8829675"/>
            <a:ext cx="3038475" cy="465137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rIns="93175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6" name="Shape 176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" name="Shape 223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" name="Shape 114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" name="Shape 122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" name="Shape 148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idx="1" type="body"/>
          </p:nvPr>
        </p:nvSpPr>
        <p:spPr>
          <a:xfrm>
            <a:off x="701675" y="4416425"/>
            <a:ext cx="5607049" cy="4183061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7" name="Shape 157"/>
          <p:cNvSpPr/>
          <p:nvPr>
            <p:ph idx="2" type="sldImg"/>
          </p:nvPr>
        </p:nvSpPr>
        <p:spPr>
          <a:xfrm>
            <a:off x="1181100" y="696912"/>
            <a:ext cx="4648199" cy="3486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14300" lvl="5" marL="2514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14300" lvl="6" marL="2971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14300" lvl="7" marL="3429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14300" lvl="8" marL="3886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14300" lvl="5" marL="2514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14300" lvl="6" marL="2971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14300" lvl="7" marL="3429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14300" lvl="8" marL="3886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Shape 47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0" lvl="5" marL="2514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0" lvl="6" marL="2971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0" lvl="7" marL="3429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0" lvl="8" marL="3886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0" lvl="5" marL="2514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0" lvl="6" marL="2971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0" lvl="7" marL="3429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0" lvl="8" marL="3886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descr="Plain bg" id="15" name="Shape 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hyperlink" Target="https://storms.ngs.noaa.gov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storms.ngs.noaa.gov/storms/harvey/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storms.ngs.noaa.gov/storms/harvey/" TargetMode="External"/><Relationship Id="rId4" Type="http://schemas.openxmlformats.org/officeDocument/2006/relationships/image" Target="../media/image29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geodesy.noaa.gov/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hyperlink" Target="https://geodesy.noaa.gov/geospatial-summit/" TargetMode="External"/><Relationship Id="rId9" Type="http://schemas.openxmlformats.org/officeDocument/2006/relationships/image" Target="../media/image6.jpg"/><Relationship Id="rId5" Type="http://schemas.openxmlformats.org/officeDocument/2006/relationships/hyperlink" Target="https://geodesy.noaa.gov/web/science_edu/webinar_series/2017-geospatial-summit-debrief.shtml" TargetMode="External"/><Relationship Id="rId6" Type="http://schemas.openxmlformats.org/officeDocument/2006/relationships/image" Target="../media/image5.jpg"/><Relationship Id="rId7" Type="http://schemas.openxmlformats.org/officeDocument/2006/relationships/image" Target="../media/image3.jpg"/><Relationship Id="rId8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hyperlink" Target="https://www.geodesy.noaa.gov/GRAV-D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16.jpg"/><Relationship Id="rId7" Type="http://schemas.openxmlformats.org/officeDocument/2006/relationships/image" Target="../media/image15.jpg"/><Relationship Id="rId8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ctrTitle"/>
          </p:nvPr>
        </p:nvSpPr>
        <p:spPr>
          <a:xfrm>
            <a:off x="685800" y="1371600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Geodetic Survey </a:t>
            </a:r>
            <a:br>
              <a:rPr b="1" i="0" lang="en-US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Update</a:t>
            </a:r>
          </a:p>
        </p:txBody>
      </p:sp>
      <p:sp>
        <p:nvSpPr>
          <p:cNvPr id="90" name="Shape 90"/>
          <p:cNvSpPr txBox="1"/>
          <p:nvPr>
            <p:ph idx="1" type="subTitle"/>
          </p:nvPr>
        </p:nvSpPr>
        <p:spPr>
          <a:xfrm>
            <a:off x="1447800" y="5181600"/>
            <a:ext cx="6400799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September 12, 2017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0" y="3733800"/>
            <a:ext cx="9144000" cy="8175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Juliana Blackwell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Director, National Geodetic Survey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/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179" name="Shape 179"/>
          <p:cNvSpPr txBox="1"/>
          <p:nvPr/>
        </p:nvSpPr>
        <p:spPr>
          <a:xfrm>
            <a:off x="1028700" y="71436"/>
            <a:ext cx="6905625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Emergency Response Imagery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3429000" y="647700"/>
            <a:ext cx="2335211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Hurricane Matthew</a:t>
            </a:r>
          </a:p>
        </p:txBody>
      </p:sp>
      <p:pic>
        <p:nvPicPr>
          <p:cNvPr descr="https://aamboceanservice.blob.core.windows.net/oceanservice-prod/news/oct16/image1-combined.jpg" id="181" name="Shape 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9712" y="1031875"/>
            <a:ext cx="5943599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/>
        </p:nvSpPr>
        <p:spPr>
          <a:xfrm>
            <a:off x="2501900" y="5984875"/>
            <a:ext cx="4071936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ct val="25000"/>
              <a:buFont typeface="Arial"/>
              <a:buNone/>
            </a:pPr>
            <a:r>
              <a:rPr b="0" i="0"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https://storms.ngs.noaa.gov/</a:t>
            </a: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/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188" name="Shape 188"/>
          <p:cNvSpPr txBox="1"/>
          <p:nvPr/>
        </p:nvSpPr>
        <p:spPr>
          <a:xfrm>
            <a:off x="1524000" y="80961"/>
            <a:ext cx="6904036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Emergency Response Imagery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3554412" y="747712"/>
            <a:ext cx="2581274" cy="460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Hurricane Harvey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2590800" y="5791200"/>
            <a:ext cx="4508500" cy="33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ct val="25000"/>
              <a:buFont typeface="Arial"/>
              <a:buNone/>
            </a:pPr>
            <a:r>
              <a:rPr b="0" i="0" lang="en-US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https://storms.ngs.noaa.gov/storms/harvey/</a:t>
            </a:r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975" y="1328737"/>
            <a:ext cx="8240711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087" y="1328737"/>
            <a:ext cx="8240711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0" y="80961"/>
            <a:ext cx="1316037" cy="1133474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med" w="med" type="none"/>
            <a:tailEnd len="med" w="med" type="none"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199" name="Shape 199"/>
          <p:cNvSpPr txBox="1"/>
          <p:nvPr/>
        </p:nvSpPr>
        <p:spPr>
          <a:xfrm>
            <a:off x="1676400" y="80961"/>
            <a:ext cx="6904036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Emergency Response Imagery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3554412" y="731837"/>
            <a:ext cx="2581274" cy="460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Hurricane Harvey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2590800" y="5791200"/>
            <a:ext cx="4508500" cy="33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ct val="25000"/>
              <a:buFont typeface="Arial"/>
              <a:buNone/>
            </a:pPr>
            <a:r>
              <a:rPr b="0" i="0" lang="en-US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https://storms.ngs.noaa.gov/storms/harvey/</a:t>
            </a:r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1295400"/>
            <a:ext cx="7696199" cy="450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1289050"/>
            <a:ext cx="7696199" cy="45085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med" w="med" type="none"/>
            <a:tailEnd len="med" w="med" type="none"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186" y="58736"/>
            <a:ext cx="1316037" cy="113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 b="-3941" l="-1785" r="38" t="1"/>
          <a:stretch/>
        </p:blipFill>
        <p:spPr>
          <a:xfrm>
            <a:off x="2547936" y="1371600"/>
            <a:ext cx="6122986" cy="4833937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med" w="med" type="none"/>
            <a:tailEnd len="med" w="med" type="none"/>
          </a:ln>
        </p:spPr>
      </p:pic>
      <p:sp>
        <p:nvSpPr>
          <p:cNvPr id="210" name="Shape 210"/>
          <p:cNvSpPr txBox="1"/>
          <p:nvPr>
            <p:ph type="title"/>
          </p:nvPr>
        </p:nvSpPr>
        <p:spPr>
          <a:xfrm>
            <a:off x="76200" y="85725"/>
            <a:ext cx="8991600" cy="727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NSRS Modernization New Reference Frames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152400" y="1524000"/>
            <a:ext cx="2133599" cy="4038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North American Terrestrial Reference Frame of 2022 </a:t>
            </a:r>
            <a:r>
              <a:rPr b="1" i="0" lang="en-US" sz="14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(NATRF2022) </a:t>
            </a: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 replace </a:t>
            </a:r>
            <a:r>
              <a:rPr b="1" i="1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NAD 83 (2011)</a:t>
            </a:r>
          </a:p>
          <a:p>
            <a:pPr indent="0" lvl="0" marL="0" marR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Caribbean Terrestrial Reference Frame of 2022 </a:t>
            </a:r>
          </a:p>
          <a:p>
            <a:pPr indent="0" lvl="0" marL="0" marR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14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(CATRF2022) </a:t>
            </a: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replace </a:t>
            </a:r>
            <a:r>
              <a:rPr b="1" i="1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NAD 83 (2011)</a:t>
            </a:r>
          </a:p>
          <a:p>
            <a:pPr indent="0" lvl="0" marL="0" marR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Pacific Terrestrial Reference Frame of 2022 </a:t>
            </a:r>
            <a:r>
              <a:rPr b="1" i="0" lang="en-US" sz="14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(PATRF2022) </a:t>
            </a: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replace </a:t>
            </a:r>
            <a:r>
              <a:rPr b="1" i="1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NAD 83 (PA11)</a:t>
            </a:r>
          </a:p>
          <a:p>
            <a:pPr indent="0" lvl="0" marL="0" marR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Mariana Terrestrial Reference Frame of 2022 </a:t>
            </a:r>
            <a:r>
              <a:rPr b="1" i="0" lang="en-US" sz="14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(MATRF2022) </a:t>
            </a: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replace </a:t>
            </a:r>
            <a:r>
              <a:rPr b="1" i="1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NAD 83 (MA11)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685800" y="771525"/>
            <a:ext cx="8001000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Blueprint for 2022, Part 1: Geometric Coordinates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-7937" y="-19050"/>
            <a:ext cx="9144000" cy="808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NSRS Modernization New Geopotential Datum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-533400" y="5373687"/>
            <a:ext cx="9524999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North American-Pacific Geopotential Datum of 2022 (NAPGD2022) will include GEOID2022</a:t>
            </a:r>
          </a:p>
          <a:p>
            <a:pPr indent="0" lvl="1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6262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695325" y="733425"/>
            <a:ext cx="7737474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Blueprint for 2022, Part 2: Geopotential Coordinates</a:t>
            </a:r>
          </a:p>
        </p:txBody>
      </p:sp>
      <p:pic>
        <p:nvPicPr>
          <p:cNvPr id="220" name="Shape 2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1212850"/>
            <a:ext cx="6199187" cy="4078287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med" w="med" type="none"/>
            <a:tailEnd len="med" w="med" type="none"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457200" y="274637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FY18 Priorities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227" name="Shape 227"/>
          <p:cNvSpPr txBox="1"/>
          <p:nvPr/>
        </p:nvSpPr>
        <p:spPr>
          <a:xfrm>
            <a:off x="533400" y="1295400"/>
            <a:ext cx="7951786" cy="2324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Host Industry Day in 2018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 motion parameters for the Marianas Plate 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Re-establish a comprehensive CORS Program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 a socio-economic study of the Regional Advisor Program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Update NGS Ten-Year Strategic Plan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 a 3D Nation study (joint effort)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457200" y="142875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NGS Home Page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381000" y="1676400"/>
            <a:ext cx="3433761" cy="399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Updated the NGS Home Page to help orient new web users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Developed new landing pages to organize the website more efficiently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https://www.geodesy.noaa.gov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000" y="1066800"/>
            <a:ext cx="4310062" cy="4937124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med" w="med" type="none"/>
            <a:tailEnd len="med" w="med" type="none"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328612" y="152400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Geospatial Summit 2017</a:t>
            </a:r>
            <a:b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April 24-25, 2017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6600825" y="6378575"/>
            <a:ext cx="1860550" cy="342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1266825"/>
            <a:ext cx="3565525" cy="3038475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med" w="med" type="none"/>
            <a:tailEnd len="med" w="med" type="none"/>
          </a:ln>
        </p:spPr>
      </p:pic>
      <p:sp>
        <p:nvSpPr>
          <p:cNvPr id="106" name="Shape 106"/>
          <p:cNvSpPr txBox="1"/>
          <p:nvPr/>
        </p:nvSpPr>
        <p:spPr>
          <a:xfrm>
            <a:off x="4014787" y="4305300"/>
            <a:ext cx="4071936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ct val="25000"/>
              <a:buFont typeface="Arial"/>
              <a:buNone/>
            </a:pPr>
            <a:r>
              <a:rPr b="0" i="0"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https://geodesy.noaa.gov/geospatial-summit/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609600" y="1260475"/>
            <a:ext cx="3049586" cy="2862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Webinar videos and 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presentations are available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“Debriefing the 2017 Geospatial Summit”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NGS Webinar Series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September 14, 2017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Webinar Information</a:t>
            </a:r>
          </a:p>
        </p:txBody>
      </p:sp>
      <p:pic>
        <p:nvPicPr>
          <p:cNvPr descr="IMG_8786.jpg" id="108" name="Shape 1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83112" y="4779962"/>
            <a:ext cx="2046286" cy="149225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med" w="med" type="none"/>
            <a:tailEnd len="med" w="med" type="none"/>
          </a:ln>
        </p:spPr>
      </p:pic>
      <p:pic>
        <p:nvPicPr>
          <p:cNvPr descr="IMG_9213.jpg" id="109" name="Shape 1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8600" y="4779962"/>
            <a:ext cx="1989136" cy="149225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med" w="med" type="none"/>
            <a:tailEnd len="med" w="med" type="none"/>
          </a:ln>
        </p:spPr>
      </p:pic>
      <p:pic>
        <p:nvPicPr>
          <p:cNvPr descr="IMG_9013.jpg" id="110" name="Shape 1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30461" y="4779962"/>
            <a:ext cx="1989136" cy="149225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med" w="med" type="none"/>
            <a:tailEnd len="med" w="med" type="none"/>
          </a:ln>
        </p:spPr>
      </p:pic>
      <p:pic>
        <p:nvPicPr>
          <p:cNvPr descr="IMG_8881.jpg" id="111" name="Shape 1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50061" y="4779962"/>
            <a:ext cx="2065337" cy="149225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med" w="med" type="none"/>
            <a:tailEnd len="med" w="med" type="none"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36511" y="12700"/>
            <a:ext cx="9107487" cy="10382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Gravity for the Redefinition of the American Vertical Datum (GRAV-D)</a:t>
            </a: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 b="1667" l="1139" r="958" t="3458"/>
          <a:stretch/>
        </p:blipFill>
        <p:spPr>
          <a:xfrm>
            <a:off x="703262" y="1128712"/>
            <a:ext cx="7772400" cy="4876799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med" w="med" type="none"/>
            <a:tailEnd len="med" w="med" type="none"/>
          </a:ln>
        </p:spPr>
      </p:pic>
      <p:sp>
        <p:nvSpPr>
          <p:cNvPr id="118" name="Shape 118"/>
          <p:cNvSpPr txBox="1"/>
          <p:nvPr/>
        </p:nvSpPr>
        <p:spPr>
          <a:xfrm>
            <a:off x="2903536" y="5995987"/>
            <a:ext cx="3373437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45"/>
              </a:buClr>
              <a:buSzPct val="25000"/>
              <a:buFont typeface="Arial"/>
              <a:buNone/>
            </a:pPr>
            <a:r>
              <a:rPr b="0" i="0"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https://www.geodesy.noaa.gov/GRAV-D/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7162800" y="3244850"/>
            <a:ext cx="1063624" cy="8000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14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63% data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14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collection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14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complete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/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descr="C:\Users\Colin.Becker\Downloads\IMG-0278.JPG" id="125" name="Shape 125"/>
          <p:cNvPicPr preferRelativeResize="0"/>
          <p:nvPr/>
        </p:nvPicPr>
        <p:blipFill rotWithShape="1">
          <a:blip r:embed="rId3">
            <a:alphaModFix/>
          </a:blip>
          <a:srcRect b="19999" l="0" r="0" t="0"/>
          <a:stretch/>
        </p:blipFill>
        <p:spPr>
          <a:xfrm>
            <a:off x="3962400" y="2133600"/>
            <a:ext cx="5080000" cy="30480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med" w="med" type="none"/>
            <a:tailEnd len="med" w="med" type="none"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1422400"/>
            <a:ext cx="3886200" cy="3076574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med" w="med" type="none"/>
            <a:tailEnd len="med" w="med" type="none"/>
          </a:ln>
        </p:spPr>
      </p:pic>
      <p:sp>
        <p:nvSpPr>
          <p:cNvPr id="127" name="Shape 127"/>
          <p:cNvSpPr txBox="1"/>
          <p:nvPr/>
        </p:nvSpPr>
        <p:spPr>
          <a:xfrm>
            <a:off x="3962400" y="5181600"/>
            <a:ext cx="5029199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Aurora Centaur optionally-piloted aircraft used for GRAV-D data collection in two locations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36511" y="12700"/>
            <a:ext cx="9107487" cy="10382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Gravity for the Redefinition of the American Vertical Datum (GRAV-D)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/>
        </p:nvSpPr>
        <p:spPr>
          <a:xfrm>
            <a:off x="28575" y="100011"/>
            <a:ext cx="9085262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Geoid Slope Validation Survey (GSVS17)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166686" y="768350"/>
            <a:ext cx="5965825" cy="1724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Colorado along Highway 160 from Durango to Walsenburg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221 new monuments, 221 miles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&gt;1250m (~4100 ft) elevation change</a:t>
            </a: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00" y="2560636"/>
            <a:ext cx="8861424" cy="3446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Shape 136"/>
          <p:cNvGrpSpPr/>
          <p:nvPr/>
        </p:nvGrpSpPr>
        <p:grpSpPr>
          <a:xfrm>
            <a:off x="6283325" y="1149349"/>
            <a:ext cx="2528886" cy="1655761"/>
            <a:chOff x="0" y="0"/>
            <a:chExt cx="2147483647" cy="2147483647"/>
          </a:xfrm>
        </p:grpSpPr>
        <p:pic>
          <p:nvPicPr>
            <p:cNvPr id="137" name="Shape 1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2147483647" cy="2147483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Shape 138"/>
            <p:cNvSpPr txBox="1"/>
            <p:nvPr/>
          </p:nvSpPr>
          <p:spPr>
            <a:xfrm>
              <a:off x="83580819" y="912114943"/>
              <a:ext cx="837154692" cy="343844192"/>
            </a:xfrm>
            <a:prstGeom prst="rect">
              <a:avLst/>
            </a:prstGeom>
            <a:noFill/>
            <a:ln cap="flat" cmpd="sng" w="25400">
              <a:solidFill>
                <a:srgbClr val="FFFF00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457200" y="149225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Coastal Mapping Accomplishments</a:t>
            </a:r>
            <a:r>
              <a:rPr b="1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7019925" y="6019800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133350" y="1255712"/>
            <a:ext cx="88773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of the beginning of August 2017:</a:t>
            </a: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Shoreline:  5.4% compiled; 3.7% delivered to NSDE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Ports: 38 compiled, 14 delivered to NSDE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CSCAP: 33 ports analyzed for change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CUSP: 14,636 miles updated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TopoBathy LiDAR: 1846 mi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collected; 1178 mi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delivered to Digital Coast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/>
        </p:nvSpPr>
        <p:spPr>
          <a:xfrm>
            <a:off x="1676400" y="55561"/>
            <a:ext cx="5878512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Florida Keys Lidar Survey</a:t>
            </a: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 b="660" l="16032" r="16031" t="3222"/>
          <a:stretch/>
        </p:blipFill>
        <p:spPr>
          <a:xfrm>
            <a:off x="2057400" y="831850"/>
            <a:ext cx="6948487" cy="532606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pic>
      <p:pic>
        <p:nvPicPr>
          <p:cNvPr descr="IMG_6626.JPG" id="152" name="Shape 1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219200"/>
            <a:ext cx="1797049" cy="11969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4962" y="2546350"/>
            <a:ext cx="1447800" cy="1447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6">
            <a:alphaModFix/>
          </a:blip>
          <a:srcRect b="22421" l="24839" r="4448" t="12730"/>
          <a:stretch/>
        </p:blipFill>
        <p:spPr>
          <a:xfrm>
            <a:off x="334962" y="4114800"/>
            <a:ext cx="1431924" cy="1752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/>
        </p:nvSpPr>
        <p:spPr>
          <a:xfrm>
            <a:off x="1555750" y="114300"/>
            <a:ext cx="5880099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Florida Keys Lidar Survey</a:t>
            </a: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11" y="914400"/>
            <a:ext cx="3806824" cy="2032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4">
            <a:alphaModFix/>
          </a:blip>
          <a:srcRect b="0" l="8120" r="10151" t="0"/>
          <a:stretch/>
        </p:blipFill>
        <p:spPr>
          <a:xfrm>
            <a:off x="157161" y="3100386"/>
            <a:ext cx="1981199" cy="18573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pic>
      <p:sp>
        <p:nvSpPr>
          <p:cNvPr id="162" name="Shape 162"/>
          <p:cNvSpPr/>
          <p:nvPr/>
        </p:nvSpPr>
        <p:spPr>
          <a:xfrm>
            <a:off x="2162175" y="3971925"/>
            <a:ext cx="107949" cy="1004887"/>
          </a:xfrm>
          <a:prstGeom prst="leftBrace">
            <a:avLst>
              <a:gd fmla="val 193" name="adj1"/>
              <a:gd fmla="val 50000" name="adj2"/>
            </a:avLst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2867025" y="4737100"/>
            <a:ext cx="33336" cy="239711"/>
          </a:xfrm>
          <a:prstGeom prst="leftBrace">
            <a:avLst>
              <a:gd fmla="val 250" name="adj1"/>
              <a:gd fmla="val 50000" name="adj2"/>
            </a:avLst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" name="Shape 164"/>
          <p:cNvGrpSpPr/>
          <p:nvPr/>
        </p:nvGrpSpPr>
        <p:grpSpPr>
          <a:xfrm>
            <a:off x="157161" y="5137149"/>
            <a:ext cx="3968750" cy="833437"/>
            <a:chOff x="0" y="0"/>
            <a:chExt cx="2147483647" cy="2147483647"/>
          </a:xfrm>
        </p:grpSpPr>
        <p:pic>
          <p:nvPicPr>
            <p:cNvPr id="165" name="Shape 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71947" y="0"/>
              <a:ext cx="2140611699" cy="2051496398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pic>
        <p:sp>
          <p:nvSpPr>
            <p:cNvPr id="166" name="Shape 166"/>
            <p:cNvSpPr txBox="1"/>
            <p:nvPr/>
          </p:nvSpPr>
          <p:spPr>
            <a:xfrm>
              <a:off x="0" y="527179702"/>
              <a:ext cx="356667593" cy="7130689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Arial"/>
                <a:buNone/>
              </a:pPr>
              <a:r>
                <a:rPr b="0" i="0" lang="en-US" sz="1200" u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~7.7 m</a:t>
              </a:r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333289451" y="1434414694"/>
              <a:ext cx="238703310" cy="7130689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Arial"/>
                <a:buNone/>
              </a:pPr>
              <a:r>
                <a:rPr b="0" i="0" lang="en-US" sz="1200" u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 m</a:t>
              </a:r>
            </a:p>
          </p:txBody>
        </p:sp>
      </p:grpSp>
      <p:sp>
        <p:nvSpPr>
          <p:cNvPr id="168" name="Shape 168"/>
          <p:cNvSpPr txBox="1"/>
          <p:nvPr/>
        </p:nvSpPr>
        <p:spPr>
          <a:xfrm>
            <a:off x="2138361" y="3200400"/>
            <a:ext cx="2357436" cy="1676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Point density of the object ranged from ~12 to 13 pts per m</a:t>
            </a:r>
            <a:r>
              <a:rPr b="0" baseline="3000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depth: ~7.7m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 height: 2m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30000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30000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6">
            <a:alphaModFix/>
          </a:blip>
          <a:srcRect b="2051" l="4102" r="0" t="5811"/>
          <a:stretch/>
        </p:blipFill>
        <p:spPr>
          <a:xfrm>
            <a:off x="4492625" y="884237"/>
            <a:ext cx="4565650" cy="247491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pic>
      <p:sp>
        <p:nvSpPr>
          <p:cNvPr id="170" name="Shape 170"/>
          <p:cNvSpPr txBox="1"/>
          <p:nvPr/>
        </p:nvSpPr>
        <p:spPr>
          <a:xfrm>
            <a:off x="4286250" y="2940050"/>
            <a:ext cx="3543300" cy="368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Fort Jefferson, Dry Tortugas</a:t>
            </a:r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7">
            <a:alphaModFix/>
          </a:blip>
          <a:srcRect b="14131" l="2706" r="95" t="24371"/>
          <a:stretch/>
        </p:blipFill>
        <p:spPr>
          <a:xfrm>
            <a:off x="4495800" y="3429000"/>
            <a:ext cx="4554537" cy="157321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pic>
      <p:pic>
        <p:nvPicPr>
          <p:cNvPr id="172" name="Shape 172"/>
          <p:cNvPicPr preferRelativeResize="0"/>
          <p:nvPr/>
        </p:nvPicPr>
        <p:blipFill rotWithShape="1">
          <a:blip r:embed="rId8">
            <a:alphaModFix/>
          </a:blip>
          <a:srcRect b="6270" l="0" r="0" t="0"/>
          <a:stretch/>
        </p:blipFill>
        <p:spPr>
          <a:xfrm>
            <a:off x="4495800" y="4987925"/>
            <a:ext cx="4554537" cy="119538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pic>
      <p:sp>
        <p:nvSpPr>
          <p:cNvPr id="173" name="Shape 173"/>
          <p:cNvSpPr txBox="1"/>
          <p:nvPr/>
        </p:nvSpPr>
        <p:spPr>
          <a:xfrm>
            <a:off x="5486400" y="5072062"/>
            <a:ext cx="3462337" cy="64611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Loggerhead Key Lighthouse,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Dry Tortugas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