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82" r:id="rId5"/>
    <p:sldId id="417" r:id="rId6"/>
    <p:sldId id="476" r:id="rId7"/>
    <p:sldId id="477" r:id="rId8"/>
    <p:sldId id="478" r:id="rId9"/>
    <p:sldId id="479" r:id="rId10"/>
    <p:sldId id="480" r:id="rId11"/>
    <p:sldId id="407" r:id="rId12"/>
    <p:sldId id="415" r:id="rId13"/>
    <p:sldId id="475" r:id="rId14"/>
    <p:sldId id="408" r:id="rId15"/>
    <p:sldId id="409" r:id="rId16"/>
    <p:sldId id="405" r:id="rId17"/>
    <p:sldId id="486" r:id="rId18"/>
    <p:sldId id="499" r:id="rId19"/>
    <p:sldId id="473" r:id="rId20"/>
    <p:sldId id="529" r:id="rId21"/>
    <p:sldId id="531" r:id="rId22"/>
    <p:sldId id="406" r:id="rId23"/>
    <p:sldId id="512" r:id="rId24"/>
    <p:sldId id="513" r:id="rId25"/>
    <p:sldId id="515" r:id="rId26"/>
    <p:sldId id="516" r:id="rId27"/>
    <p:sldId id="510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7F"/>
    <a:srgbClr val="FFAA00"/>
    <a:srgbClr val="E69800"/>
    <a:srgbClr val="A87000"/>
    <a:srgbClr val="996633"/>
    <a:srgbClr val="E36C0A"/>
    <a:srgbClr val="009999"/>
    <a:srgbClr val="008080"/>
    <a:srgbClr val="7D1442"/>
    <a:srgbClr val="CB9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0" autoAdjust="0"/>
    <p:restoredTop sz="94638" autoAdjust="0"/>
  </p:normalViewPr>
  <p:slideViewPr>
    <p:cSldViewPr>
      <p:cViewPr varScale="1">
        <p:scale>
          <a:sx n="99" d="100"/>
          <a:sy n="99" d="100"/>
        </p:scale>
        <p:origin x="8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459" tIns="48729" rIns="97459" bIns="487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459" tIns="48729" rIns="97459" bIns="48729" rtlCol="0"/>
          <a:lstStyle>
            <a:lvl1pPr algn="r">
              <a:defRPr sz="1200"/>
            </a:lvl1pPr>
          </a:lstStyle>
          <a:p>
            <a:fld id="{251960D2-3870-45D6-A888-E46F8F1118BA}" type="datetimeFigureOut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7459" tIns="48729" rIns="97459" bIns="487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7459" tIns="48729" rIns="97459" bIns="48729" rtlCol="0" anchor="b"/>
          <a:lstStyle>
            <a:lvl1pPr algn="r">
              <a:defRPr sz="1200"/>
            </a:lvl1pPr>
          </a:lstStyle>
          <a:p>
            <a:fld id="{50DCAF9C-8B60-4CD9-8953-FA22E81F22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54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459" tIns="48729" rIns="97459" bIns="487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459" tIns="48729" rIns="97459" bIns="48729" rtlCol="0"/>
          <a:lstStyle>
            <a:lvl1pPr algn="r">
              <a:defRPr sz="1200"/>
            </a:lvl1pPr>
          </a:lstStyle>
          <a:p>
            <a:fld id="{CBA4C3BE-D9BA-4AD5-809E-A61AC7CF5F5F}" type="datetimeFigureOut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459" tIns="48729" rIns="97459" bIns="487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7459" tIns="48729" rIns="97459" bIns="487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7459" tIns="48729" rIns="97459" bIns="487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7459" tIns="48729" rIns="97459" bIns="48729" rtlCol="0" anchor="b"/>
          <a:lstStyle>
            <a:lvl1pPr algn="r">
              <a:defRPr sz="1200"/>
            </a:lvl1pPr>
          </a:lstStyle>
          <a:p>
            <a:fld id="{E1C36154-22D9-4479-BB96-BF4A3C7708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4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23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33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11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61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60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22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62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1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06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0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3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3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8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51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6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8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16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6154-22D9-4479-BB96-BF4A3C77082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2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59577"/>
            <a:ext cx="1600200" cy="24401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9067800" y="353568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2880360" cy="2560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2971800" y="990600"/>
            <a:ext cx="3200400" cy="2560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263640" y="990600"/>
            <a:ext cx="2880360" cy="2560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661416" y="5029200"/>
            <a:ext cx="7239000" cy="6096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5" name="Title 5"/>
          <p:cNvSpPr>
            <a:spLocks noGrp="1"/>
          </p:cNvSpPr>
          <p:nvPr>
            <p:ph type="title"/>
          </p:nvPr>
        </p:nvSpPr>
        <p:spPr>
          <a:xfrm>
            <a:off x="661416" y="4267200"/>
            <a:ext cx="7239000" cy="838200"/>
          </a:xfrm>
        </p:spPr>
        <p:txBody>
          <a:bodyPr anchor="b">
            <a:noAutofit/>
          </a:bodyPr>
          <a:lstStyle>
            <a:lvl1pPr algn="l"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4267200"/>
            <a:ext cx="6096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305800" cy="566738"/>
          </a:xfrm>
        </p:spPr>
        <p:txBody>
          <a:bodyPr anchor="ctr">
            <a:noAutofit/>
          </a:bodyPr>
          <a:lstStyle>
            <a:lvl1pPr algn="l">
              <a:defRPr sz="2400" b="1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04800"/>
            <a:ext cx="8305800" cy="4422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305800" cy="80486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304800" y="6324454"/>
            <a:ext cx="97536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455577"/>
            <a:ext cx="1600200" cy="24401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9067800" y="6449568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2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529138"/>
            <a:ext cx="5791200" cy="156686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04801"/>
            <a:ext cx="83058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305800" cy="566738"/>
          </a:xfrm>
        </p:spPr>
        <p:txBody>
          <a:bodyPr anchor="ctr">
            <a:noAutofit/>
          </a:bodyPr>
          <a:lstStyle>
            <a:lvl1pPr algn="l">
              <a:defRPr sz="2400" b="1"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304800" y="6324454"/>
            <a:ext cx="97536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455577"/>
            <a:ext cx="1600200" cy="24401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9067800" y="6449568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477000" y="4529138"/>
            <a:ext cx="2286000" cy="1563624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2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304800" y="6324454"/>
            <a:ext cx="97536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455577"/>
            <a:ext cx="1600200" cy="24401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9067800" y="6449568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2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459379"/>
            <a:ext cx="1143000" cy="246221"/>
          </a:xfrm>
          <a:noFill/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buNone/>
              <a:defRPr sz="1000" b="0" baseline="0">
                <a:solidFill>
                  <a:srgbClr val="7F7F7F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6450" y="6459379"/>
            <a:ext cx="1143000" cy="228600"/>
          </a:xfrm>
          <a:noFill/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buNone/>
              <a:defRPr sz="1200" b="1" baseline="0">
                <a:solidFill>
                  <a:srgbClr val="7D1442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0" y="6459379"/>
            <a:ext cx="1143000" cy="246221"/>
          </a:xfrm>
          <a:noFill/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buNone/>
              <a:defRPr sz="1000" b="0" baseline="0">
                <a:solidFill>
                  <a:srgbClr val="7F7F7F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459379"/>
            <a:ext cx="1143000" cy="246221"/>
          </a:xfrm>
          <a:noFill/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buNone/>
              <a:defRPr sz="1000" b="0" baseline="0">
                <a:solidFill>
                  <a:srgbClr val="7F7F7F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62600" y="6459379"/>
            <a:ext cx="1143000" cy="246221"/>
          </a:xfrm>
          <a:noFill/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buNone/>
              <a:defRPr sz="1000" b="0" baseline="0">
                <a:solidFill>
                  <a:srgbClr val="7F7F7F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pic>
        <p:nvPicPr>
          <p:cNvPr id="22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455577"/>
            <a:ext cx="1600200" cy="24401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 userDrawn="1"/>
        </p:nvSpPr>
        <p:spPr>
          <a:xfrm>
            <a:off x="9067800" y="6449568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457200" cy="196850"/>
          </a:xfrm>
        </p:spPr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2 | Florida Statewide LiDAR Assessment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-304800" y="6324454"/>
            <a:ext cx="97536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754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21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endParaRPr lang="en-US" dirty="0"/>
          </a:p>
        </p:txBody>
      </p:sp>
      <p:pic>
        <p:nvPicPr>
          <p:cNvPr id="27" name="Picture 26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334000"/>
            <a:ext cx="7239000" cy="6096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0"/>
            <a:ext cx="7239000" cy="838200"/>
          </a:xfr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endParaRPr lang="en-US" dirty="0"/>
          </a:p>
        </p:txBody>
      </p:sp>
      <p:pic>
        <p:nvPicPr>
          <p:cNvPr id="1026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59577"/>
            <a:ext cx="1600200" cy="24401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9067800" y="353568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9144000" cy="2971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4572001"/>
            <a:ext cx="609600" cy="152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552" y="2514600"/>
            <a:ext cx="7242048" cy="61264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6552" y="1755648"/>
            <a:ext cx="7242048" cy="841248"/>
          </a:xfr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endParaRPr lang="en-US" dirty="0"/>
          </a:p>
        </p:txBody>
      </p:sp>
      <p:pic>
        <p:nvPicPr>
          <p:cNvPr id="25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455577"/>
            <a:ext cx="1600200" cy="24401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9067800" y="6449568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1752600"/>
            <a:ext cx="596348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754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304800" y="6324454"/>
            <a:ext cx="97536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455577"/>
            <a:ext cx="1600200" cy="24401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9067800" y="6449568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228600"/>
            <a:ext cx="609600" cy="609599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2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3794760" cy="4754563"/>
          </a:xfrm>
        </p:spPr>
        <p:txBody>
          <a:bodyPr/>
          <a:lstStyle>
            <a:lvl1pPr>
              <a:spcBef>
                <a:spcPts val="1800"/>
              </a:spcBef>
              <a:defRPr sz="2400"/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304800" y="6324454"/>
            <a:ext cx="97536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455577"/>
            <a:ext cx="1600200" cy="24401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9067800" y="6449568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663440" y="1371600"/>
            <a:ext cx="4099560" cy="4754880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14" name="Picture 13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228600"/>
            <a:ext cx="609600" cy="6096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2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304800" y="6324454"/>
            <a:ext cx="97536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455577"/>
            <a:ext cx="1600200" cy="244015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4800600" cy="2209800"/>
          </a:xfr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4800600" cy="2392363"/>
          </a:xfr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1"/>
          </p:nvPr>
        </p:nvSpPr>
        <p:spPr>
          <a:xfrm>
            <a:off x="5638800" y="1371600"/>
            <a:ext cx="3048000" cy="475488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9067800" y="6449568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228600"/>
            <a:ext cx="609600" cy="6096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2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304800" y="6324454"/>
            <a:ext cx="97536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455577"/>
            <a:ext cx="1600200" cy="24401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 userDrawn="1"/>
        </p:nvSpPr>
        <p:spPr>
          <a:xfrm>
            <a:off x="9067800" y="6449568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8229600" cy="2209800"/>
          </a:xfr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8229600" cy="2392363"/>
          </a:xfr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pic>
        <p:nvPicPr>
          <p:cNvPr id="12" name="Picture 11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228600"/>
            <a:ext cx="609600" cy="6096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2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286000"/>
            <a:ext cx="78486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304800" y="6324454"/>
            <a:ext cx="97536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455577"/>
            <a:ext cx="1600200" cy="24401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9067800" y="6449568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96694" y="1219200"/>
            <a:ext cx="609600" cy="2133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2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spcBef>
                <a:spcPts val="1800"/>
              </a:spcBef>
              <a:defRPr sz="3200"/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304800" y="6324454"/>
            <a:ext cx="97536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455577"/>
            <a:ext cx="1600200" cy="24401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9067800" y="6449568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2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5638800" cy="1968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b="1" smtClean="0">
                <a:solidFill>
                  <a:srgbClr val="7D1442"/>
                </a:solidFill>
              </a:rPr>
              <a:t>2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4" r:id="rId3"/>
    <p:sldLayoutId id="2147483650" r:id="rId4"/>
    <p:sldLayoutId id="2147483678" r:id="rId5"/>
    <p:sldLayoutId id="2147483681" r:id="rId6"/>
    <p:sldLayoutId id="2147483682" r:id="rId7"/>
    <p:sldLayoutId id="2147483677" r:id="rId8"/>
    <p:sldLayoutId id="2147483656" r:id="rId9"/>
    <p:sldLayoutId id="2147483657" r:id="rId10"/>
    <p:sldLayoutId id="2147483686" r:id="rId11"/>
    <p:sldLayoutId id="2147483663" r:id="rId12"/>
    <p:sldLayoutId id="2147483684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13716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6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13716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>
              <a:lumMod val="6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13716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>
              <a:lumMod val="6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1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639762"/>
          </a:xfrm>
        </p:spPr>
        <p:txBody>
          <a:bodyPr/>
          <a:lstStyle/>
          <a:p>
            <a:r>
              <a:rPr lang="en-US" sz="3400" dirty="0"/>
              <a:t>Florida Statewide LiDAR Assessment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48640" y="914400"/>
            <a:ext cx="4099560" cy="5105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For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NOAA Hydrographic Services Review Panel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by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000" b="1" dirty="0" smtClean="0"/>
              <a:t>Dr. David Maune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000" b="1" dirty="0" smtClean="0"/>
              <a:t>Dewberry Consultants LLC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en-US" sz="2000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000" b="1" dirty="0" smtClean="0"/>
              <a:t>September 13, 2017</a:t>
            </a:r>
            <a:endParaRPr lang="en-US" sz="2000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10" y="925512"/>
            <a:ext cx="3961726" cy="5125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5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639762"/>
          </a:xfrm>
        </p:spPr>
        <p:txBody>
          <a:bodyPr/>
          <a:lstStyle/>
          <a:p>
            <a:r>
              <a:rPr lang="en-US" sz="3600" dirty="0" smtClean="0"/>
              <a:t>Bathymetry area for Scenario 2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D1442"/>
                </a:solidFill>
              </a:rPr>
              <a:t>10 </a:t>
            </a:r>
            <a:r>
              <a:rPr lang="pt-BR" b="1" dirty="0" smtClean="0">
                <a:solidFill>
                  <a:srgbClr val="7D1442"/>
                </a:solidFill>
              </a:rPr>
              <a:t>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3962400" cy="513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29200" y="1066800"/>
            <a:ext cx="358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Scenario 2:</a:t>
            </a:r>
          </a:p>
          <a:p>
            <a:r>
              <a:rPr lang="en-US" sz="2000" b="1" dirty="0" smtClean="0"/>
              <a:t>Covers topobathy LiDAR for nearshore bathymetry only, shown in blue.</a:t>
            </a:r>
          </a:p>
          <a:p>
            <a:endParaRPr lang="en-US" sz="2000" b="1" dirty="0"/>
          </a:p>
          <a:p>
            <a:r>
              <a:rPr lang="en-US" sz="2000" b="1" dirty="0" smtClean="0"/>
              <a:t>Based on relative areas, dollar benefits reduced to 20.2% for any MCA that requires topobathy for both inland and coastal bathymetry because inland bathy unreliable in turbid waters. Consider inland bathy on case-by-case basis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736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1"/>
            <a:ext cx="8534400" cy="5257800"/>
          </a:xfrm>
        </p:spPr>
        <p:txBody>
          <a:bodyPr/>
          <a:lstStyle/>
          <a:p>
            <a:pPr marL="234950" indent="-222250">
              <a:spcBef>
                <a:spcPts val="800"/>
              </a:spcBef>
              <a:buFont typeface="+mj-lt"/>
              <a:buAutoNum type="arabicPeriod"/>
            </a:pPr>
            <a:r>
              <a:rPr lang="en-US" sz="2000" dirty="0" smtClean="0"/>
              <a:t> Contact Information, organization, and program supported</a:t>
            </a:r>
          </a:p>
          <a:p>
            <a:pPr marL="234950" indent="-222250">
              <a:spcBef>
                <a:spcPts val="800"/>
              </a:spcBef>
              <a:buFont typeface="+mj-lt"/>
              <a:buAutoNum type="arabicPeriod"/>
            </a:pPr>
            <a:r>
              <a:rPr lang="en-US" sz="2000" dirty="0" smtClean="0"/>
              <a:t> User-defined Mission Critical Activity (MCA) &amp; standard Business Uses</a:t>
            </a:r>
          </a:p>
          <a:p>
            <a:pPr marL="234950" indent="-222250">
              <a:spcBef>
                <a:spcPts val="800"/>
              </a:spcBef>
              <a:buFont typeface="+mj-lt"/>
              <a:buAutoNum type="arabicPeriod"/>
            </a:pPr>
            <a:r>
              <a:rPr lang="en-US" sz="2000" dirty="0" smtClean="0"/>
              <a:t> Geographic Area of Interest, from pick-lists or by submitting shapefiles</a:t>
            </a:r>
          </a:p>
          <a:p>
            <a:pPr marL="234950" indent="-222250">
              <a:spcBef>
                <a:spcPts val="800"/>
              </a:spcBef>
              <a:buFont typeface="+mj-lt"/>
              <a:buAutoNum type="arabicPeriod"/>
            </a:pPr>
            <a:r>
              <a:rPr lang="en-US" sz="2000" dirty="0" smtClean="0"/>
              <a:t> Topo LiDAR Quality Level and Update Frequency required for MCA</a:t>
            </a:r>
          </a:p>
          <a:p>
            <a:pPr marL="234950" indent="-222250">
              <a:spcBef>
                <a:spcPts val="800"/>
              </a:spcBef>
              <a:buFont typeface="+mj-lt"/>
              <a:buAutoNum type="arabicPeriod"/>
            </a:pPr>
            <a:r>
              <a:rPr lang="en-US" sz="2000" dirty="0" smtClean="0"/>
              <a:t> Bathy LiDAR Quality Level and Update Frequency required for MCA</a:t>
            </a:r>
          </a:p>
          <a:p>
            <a:pPr marL="234950" indent="-222250">
              <a:spcBef>
                <a:spcPts val="800"/>
              </a:spcBef>
              <a:buFont typeface="+mj-lt"/>
              <a:buAutoNum type="arabicPeriod"/>
            </a:pPr>
            <a:r>
              <a:rPr lang="en-US" sz="2000" dirty="0" smtClean="0"/>
              <a:t> Annual dollar benefits if you receive the QL and UF required for MCA</a:t>
            </a:r>
          </a:p>
          <a:p>
            <a:pPr marL="290513" indent="-290513">
              <a:spcBef>
                <a:spcPts val="800"/>
              </a:spcBef>
              <a:buFont typeface="+mj-lt"/>
              <a:buAutoNum type="arabicPeriod"/>
            </a:pPr>
            <a:r>
              <a:rPr lang="en-US" sz="2000" dirty="0" smtClean="0"/>
              <a:t>Questions to clarify LiDAR requirements and uses, deliverables, “buy- up” options, LiDAR derivatives</a:t>
            </a:r>
          </a:p>
          <a:p>
            <a:pPr marL="290513" indent="-277813">
              <a:spcBef>
                <a:spcPts val="800"/>
              </a:spcBef>
              <a:buFont typeface="+mj-lt"/>
              <a:buAutoNum type="arabicPeriod"/>
            </a:pPr>
            <a:r>
              <a:rPr lang="en-US" sz="2000" dirty="0" smtClean="0"/>
              <a:t>Questions to clarify need for dataset integration and types of integration</a:t>
            </a:r>
          </a:p>
          <a:p>
            <a:pPr marL="346075" indent="-346075">
              <a:spcBef>
                <a:spcPts val="800"/>
              </a:spcBef>
              <a:buFont typeface="+mj-lt"/>
              <a:buAutoNum type="arabicPeriod"/>
            </a:pPr>
            <a:r>
              <a:rPr lang="en-US" sz="2000" dirty="0" smtClean="0"/>
              <a:t>Questions to clarify benefits, even when dollar benefits cannot be  estimated (operational, customer service, societal, environmental)</a:t>
            </a:r>
          </a:p>
          <a:p>
            <a:pPr marL="346075" indent="-346075">
              <a:spcBef>
                <a:spcPts val="800"/>
              </a:spcBef>
              <a:buFont typeface="+mj-lt"/>
              <a:buAutoNum type="arabicPeriod"/>
            </a:pPr>
            <a:r>
              <a:rPr lang="en-US" sz="2000" dirty="0" smtClean="0"/>
              <a:t>Benefit </a:t>
            </a:r>
            <a:r>
              <a:rPr lang="en-US" sz="2000" dirty="0"/>
              <a:t>split between topo and bathy LiDAR (asked </a:t>
            </a:r>
            <a:r>
              <a:rPr lang="en-US" sz="2000" dirty="0" smtClean="0"/>
              <a:t>subsequently during follow-up interviews)</a:t>
            </a:r>
          </a:p>
          <a:p>
            <a:pPr>
              <a:spcBef>
                <a:spcPts val="800"/>
              </a:spcBef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Questionnaire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D1442"/>
                </a:solidFill>
              </a:rPr>
              <a:t>11 | </a:t>
            </a:r>
            <a:r>
              <a:rPr lang="pt-BR" b="1" dirty="0" smtClean="0">
                <a:solidFill>
                  <a:srgbClr val="7D1442"/>
                </a:solidFill>
              </a:rPr>
              <a:t>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107992"/>
              </p:ext>
            </p:extLst>
          </p:nvPr>
        </p:nvGraphicFramePr>
        <p:xfrm>
          <a:off x="609600" y="838200"/>
          <a:ext cx="81534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Participants and Benefits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Metric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Number of LiDAR stakeholders/users invited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190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Number who opened the questionnaire and provided contact information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104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Number who provided LiDAR requirements (MCA, AOI, Quality Level (QL) and Update Frequency (UF)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78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Number of Mission Critical Activities (MCAs) documented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97</a:t>
                      </a:r>
                      <a:endParaRPr lang="en-US" b="0" dirty="0"/>
                    </a:p>
                  </a:txBody>
                  <a:tcPr anchor="ctr"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Number of 97 documented MCAs with Dollar Benefits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64</a:t>
                      </a:r>
                      <a:endParaRPr lang="en-US" b="0" dirty="0"/>
                    </a:p>
                  </a:txBody>
                  <a:tcPr anchor="ctr"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en-US" b="0" dirty="0" smtClean="0"/>
                        <a:t>          Number with </a:t>
                      </a:r>
                      <a:r>
                        <a:rPr lang="en-US" b="0" baseline="0" dirty="0" smtClean="0"/>
                        <a:t>Topographic LiDAR Benefits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64</a:t>
                      </a:r>
                      <a:endParaRPr lang="en-US" b="0" dirty="0"/>
                    </a:p>
                  </a:txBody>
                  <a:tcPr anchor="ctr"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          Number with</a:t>
                      </a:r>
                      <a:r>
                        <a:rPr lang="en-US" b="0" baseline="0" dirty="0" smtClean="0"/>
                        <a:t> Bathymetric LiDAR Benefits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48</a:t>
                      </a:r>
                      <a:endParaRPr lang="en-US" b="0" dirty="0"/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Total Current Topo LiDAR Annual Benefits for all MCAs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$45M - $49M</a:t>
                      </a:r>
                      <a:endParaRPr lang="en-US" b="0" dirty="0"/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Total Future Topo LiDAR</a:t>
                      </a:r>
                      <a:r>
                        <a:rPr lang="en-US" b="0" baseline="0" dirty="0" smtClean="0"/>
                        <a:t> Additional Annual Benefits if all MCAs receive the Topo QL and UF requested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$31M - $44M</a:t>
                      </a:r>
                    </a:p>
                    <a:p>
                      <a:pPr algn="ctr"/>
                      <a:endParaRPr lang="en-US" b="0" dirty="0"/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Total Future Bathy LiDAR Additional Annual Benefits if all MCAs receive the Bathy QL and UF requested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$66M - $72M</a:t>
                      </a:r>
                    </a:p>
                    <a:p>
                      <a:pPr algn="ctr"/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639762"/>
          </a:xfrm>
        </p:spPr>
        <p:txBody>
          <a:bodyPr/>
          <a:lstStyle/>
          <a:p>
            <a:pPr algn="ctr"/>
            <a:r>
              <a:rPr lang="en-US" sz="3200" dirty="0" smtClean="0"/>
              <a:t>Major Questionnaire Metrics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508750"/>
            <a:ext cx="5638800" cy="196850"/>
          </a:xfrm>
        </p:spPr>
        <p:txBody>
          <a:bodyPr/>
          <a:lstStyle/>
          <a:p>
            <a:r>
              <a:rPr lang="pt-BR" b="1" dirty="0" smtClean="0">
                <a:solidFill>
                  <a:srgbClr val="7D1442"/>
                </a:solidFill>
              </a:rPr>
              <a:t>12 </a:t>
            </a:r>
            <a:r>
              <a:rPr lang="pt-BR" b="1" dirty="0" smtClean="0">
                <a:solidFill>
                  <a:srgbClr val="7D1442"/>
                </a:solidFill>
              </a:rPr>
              <a:t>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943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 These dollar benefits will degrade for scenarios with poorer QL and/or UF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77000" y="4724400"/>
            <a:ext cx="2057400" cy="12957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96100" y="500292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$29.52M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5650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$35.17M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471" y="209918"/>
            <a:ext cx="8153400" cy="639762"/>
          </a:xfrm>
        </p:spPr>
        <p:txBody>
          <a:bodyPr/>
          <a:lstStyle/>
          <a:p>
            <a:pPr algn="ctr"/>
            <a:r>
              <a:rPr lang="en-US" sz="3200" dirty="0" smtClean="0"/>
              <a:t>Topographic LiDAR Quality Levels (QLs)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D1442"/>
                </a:solidFill>
              </a:rPr>
              <a:t>13</a:t>
            </a:r>
            <a:r>
              <a:rPr lang="pt-BR" b="1" dirty="0" smtClean="0">
                <a:solidFill>
                  <a:srgbClr val="7D1442"/>
                </a:solidFill>
              </a:rPr>
              <a:t> </a:t>
            </a:r>
            <a:r>
              <a:rPr lang="pt-BR" b="1" dirty="0" smtClean="0">
                <a:solidFill>
                  <a:srgbClr val="7D1442"/>
                </a:solidFill>
              </a:rPr>
              <a:t>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457753"/>
              </p:ext>
            </p:extLst>
          </p:nvPr>
        </p:nvGraphicFramePr>
        <p:xfrm>
          <a:off x="457200" y="1143000"/>
          <a:ext cx="7924800" cy="2734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4858"/>
                <a:gridCol w="1601912"/>
                <a:gridCol w="1601912"/>
                <a:gridCol w="1373067"/>
                <a:gridCol w="1296784"/>
                <a:gridCol w="1216267"/>
              </a:tblGrid>
              <a:tr h="1205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Quality Level (QL)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Aggregate Nominal Pulse Spacing (ANPS) (m)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Aggregate Nominal Pulse Density (ANPD) (points/m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RMSE</a:t>
                      </a:r>
                      <a:r>
                        <a:rPr lang="en-US" sz="1800" baseline="-25000" dirty="0">
                          <a:effectLst/>
                        </a:rPr>
                        <a:t>z</a:t>
                      </a:r>
                      <a:r>
                        <a:rPr lang="en-US" sz="1800" dirty="0">
                          <a:effectLst/>
                        </a:rPr>
                        <a:t> (non-vegetated) (cm)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NVA at 95% confidence level (cm)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VVA at 95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percentile (cm)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QL0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≤0.35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≥8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≤5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≤9.8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≤14.7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QL1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≤0.35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≥8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≤10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≤19.6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≤29.4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QL2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≤0.71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≥2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≤10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≤19.6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≤29.4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399" y="3962400"/>
            <a:ext cx="828947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Primary Issue</a:t>
            </a:r>
            <a:r>
              <a:rPr lang="en-US" b="1" dirty="0" smtClean="0"/>
              <a:t>:  What should be the reduced value multiplier for any scenario where a Mission Critical Activity receives a poorer Quality Level than required?  We tried many alternatives, with sensitivity analysis, and decided on a hybrid model based on cost differences between QL0 &amp; QL1 and NEEA’s 0.5 multiplier</a:t>
            </a:r>
            <a:r>
              <a:rPr lang="en-US" b="1" dirty="0"/>
              <a:t> </a:t>
            </a:r>
            <a:r>
              <a:rPr lang="en-US" b="1" dirty="0" smtClean="0"/>
              <a:t>between QL1 &amp; QL2.</a:t>
            </a:r>
          </a:p>
          <a:p>
            <a:pPr>
              <a:spcAft>
                <a:spcPts val="600"/>
              </a:spcAft>
            </a:pPr>
            <a:r>
              <a:rPr lang="en-US" b="1" u="sng" dirty="0" smtClean="0"/>
              <a:t>Secondary Issue</a:t>
            </a:r>
            <a:r>
              <a:rPr lang="en-US" b="1" dirty="0" smtClean="0"/>
              <a:t>: What should be the reduced value multiplier for any scenario where a Mission Critical Activity receives a poorer Update Frequency than required? We decided to retain the 0.5 multiplier that worked well for the NEEA study.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87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79438"/>
            <a:ext cx="8153400" cy="563562"/>
          </a:xfrm>
        </p:spPr>
        <p:txBody>
          <a:bodyPr/>
          <a:lstStyle/>
          <a:p>
            <a:r>
              <a:rPr lang="en-US" sz="3200" dirty="0" smtClean="0"/>
              <a:t>Topo LiDAR Reduced Value Multipliers for hybrid model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D1442"/>
                </a:solidFill>
              </a:rPr>
              <a:t>14 </a:t>
            </a:r>
            <a:r>
              <a:rPr lang="pt-BR" b="1" dirty="0" smtClean="0">
                <a:solidFill>
                  <a:srgbClr val="7D1442"/>
                </a:solidFill>
              </a:rPr>
              <a:t>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474246"/>
              </p:ext>
            </p:extLst>
          </p:nvPr>
        </p:nvGraphicFramePr>
        <p:xfrm>
          <a:off x="609600" y="1981200"/>
          <a:ext cx="8153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 Level required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If QL0 Received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If QL1 Received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If QL2 Received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QL0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0.8659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0.4329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QL1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QL2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3962400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QL1 costs/QL0 cost difference = 0.8659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QL2 is degraded by 0.5 relative to QL1 (consistent with the NEEA)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85801" y="1447800"/>
          <a:ext cx="7696198" cy="419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5262"/>
                <a:gridCol w="1309588"/>
                <a:gridCol w="1282425"/>
                <a:gridCol w="1282425"/>
                <a:gridCol w="1283249"/>
                <a:gridCol w="1283249"/>
              </a:tblGrid>
              <a:tr h="16764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Update </a:t>
                      </a:r>
                      <a:r>
                        <a:rPr lang="en-US" sz="1800" dirty="0">
                          <a:effectLst/>
                        </a:rPr>
                        <a:t>Frequency required for $100,000 annual benefits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Annual     update scenario annual benefits received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2-3 year  update scenario annual benefits received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4-5 year  update scenario annual benefits received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6-10 year update scenario annual benefits received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&gt;10 year update scenario annual benefits received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2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Annual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$100,000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$50,000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$25,000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$12,500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$6,250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2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2-3 years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$50,000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$25,000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$12,500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2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4-5 years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$50,000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$25,000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2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6-10 years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$100,000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$50,000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2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&gt;10 years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$100,000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$100,000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2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Event Driven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$50,000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$50,000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$50,000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$50,000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$50,000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the Update Frequency 0.5 Multipliers Work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D1442"/>
                </a:solidFill>
              </a:rPr>
              <a:t>15 </a:t>
            </a:r>
            <a:r>
              <a:rPr lang="pt-BR" b="1" dirty="0" smtClean="0">
                <a:solidFill>
                  <a:srgbClr val="7D1442"/>
                </a:solidFill>
              </a:rPr>
              <a:t>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03238"/>
            <a:ext cx="8153400" cy="639762"/>
          </a:xfrm>
        </p:spPr>
        <p:txBody>
          <a:bodyPr/>
          <a:lstStyle/>
          <a:p>
            <a:r>
              <a:rPr lang="en-US" sz="2800" dirty="0" smtClean="0"/>
              <a:t>Scenario 1: Statewide Topo LiDAR, highest Net Benefits if updated every 2-3 years</a:t>
            </a:r>
            <a:endParaRPr lang="en-US" sz="2800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D1442"/>
                </a:solidFill>
              </a:rPr>
              <a:t>16 </a:t>
            </a:r>
            <a:r>
              <a:rPr lang="pt-BR" b="1" dirty="0" smtClean="0">
                <a:solidFill>
                  <a:srgbClr val="7D1442"/>
                </a:solidFill>
              </a:rPr>
              <a:t>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600200"/>
            <a:ext cx="807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Topo LiDAR Scenario 1 Conclusions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D1442"/>
                </a:solidFill>
              </a:rPr>
              <a:t>17 </a:t>
            </a:r>
            <a:r>
              <a:rPr lang="pt-BR" b="1" dirty="0" smtClean="0">
                <a:solidFill>
                  <a:srgbClr val="7D1442"/>
                </a:solidFill>
              </a:rPr>
              <a:t>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292" y="1143000"/>
            <a:ext cx="7714016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868362"/>
            <a:ext cx="6107187" cy="533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County-by-county assessment with highest Topo LiDAR Net Benefits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D1442"/>
                </a:solidFill>
              </a:rPr>
              <a:t>18 | </a:t>
            </a:r>
            <a:r>
              <a:rPr lang="pt-BR" b="1" dirty="0" smtClean="0">
                <a:solidFill>
                  <a:srgbClr val="7D1442"/>
                </a:solidFill>
              </a:rPr>
              <a:t>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2017693"/>
            <a:ext cx="9144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 MCA</a:t>
            </a:r>
          </a:p>
          <a:p>
            <a:pPr algn="ctr"/>
            <a:r>
              <a:rPr lang="en-US" sz="1400" b="1" dirty="0" smtClean="0"/>
              <a:t>$1.2M</a:t>
            </a:r>
          </a:p>
          <a:p>
            <a:pPr algn="ctr"/>
            <a:r>
              <a:rPr lang="en-US" sz="1400" b="1" dirty="0" smtClean="0"/>
              <a:t>QL0</a:t>
            </a:r>
          </a:p>
          <a:p>
            <a:pPr algn="ctr"/>
            <a:r>
              <a:rPr lang="en-US" sz="1400" b="1" dirty="0" smtClean="0"/>
              <a:t>2-3 years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2779693"/>
            <a:ext cx="9144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 MCA</a:t>
            </a:r>
          </a:p>
          <a:p>
            <a:pPr algn="ctr"/>
            <a:r>
              <a:rPr lang="en-US" sz="1400" b="1" dirty="0" smtClean="0"/>
              <a:t>$1M</a:t>
            </a:r>
          </a:p>
          <a:p>
            <a:pPr algn="ctr"/>
            <a:r>
              <a:rPr lang="en-US" sz="1400" b="1" dirty="0" smtClean="0"/>
              <a:t>QL0</a:t>
            </a:r>
          </a:p>
          <a:p>
            <a:pPr algn="ctr"/>
            <a:r>
              <a:rPr lang="en-US" sz="1400" b="1" dirty="0" smtClean="0"/>
              <a:t>2-3 years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608493"/>
            <a:ext cx="9144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 MCA</a:t>
            </a:r>
          </a:p>
          <a:p>
            <a:pPr algn="ctr"/>
            <a:r>
              <a:rPr lang="en-US" sz="1400" b="1" dirty="0" smtClean="0"/>
              <a:t>$280K</a:t>
            </a:r>
          </a:p>
          <a:p>
            <a:pPr algn="ctr"/>
            <a:r>
              <a:rPr lang="en-US" sz="1400" b="1" dirty="0" smtClean="0"/>
              <a:t>QL0</a:t>
            </a:r>
          </a:p>
          <a:p>
            <a:pPr algn="ctr"/>
            <a:r>
              <a:rPr lang="en-US" sz="1400" b="1" dirty="0" smtClean="0"/>
              <a:t>4-5 years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67600" y="3465493"/>
            <a:ext cx="9144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 MCA</a:t>
            </a:r>
          </a:p>
          <a:p>
            <a:pPr algn="ctr"/>
            <a:r>
              <a:rPr lang="en-US" sz="1400" b="1" dirty="0" smtClean="0"/>
              <a:t>$150K</a:t>
            </a:r>
          </a:p>
          <a:p>
            <a:pPr algn="ctr"/>
            <a:r>
              <a:rPr lang="en-US" sz="1400" b="1" dirty="0" smtClean="0"/>
              <a:t>QL0</a:t>
            </a:r>
          </a:p>
          <a:p>
            <a:pPr algn="ctr"/>
            <a:r>
              <a:rPr lang="en-US" sz="1400" b="1" dirty="0" smtClean="0"/>
              <a:t>4-5 years</a:t>
            </a:r>
            <a:endParaRPr lang="en-US" sz="1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29000" y="1752600"/>
            <a:ext cx="7620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00600" y="3276600"/>
            <a:ext cx="3810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</p:cNvCxnSpPr>
          <p:nvPr/>
        </p:nvCxnSpPr>
        <p:spPr>
          <a:xfrm flipV="1">
            <a:off x="5334000" y="3657600"/>
            <a:ext cx="152400" cy="950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1"/>
          </p:cNvCxnSpPr>
          <p:nvPr/>
        </p:nvCxnSpPr>
        <p:spPr>
          <a:xfrm flipH="1">
            <a:off x="6934200" y="3942547"/>
            <a:ext cx="533400" cy="19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5562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Other counties largely misleading because only </a:t>
            </a:r>
            <a:r>
              <a:rPr lang="en-US" b="1" dirty="0"/>
              <a:t>8</a:t>
            </a:r>
            <a:r>
              <a:rPr lang="en-US" b="1" dirty="0" smtClean="0"/>
              <a:t> counties submitted LiDAR requirements and benefits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67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470" y="209918"/>
            <a:ext cx="8245929" cy="639762"/>
          </a:xfrm>
        </p:spPr>
        <p:txBody>
          <a:bodyPr/>
          <a:lstStyle/>
          <a:p>
            <a:pPr algn="ctr"/>
            <a:r>
              <a:rPr lang="en-US" sz="3200" dirty="0" smtClean="0"/>
              <a:t>Bathymetric LiDAR Quality Levels (QL</a:t>
            </a:r>
            <a:r>
              <a:rPr lang="en-US" sz="3200" baseline="-25000" dirty="0" smtClean="0"/>
              <a:t>B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D1442"/>
                </a:solidFill>
              </a:rPr>
              <a:t>19 </a:t>
            </a:r>
            <a:r>
              <a:rPr lang="pt-BR" b="1" dirty="0" smtClean="0">
                <a:solidFill>
                  <a:srgbClr val="7D1442"/>
                </a:solidFill>
              </a:rPr>
              <a:t>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362877"/>
              </p:ext>
            </p:extLst>
          </p:nvPr>
        </p:nvGraphicFramePr>
        <p:xfrm>
          <a:off x="381000" y="838200"/>
          <a:ext cx="8229600" cy="4865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394"/>
                <a:gridCol w="1411920"/>
                <a:gridCol w="1345941"/>
                <a:gridCol w="1345941"/>
                <a:gridCol w="1425115"/>
                <a:gridCol w="1504289"/>
              </a:tblGrid>
              <a:tr h="309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QL0</a:t>
                      </a:r>
                      <a:r>
                        <a:rPr lang="en-US" sz="1600" baseline="-25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QL1</a:t>
                      </a:r>
                      <a:r>
                        <a:rPr lang="en-US" sz="1600" baseline="-25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QL2</a:t>
                      </a:r>
                      <a:r>
                        <a:rPr lang="en-US" sz="1600" baseline="-25000" dirty="0">
                          <a:effectLst/>
                        </a:rPr>
                        <a:t>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QL3</a:t>
                      </a:r>
                      <a:r>
                        <a:rPr lang="en-US" sz="1600" baseline="-25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QL4</a:t>
                      </a:r>
                      <a:r>
                        <a:rPr lang="en-US" sz="1600" baseline="-25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96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Nominal Pulse Spacing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≤0.7m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≤2.0 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≤0.7 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≤2.0 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≤5.0 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6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Nominal Pulse Density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≥2.0 pts/m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≥0.25 pts/m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≥2.0 pts/m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≥0.25 pts/m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≥0.04 </a:t>
                      </a:r>
                      <a:r>
                        <a:rPr lang="en-US" sz="1600" dirty="0" err="1">
                          <a:effectLst/>
                        </a:rPr>
                        <a:t>pts</a:t>
                      </a:r>
                      <a:r>
                        <a:rPr lang="en-US" sz="1600" dirty="0">
                          <a:effectLst/>
                        </a:rPr>
                        <a:t>/m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Depth Examples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Vertical Accuracy of submerged elevations at 95% Confidence Level (cm)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 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25.0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25.0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30.0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30.0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50.0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7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 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26.1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26.1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32.7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32.7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51.7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7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 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29.2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29.2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39.7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39.7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56.4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407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Applications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Detailed site surveys requiring the highest accuracy and highest resolution seafloor definition; dredging and inshore engineering surveys; high-resolution surveys of ports and harbors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Charting surveys; regional sediment management; general bathymetric mapping; coastal science and management applications; change analysis; deep water surveys; environmental analyses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Recon/planning; all general applications not requiring higher resolution and accuracy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640081"/>
            <a:ext cx="838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Base Cost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b="1" dirty="0" smtClean="0">
                <a:solidFill>
                  <a:srgbClr val="00B050"/>
                </a:solidFill>
              </a:rPr>
              <a:t>~18% cheaper    </a:t>
            </a:r>
            <a:r>
              <a:rPr lang="en-US" b="1" dirty="0" smtClean="0">
                <a:solidFill>
                  <a:srgbClr val="FF0000"/>
                </a:solidFill>
              </a:rPr>
              <a:t>&lt;2% cheaper  </a:t>
            </a:r>
            <a:r>
              <a:rPr lang="en-US" b="1" dirty="0" smtClean="0">
                <a:solidFill>
                  <a:srgbClr val="00B050"/>
                </a:solidFill>
              </a:rPr>
              <a:t>~20% cheaper </a:t>
            </a:r>
            <a:r>
              <a:rPr lang="en-US" b="1" dirty="0" smtClean="0">
                <a:solidFill>
                  <a:schemeClr val="accent1"/>
                </a:solidFill>
              </a:rPr>
              <a:t>~42% cheaper      </a:t>
            </a:r>
            <a:endParaRPr lang="en-US" baseline="30000" dirty="0" smtClean="0">
              <a:solidFill>
                <a:schemeClr val="accent1"/>
              </a:solidFill>
            </a:endParaRPr>
          </a:p>
          <a:p>
            <a:r>
              <a:rPr lang="en-US" b="1" dirty="0" smtClean="0"/>
              <a:t>Note: significant cost difference between red/green and between green/blue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981200" y="3276600"/>
            <a:ext cx="2057400" cy="9233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32766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IHO Special Order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5334000"/>
          </a:xfrm>
        </p:spPr>
        <p:txBody>
          <a:bodyPr/>
          <a:lstStyle/>
          <a:p>
            <a:r>
              <a:rPr lang="en-US" sz="2000" dirty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identify Business Uses and their requirements and benefits for topographic LiDAR, bathymetric LiDAR and/or topobathymetric LiDAR in the state of Florida when considering potential LiDAR Quality Levels and </a:t>
            </a:r>
            <a:r>
              <a:rPr lang="en-US" sz="2000" dirty="0" smtClean="0"/>
              <a:t>Update </a:t>
            </a:r>
            <a:r>
              <a:rPr lang="en-US" sz="2000" dirty="0"/>
              <a:t>F</a:t>
            </a:r>
            <a:r>
              <a:rPr lang="en-US" sz="2000" dirty="0" smtClean="0"/>
              <a:t>requencies</a:t>
            </a:r>
          </a:p>
          <a:p>
            <a:r>
              <a:rPr lang="en-US" sz="2000" dirty="0" smtClean="0"/>
              <a:t>To </a:t>
            </a:r>
            <a:r>
              <a:rPr lang="en-US" sz="2000" dirty="0"/>
              <a:t>determine implementation scenarios that would provide the highest </a:t>
            </a:r>
            <a:r>
              <a:rPr lang="en-US" sz="2000" dirty="0" smtClean="0"/>
              <a:t>net benefits, </a:t>
            </a:r>
            <a:r>
              <a:rPr lang="en-US" sz="2000" dirty="0"/>
              <a:t>using benefit-cost analysis, when considering current and emerging LiDAR </a:t>
            </a:r>
            <a:r>
              <a:rPr lang="en-US" sz="2000" dirty="0" smtClean="0"/>
              <a:t>technologies</a:t>
            </a:r>
          </a:p>
          <a:p>
            <a:r>
              <a:rPr lang="en-US" sz="2000" dirty="0" smtClean="0"/>
              <a:t>To </a:t>
            </a:r>
            <a:r>
              <a:rPr lang="en-US" sz="2000" dirty="0"/>
              <a:t>identify potential funding </a:t>
            </a:r>
            <a:r>
              <a:rPr lang="en-US" sz="2000" dirty="0" smtClean="0"/>
              <a:t>partnerships (to get $51M total over a   3-5 year update cycle)</a:t>
            </a:r>
          </a:p>
          <a:p>
            <a:r>
              <a:rPr lang="en-US" sz="2000" dirty="0" smtClean="0"/>
              <a:t>(Assumed) to update changes relevant to Florida since the National Enhanced Elevation Assessment (NEEA)</a:t>
            </a:r>
          </a:p>
          <a:p>
            <a:r>
              <a:rPr lang="en-US" sz="2000" dirty="0" smtClean="0"/>
              <a:t>(Un-stated) to serve as a pilot for an upcoming 3D Nation Requirements and Benefits Study for NOAA and USGS.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Florida Assessment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2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770471"/>
              </p:ext>
            </p:extLst>
          </p:nvPr>
        </p:nvGraphicFramePr>
        <p:xfrm>
          <a:off x="609600" y="1371600"/>
          <a:ext cx="81534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1358900"/>
                <a:gridCol w="1358900"/>
                <a:gridCol w="1358900"/>
                <a:gridCol w="1358900"/>
                <a:gridCol w="1358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QLB</a:t>
                      </a:r>
                      <a:r>
                        <a:rPr lang="en-US" baseline="0" dirty="0" smtClean="0"/>
                        <a:t>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QL0B Received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QL2B Received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QL1B Received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QL3B Received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QL4B Received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QL0B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0.9894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0.4972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QL2B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0.6948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QL1B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0.9783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0.8261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QL3B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QL4B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50838"/>
            <a:ext cx="8153400" cy="639762"/>
          </a:xfrm>
        </p:spPr>
        <p:txBody>
          <a:bodyPr/>
          <a:lstStyle/>
          <a:p>
            <a:r>
              <a:rPr lang="en-US" sz="3200" dirty="0" smtClean="0"/>
              <a:t>Bathy reduced value multipliers based totally on cost differences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D1442"/>
                </a:solidFill>
              </a:rPr>
              <a:t>20 </a:t>
            </a:r>
            <a:r>
              <a:rPr lang="pt-BR" b="1" dirty="0" smtClean="0">
                <a:solidFill>
                  <a:srgbClr val="7D1442"/>
                </a:solidFill>
              </a:rPr>
              <a:t>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9624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In this table, the Quality Levels are re-ordered by cost, and QL2B is valued higher than QL1B because: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QL2B with 2 </a:t>
            </a:r>
            <a:r>
              <a:rPr lang="en-US" dirty="0" err="1" smtClean="0"/>
              <a:t>pts</a:t>
            </a:r>
            <a:r>
              <a:rPr lang="en-US" dirty="0" smtClean="0"/>
              <a:t>/m</a:t>
            </a:r>
            <a:r>
              <a:rPr lang="en-US" baseline="30000" dirty="0" smtClean="0"/>
              <a:t>2</a:t>
            </a:r>
            <a:r>
              <a:rPr lang="en-US" dirty="0" smtClean="0"/>
              <a:t> cost more even though 5 cm less accurate at 95%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QL1B with 0.25 </a:t>
            </a:r>
            <a:r>
              <a:rPr lang="en-US" dirty="0" err="1" smtClean="0"/>
              <a:t>pts</a:t>
            </a:r>
            <a:r>
              <a:rPr lang="en-US" dirty="0" smtClean="0"/>
              <a:t>/m</a:t>
            </a:r>
            <a:r>
              <a:rPr lang="en-US" baseline="30000" dirty="0" smtClean="0"/>
              <a:t>2</a:t>
            </a:r>
            <a:r>
              <a:rPr lang="en-US" dirty="0" smtClean="0"/>
              <a:t> cost less even though 5 cm more accurate at 95% confidence level (2.5 cm RMSEz difference)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59361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Reduced value multiplier example: QL1 cost/QL2 cost = 0.8598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Scenario 2: Statewide Bathy LiDAR (nearshore bathy only) using cost difference multipliers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D1442"/>
                </a:solidFill>
              </a:rPr>
              <a:t>21 </a:t>
            </a:r>
            <a:r>
              <a:rPr lang="pt-BR" b="1" dirty="0" smtClean="0">
                <a:solidFill>
                  <a:srgbClr val="7D1442"/>
                </a:solidFill>
              </a:rPr>
              <a:t>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1" y="1087222"/>
            <a:ext cx="6870750" cy="516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Bathy LiDAR Scenario 2 Conclusions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7D1442"/>
                </a:solidFill>
              </a:rPr>
              <a:t>2</a:t>
            </a:r>
            <a:r>
              <a:rPr lang="pt-BR" b="1" dirty="0" smtClean="0">
                <a:solidFill>
                  <a:srgbClr val="7D1442"/>
                </a:solidFill>
              </a:rPr>
              <a:t>2 </a:t>
            </a:r>
            <a:r>
              <a:rPr lang="pt-BR" b="1" dirty="0" smtClean="0">
                <a:solidFill>
                  <a:srgbClr val="7D1442"/>
                </a:solidFill>
              </a:rPr>
              <a:t>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9" y="1066800"/>
            <a:ext cx="73054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1154968"/>
            <a:ext cx="7812930" cy="49711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But what if inland bathy needs cannot be met with LiDAR?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D1442"/>
                </a:solidFill>
              </a:rPr>
              <a:t>23 </a:t>
            </a:r>
            <a:r>
              <a:rPr lang="pt-BR" b="1" dirty="0" smtClean="0">
                <a:solidFill>
                  <a:srgbClr val="7D1442"/>
                </a:solidFill>
              </a:rPr>
              <a:t>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7D1442"/>
                </a:solidFill>
              </a:rPr>
              <a:t>2</a:t>
            </a:r>
            <a:r>
              <a:rPr lang="pt-BR" b="1" dirty="0" smtClean="0">
                <a:solidFill>
                  <a:srgbClr val="7D1442"/>
                </a:solidFill>
              </a:rPr>
              <a:t>4 </a:t>
            </a:r>
            <a:r>
              <a:rPr lang="pt-BR" b="1" dirty="0" smtClean="0">
                <a:solidFill>
                  <a:srgbClr val="7D1442"/>
                </a:solidFill>
              </a:rPr>
              <a:t>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vfisher\My Documents\My Pictures\Microsoft Clip Organizer\j0434411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17357"/>
            <a:ext cx="4562828" cy="5047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3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08977"/>
            <a:ext cx="8153400" cy="639762"/>
          </a:xfrm>
        </p:spPr>
        <p:txBody>
          <a:bodyPr/>
          <a:lstStyle/>
          <a:p>
            <a:r>
              <a:rPr lang="en-US" sz="2800" dirty="0" smtClean="0"/>
              <a:t>NEEA’s Highest Net Benefits for Federal Government Agencies only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4444" y="6469890"/>
            <a:ext cx="5638800" cy="196850"/>
          </a:xfrm>
        </p:spPr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3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0929" y="1295400"/>
            <a:ext cx="8292071" cy="482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5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414" y="1354996"/>
            <a:ext cx="8368586" cy="46353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NEEA’s Highest Net Benefits for State Government Agencies Only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4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774" y="1295400"/>
            <a:ext cx="8174114" cy="48307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5216" y="152400"/>
            <a:ext cx="8153400" cy="639762"/>
          </a:xfrm>
        </p:spPr>
        <p:txBody>
          <a:bodyPr/>
          <a:lstStyle/>
          <a:p>
            <a:r>
              <a:rPr lang="en-US" sz="2800" dirty="0" smtClean="0"/>
              <a:t>NEEA’s Highest Net Benefits for Non-Governmental Organizations only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D1442"/>
                </a:solidFill>
              </a:rPr>
              <a:t>5 | </a:t>
            </a:r>
            <a:r>
              <a:rPr lang="pt-BR" b="1" dirty="0" smtClean="0">
                <a:solidFill>
                  <a:srgbClr val="7D1442"/>
                </a:solidFill>
              </a:rPr>
              <a:t>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5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784" y="1295400"/>
            <a:ext cx="8162282" cy="48307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NEEA’s Highest Net Benefits for Combined (Federal + State + Nongovernmental)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6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Synergy from all working together to satisfy common needs from the NEEA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smtClean="0">
                <a:solidFill>
                  <a:srgbClr val="7D1442"/>
                </a:solidFill>
              </a:rPr>
              <a:t>7 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733800"/>
            <a:ext cx="8153400" cy="2514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If all three user groups worked alone, their total annual costs, benefits and B/C ratio would be as highlighted in yellow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But by combining their efforts in the NEEA, the annual costs, benefits and B/C ratio was as highlighted in green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All statistics in green are better than those in yellow, i.e., costs are lower and benefits are higher from partnerships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If Florida acted alone, it would justify QL5 updated 6-10 years; by acting together, the NEEA justified QL2 updated 6-10 years.</a:t>
            </a:r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6" y="1082543"/>
            <a:ext cx="8153400" cy="265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471" y="209918"/>
            <a:ext cx="8153400" cy="639762"/>
          </a:xfrm>
        </p:spPr>
        <p:txBody>
          <a:bodyPr/>
          <a:lstStyle/>
          <a:p>
            <a:pPr algn="ctr"/>
            <a:r>
              <a:rPr lang="en-US" sz="3200" dirty="0" smtClean="0"/>
              <a:t>Standard Business Uses (BU’s)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7D1442"/>
                </a:solidFill>
              </a:rPr>
              <a:t>8</a:t>
            </a:r>
            <a:r>
              <a:rPr lang="pt-BR" b="1" dirty="0" smtClean="0">
                <a:solidFill>
                  <a:srgbClr val="7D1442"/>
                </a:solidFill>
              </a:rPr>
              <a:t> </a:t>
            </a:r>
            <a:r>
              <a:rPr lang="pt-BR" b="1" dirty="0" smtClean="0">
                <a:solidFill>
                  <a:srgbClr val="7D1442"/>
                </a:solidFill>
              </a:rPr>
              <a:t>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06013"/>
              </p:ext>
            </p:extLst>
          </p:nvPr>
        </p:nvGraphicFramePr>
        <p:xfrm>
          <a:off x="457199" y="1143006"/>
          <a:ext cx="8305800" cy="49530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52900"/>
                <a:gridCol w="4152900"/>
              </a:tblGrid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1, Natural Resources Conservation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BU 16, Sea Level Rise &amp; Subsidence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BU2, Water Supply &amp; Quality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17, Wildfire Management, Plan, Response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3, River/Coastal Ecosystem Management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18, Homeland Security, Disaster Response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BU4, Coastal Zone Management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19, Land Navigation &amp; Safety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5, Forest Resources Management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20, Marine/Riverine Navigation &amp; Safety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6, Rangeland Management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21, Aviation Navigation &amp; Safety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7, Wildlife and Habitat Management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22, Infrastructure/Construction </a:t>
                      </a:r>
                      <a:r>
                        <a:rPr lang="en-US" sz="1600" b="0" dirty="0" smtClean="0">
                          <a:effectLst/>
                        </a:rPr>
                        <a:t>Mgt.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8, Agriculture &amp; Precision Farming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23, Urban and Regional Planning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9, Aquaculture &amp; Fish Farming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24, Health and Human Services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10, Geologic Resource Assessment, </a:t>
                      </a:r>
                      <a:r>
                        <a:rPr lang="en-US" sz="1600" b="0" dirty="0" err="1">
                          <a:effectLst/>
                        </a:rPr>
                        <a:t>Haz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Mit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25, Real Estate, Banking, Mortgage, </a:t>
                      </a:r>
                      <a:r>
                        <a:rPr lang="en-US" sz="1600" b="0" dirty="0" smtClean="0">
                          <a:effectLst/>
                        </a:rPr>
                        <a:t>Insure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11, Resource Mining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26, Education; Basic Research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12, Renewable Energy Resources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27, Recreation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13, Oil and Gas Resources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28, Telecommunications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14, Cultural Resources Preservation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29, Military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15, Flood Risk Management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 30, Maritime &amp; Land Boundary </a:t>
                      </a:r>
                      <a:r>
                        <a:rPr lang="en-US" sz="1600" b="0" dirty="0" smtClean="0">
                          <a:effectLst/>
                        </a:rPr>
                        <a:t>Mgt.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9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Topographic LiDAR Current Status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7D1442"/>
                </a:solidFill>
              </a:rPr>
              <a:t>9</a:t>
            </a:r>
            <a:r>
              <a:rPr lang="pt-BR" b="1" dirty="0" smtClean="0">
                <a:solidFill>
                  <a:srgbClr val="7D1442"/>
                </a:solidFill>
              </a:rPr>
              <a:t> </a:t>
            </a:r>
            <a:r>
              <a:rPr lang="pt-BR" b="1" dirty="0" smtClean="0">
                <a:solidFill>
                  <a:srgbClr val="7D1442"/>
                </a:solidFill>
              </a:rPr>
              <a:t>| Florida Statewide LiDAR Assessment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1" y="13716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Scenario 1:</a:t>
            </a:r>
          </a:p>
          <a:p>
            <a:r>
              <a:rPr lang="en-US" sz="2400" b="1" dirty="0" smtClean="0"/>
              <a:t>Covers topo LiDAR only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6934" y="868362"/>
            <a:ext cx="5110257" cy="53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wberry">
      <a:dk1>
        <a:srgbClr val="000000"/>
      </a:dk1>
      <a:lt1>
        <a:sysClr val="window" lastClr="FFFFFF"/>
      </a:lt1>
      <a:dk2>
        <a:srgbClr val="7D1442"/>
      </a:dk2>
      <a:lt2>
        <a:srgbClr val="E6E7E8"/>
      </a:lt2>
      <a:accent1>
        <a:srgbClr val="005496"/>
      </a:accent1>
      <a:accent2>
        <a:srgbClr val="64963C"/>
      </a:accent2>
      <a:accent3>
        <a:srgbClr val="F57828"/>
      </a:accent3>
      <a:accent4>
        <a:srgbClr val="8C5A23"/>
      </a:accent4>
      <a:accent5>
        <a:srgbClr val="646464"/>
      </a:accent5>
      <a:accent6>
        <a:srgbClr val="969696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D06C5877BF704F9C12052054F15F36" ma:contentTypeVersion="4" ma:contentTypeDescription="Create a new document." ma:contentTypeScope="" ma:versionID="71ea403405784c258863ca12c75681a0">
  <xsd:schema xmlns:xsd="http://www.w3.org/2001/XMLSchema" xmlns:xs="http://www.w3.org/2001/XMLSchema" xmlns:p="http://schemas.microsoft.com/office/2006/metadata/properties" xmlns:ns2="c503a7fe-0bef-4184-bdfe-65e91faa836f" targetNamespace="http://schemas.microsoft.com/office/2006/metadata/properties" ma:root="true" ma:fieldsID="36c6da28fd7c5bed919ab12ecc91f669" ns2:_="">
    <xsd:import namespace="c503a7fe-0bef-4184-bdfe-65e91faa836f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Software" minOccurs="0"/>
                <xsd:element ref="ns2:Orientation" minOccurs="0"/>
                <xsd:element ref="ns2:Foo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03a7fe-0bef-4184-bdfe-65e91faa836f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Employee Announcements"/>
          <xsd:enumeration value="Project Announcements"/>
          <xsd:enumeration value="Brochure Temp 2"/>
          <xsd:enumeration value="Brochure Temp 3"/>
          <xsd:enumeration value="Brochure Temp 4"/>
          <xsd:enumeration value="Brochure Temp 5"/>
          <xsd:enumeration value="Logo"/>
          <xsd:enumeration value="Berry Logo"/>
          <xsd:enumeration value="PowerPoint"/>
          <xsd:enumeration value="Leave Behind Placemats"/>
          <xsd:enumeration value="8.5&quot; x 11&quot; Portfolio"/>
          <xsd:enumeration value="11&quot; x 17&quot; Portfolio"/>
          <xsd:enumeration value="Presentation Boards"/>
          <xsd:enumeration value="Table Tents"/>
          <xsd:enumeration value="Conferences"/>
          <xsd:enumeration value="Long Format Proposals"/>
          <xsd:enumeration value="SF330 Proposals"/>
          <xsd:enumeration value="Short Form Contract"/>
          <xsd:enumeration value="Process Graphics"/>
          <xsd:enumeration value="Dewberry Office Map"/>
          <xsd:enumeration value="Custom Covers"/>
          <xsd:enumeration value="CD/DVD Labels"/>
          <xsd:enumeration value="Pre-Printed Covers"/>
          <xsd:enumeration value="Libraries"/>
        </xsd:restriction>
      </xsd:simpleType>
    </xsd:element>
    <xsd:element name="Software" ma:index="9" nillable="true" ma:displayName="Program" ma:format="Dropdown" ma:internalName="Software">
      <xsd:simpleType>
        <xsd:restriction base="dms:Choice">
          <xsd:enumeration value="InDesign"/>
          <xsd:enumeration value="Word"/>
          <xsd:enumeration value="PowerPoint"/>
          <xsd:enumeration value="PDF"/>
          <xsd:enumeration value="Long Format"/>
          <xsd:enumeration value="Process Graphics"/>
          <xsd:enumeration value="JPEG"/>
          <xsd:enumeration value="EPS"/>
          <xsd:enumeration value="PNG"/>
        </xsd:restriction>
      </xsd:simpleType>
    </xsd:element>
    <xsd:element name="Orientation" ma:index="10" nillable="true" ma:displayName="Orientation" ma:format="Dropdown" ma:internalName="Orientation">
      <xsd:simpleType>
        <xsd:restriction base="dms:Choice">
          <xsd:enumeration value="Portrait"/>
          <xsd:enumeration value="Landscape"/>
        </xsd:restriction>
      </xsd:simpleType>
    </xsd:element>
    <xsd:element name="Footer" ma:index="11" nillable="true" ma:displayName="Footer" ma:format="Dropdown" ma:internalName="Footer">
      <xsd:simpleType>
        <xsd:restriction base="dms:Choice">
          <xsd:enumeration value="Single-Sided"/>
          <xsd:enumeration value="Double-Sid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c503a7fe-0bef-4184-bdfe-65e91faa836f">PowerPoint</Category>
    <Software xmlns="c503a7fe-0bef-4184-bdfe-65e91faa836f">PowerPoint</Software>
    <Orientation xmlns="c503a7fe-0bef-4184-bdfe-65e91faa836f" xsi:nil="true"/>
    <Footer xmlns="c503a7fe-0bef-4184-bdfe-65e91faa836f" xsi:nil="true"/>
  </documentManagement>
</p:properties>
</file>

<file path=customXml/itemProps1.xml><?xml version="1.0" encoding="utf-8"?>
<ds:datastoreItem xmlns:ds="http://schemas.openxmlformats.org/officeDocument/2006/customXml" ds:itemID="{913E39D0-39F1-409E-910B-2EB55CBA7B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478C4C-677F-4D3B-BA26-E4C4BC8084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03a7fe-0bef-4184-bdfe-65e91faa83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29134B-26C5-4AE7-99D1-A1C178A085E8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c503a7fe-0bef-4184-bdfe-65e91faa836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14159</TotalTime>
  <Words>1771</Words>
  <Application>Microsoft Office PowerPoint</Application>
  <PresentationFormat>On-screen Show (4:3)</PresentationFormat>
  <Paragraphs>345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Office Theme</vt:lpstr>
      <vt:lpstr>Florida Statewide LiDAR Assessment</vt:lpstr>
      <vt:lpstr>Goals of the Florida Assessment</vt:lpstr>
      <vt:lpstr>NEEA’s Highest Net Benefits for Federal Government Agencies only</vt:lpstr>
      <vt:lpstr>NEEA’s Highest Net Benefits for State Government Agencies Only</vt:lpstr>
      <vt:lpstr>NEEA’s Highest Net Benefits for Non-Governmental Organizations only</vt:lpstr>
      <vt:lpstr>NEEA’s Highest Net Benefits for Combined (Federal + State + Nongovernmental)</vt:lpstr>
      <vt:lpstr>Synergy from all working together to satisfy common needs from the NEEA</vt:lpstr>
      <vt:lpstr>Standard Business Uses (BU’s)</vt:lpstr>
      <vt:lpstr>Topographic LiDAR Current Status</vt:lpstr>
      <vt:lpstr>Bathymetry area for Scenario 2</vt:lpstr>
      <vt:lpstr>Questionnaire</vt:lpstr>
      <vt:lpstr>Major Questionnaire Metrics</vt:lpstr>
      <vt:lpstr>Topographic LiDAR Quality Levels (QLs)</vt:lpstr>
      <vt:lpstr>Topo LiDAR Reduced Value Multipliers for hybrid model</vt:lpstr>
      <vt:lpstr>How the Update Frequency 0.5 Multipliers Work</vt:lpstr>
      <vt:lpstr>Scenario 1: Statewide Topo LiDAR, highest Net Benefits if updated every 2-3 years</vt:lpstr>
      <vt:lpstr>Topo LiDAR Scenario 1 Conclusions</vt:lpstr>
      <vt:lpstr>County-by-county assessment with highest Topo LiDAR Net Benefits</vt:lpstr>
      <vt:lpstr>Bathymetric LiDAR Quality Levels (QLB)</vt:lpstr>
      <vt:lpstr>Bathy reduced value multipliers based totally on cost differences</vt:lpstr>
      <vt:lpstr>Scenario 2: Statewide Bathy LiDAR (nearshore bathy only) using cost difference multipliers</vt:lpstr>
      <vt:lpstr>Bathy LiDAR Scenario 2 Conclusions</vt:lpstr>
      <vt:lpstr>But what if inland bathy needs cannot be met with LiDAR?</vt:lpstr>
      <vt:lpstr>Questions?</vt:lpstr>
    </vt:vector>
  </TitlesOfParts>
  <Company>Dewberry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</dc:title>
  <dc:creator>ccreinin</dc:creator>
  <cp:lastModifiedBy>Maune, Dave</cp:lastModifiedBy>
  <cp:revision>617</cp:revision>
  <cp:lastPrinted>2017-09-06T14:30:33Z</cp:lastPrinted>
  <dcterms:created xsi:type="dcterms:W3CDTF">2011-12-20T17:47:15Z</dcterms:created>
  <dcterms:modified xsi:type="dcterms:W3CDTF">2017-09-06T14:36:04Z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0x01010092D06C5877BF704F9C12052054F15F36</vt:lpwstr>
  </property>
</Properties>
</file>