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Lst>
  <p:notesMasterIdLst>
    <p:notesMasterId r:id="rId16"/>
  </p:notesMasterIdLst>
  <p:handoutMasterIdLst>
    <p:handoutMasterId r:id="rId17"/>
  </p:handoutMasterIdLst>
  <p:sldIdLst>
    <p:sldId id="329" r:id="rId3"/>
    <p:sldId id="334" r:id="rId4"/>
    <p:sldId id="332" r:id="rId5"/>
    <p:sldId id="331" r:id="rId6"/>
    <p:sldId id="335" r:id="rId7"/>
    <p:sldId id="344" r:id="rId8"/>
    <p:sldId id="339" r:id="rId9"/>
    <p:sldId id="340" r:id="rId10"/>
    <p:sldId id="336" r:id="rId11"/>
    <p:sldId id="337" r:id="rId12"/>
    <p:sldId id="338" r:id="rId13"/>
    <p:sldId id="341" r:id="rId14"/>
    <p:sldId id="319" r:id="rId15"/>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99CCFF"/>
    <a:srgbClr val="C4BD97"/>
    <a:srgbClr val="180F9B"/>
    <a:srgbClr val="002F57"/>
    <a:srgbClr val="201258"/>
    <a:srgbClr val="FFCC99"/>
    <a:srgbClr val="CCECFF"/>
    <a:srgbClr val="641B56"/>
    <a:srgbClr val="00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25" autoAdjust="0"/>
    <p:restoredTop sz="95833" autoAdjust="0"/>
  </p:normalViewPr>
  <p:slideViewPr>
    <p:cSldViewPr>
      <p:cViewPr varScale="1">
        <p:scale>
          <a:sx n="73" d="100"/>
          <a:sy n="73" d="100"/>
        </p:scale>
        <p:origin x="6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48EEF-5C3F-41DE-94E0-82DB1827DD7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744CC67B-6C70-43A0-B24F-14CA138EBC1C}">
      <dgm:prSet phldrT="[Text]"/>
      <dgm:spPr/>
      <dgm:t>
        <a:bodyPr/>
        <a:lstStyle/>
        <a:p>
          <a:r>
            <a:rPr lang="en-US" dirty="0"/>
            <a:t>Water Resources</a:t>
          </a:r>
        </a:p>
      </dgm:t>
    </dgm:pt>
    <dgm:pt modelId="{CA920ECA-7C7B-42E2-A7F9-5D3A1DBA20F4}" type="parTrans" cxnId="{97DD5135-6822-4813-BCCA-787B2710118E}">
      <dgm:prSet/>
      <dgm:spPr/>
      <dgm:t>
        <a:bodyPr/>
        <a:lstStyle/>
        <a:p>
          <a:endParaRPr lang="en-US"/>
        </a:p>
      </dgm:t>
    </dgm:pt>
    <dgm:pt modelId="{B24C1ED8-14FE-481B-897D-E5F098BA237E}" type="sibTrans" cxnId="{97DD5135-6822-4813-BCCA-787B2710118E}">
      <dgm:prSet/>
      <dgm:spPr/>
      <dgm:t>
        <a:bodyPr/>
        <a:lstStyle/>
        <a:p>
          <a:endParaRPr lang="en-US"/>
        </a:p>
      </dgm:t>
    </dgm:pt>
    <dgm:pt modelId="{4C90EC35-B3E3-435E-8582-2C28C847FE63}">
      <dgm:prSet phldrT="[Text]"/>
      <dgm:spPr/>
      <dgm:t>
        <a:bodyPr/>
        <a:lstStyle/>
        <a:p>
          <a:r>
            <a:rPr lang="en-US" dirty="0"/>
            <a:t>Core Science Systems</a:t>
          </a:r>
        </a:p>
      </dgm:t>
    </dgm:pt>
    <dgm:pt modelId="{1C850056-B660-4EFE-8C46-3AB5CE4FBEC9}" type="parTrans" cxnId="{B2542920-4768-4143-BA5D-58B67D34BE21}">
      <dgm:prSet/>
      <dgm:spPr/>
      <dgm:t>
        <a:bodyPr/>
        <a:lstStyle/>
        <a:p>
          <a:endParaRPr lang="en-US"/>
        </a:p>
      </dgm:t>
    </dgm:pt>
    <dgm:pt modelId="{616CCB8C-798E-486C-8910-60FCD9B6BAA8}" type="sibTrans" cxnId="{B2542920-4768-4143-BA5D-58B67D34BE21}">
      <dgm:prSet/>
      <dgm:spPr/>
      <dgm:t>
        <a:bodyPr/>
        <a:lstStyle/>
        <a:p>
          <a:endParaRPr lang="en-US"/>
        </a:p>
      </dgm:t>
    </dgm:pt>
    <dgm:pt modelId="{31EEDD29-A43F-40FC-BBD6-A9A3D50F9C2E}">
      <dgm:prSet phldrT="[Text]"/>
      <dgm:spPr/>
      <dgm:t>
        <a:bodyPr/>
        <a:lstStyle/>
        <a:p>
          <a:r>
            <a:rPr lang="en-US" dirty="0"/>
            <a:t>Environmental Health</a:t>
          </a:r>
        </a:p>
      </dgm:t>
    </dgm:pt>
    <dgm:pt modelId="{9E9EB493-C740-40E4-9DC1-CC7A166D3830}" type="parTrans" cxnId="{D4A0F21C-2761-4D47-831E-356D390FD156}">
      <dgm:prSet/>
      <dgm:spPr/>
      <dgm:t>
        <a:bodyPr/>
        <a:lstStyle/>
        <a:p>
          <a:endParaRPr lang="en-US"/>
        </a:p>
      </dgm:t>
    </dgm:pt>
    <dgm:pt modelId="{6095D04A-4B1E-4742-8DAE-3BF258414E48}" type="sibTrans" cxnId="{D4A0F21C-2761-4D47-831E-356D390FD156}">
      <dgm:prSet/>
      <dgm:spPr/>
      <dgm:t>
        <a:bodyPr/>
        <a:lstStyle/>
        <a:p>
          <a:endParaRPr lang="en-US"/>
        </a:p>
      </dgm:t>
    </dgm:pt>
    <dgm:pt modelId="{A11C2ED8-22E5-4898-8E2D-F95E67EED767}">
      <dgm:prSet phldrT="[Text]"/>
      <dgm:spPr/>
      <dgm:t>
        <a:bodyPr/>
        <a:lstStyle/>
        <a:p>
          <a:r>
            <a:rPr lang="en-US" dirty="0"/>
            <a:t>Energy and Minerals</a:t>
          </a:r>
        </a:p>
      </dgm:t>
    </dgm:pt>
    <dgm:pt modelId="{BE535C80-FFC5-464E-9303-97486282EF3A}" type="parTrans" cxnId="{F345F262-41FA-42A6-94A6-F821E01FECB3}">
      <dgm:prSet/>
      <dgm:spPr/>
      <dgm:t>
        <a:bodyPr/>
        <a:lstStyle/>
        <a:p>
          <a:endParaRPr lang="en-US"/>
        </a:p>
      </dgm:t>
    </dgm:pt>
    <dgm:pt modelId="{0E4D537E-B185-47E1-A9AF-9167195CDC09}" type="sibTrans" cxnId="{F345F262-41FA-42A6-94A6-F821E01FECB3}">
      <dgm:prSet/>
      <dgm:spPr/>
      <dgm:t>
        <a:bodyPr/>
        <a:lstStyle/>
        <a:p>
          <a:endParaRPr lang="en-US"/>
        </a:p>
      </dgm:t>
    </dgm:pt>
    <dgm:pt modelId="{79664228-7117-49B9-A01D-E399FB7C80D4}">
      <dgm:prSet phldrT="[Text]"/>
      <dgm:spPr/>
      <dgm:t>
        <a:bodyPr/>
        <a:lstStyle/>
        <a:p>
          <a:r>
            <a:rPr lang="en-US" dirty="0"/>
            <a:t>Natural Hazards</a:t>
          </a:r>
        </a:p>
      </dgm:t>
    </dgm:pt>
    <dgm:pt modelId="{D51D7429-8EF0-488D-95EE-31DEF1EE6886}" type="parTrans" cxnId="{1EB2E603-9BE8-4942-98C2-EC3BDDA3F63A}">
      <dgm:prSet/>
      <dgm:spPr/>
      <dgm:t>
        <a:bodyPr/>
        <a:lstStyle/>
        <a:p>
          <a:endParaRPr lang="en-US"/>
        </a:p>
      </dgm:t>
    </dgm:pt>
    <dgm:pt modelId="{2DCD37DF-26F8-4B5B-98AF-01CFC4F0E651}" type="sibTrans" cxnId="{1EB2E603-9BE8-4942-98C2-EC3BDDA3F63A}">
      <dgm:prSet/>
      <dgm:spPr/>
      <dgm:t>
        <a:bodyPr/>
        <a:lstStyle/>
        <a:p>
          <a:endParaRPr lang="en-US"/>
        </a:p>
      </dgm:t>
    </dgm:pt>
    <dgm:pt modelId="{2324BA01-FD2D-4EB3-B11B-F19B09A47E90}">
      <dgm:prSet phldrT="[Text]"/>
      <dgm:spPr/>
      <dgm:t>
        <a:bodyPr/>
        <a:lstStyle/>
        <a:p>
          <a:r>
            <a:rPr lang="en-US" dirty="0"/>
            <a:t>Land Resources</a:t>
          </a:r>
        </a:p>
      </dgm:t>
    </dgm:pt>
    <dgm:pt modelId="{556C5932-AE0C-45EA-8A40-CC15823DF3FB}" type="parTrans" cxnId="{380BD003-2C61-4B68-8E0C-A56A60E176B0}">
      <dgm:prSet/>
      <dgm:spPr/>
      <dgm:t>
        <a:bodyPr/>
        <a:lstStyle/>
        <a:p>
          <a:endParaRPr lang="en-US"/>
        </a:p>
      </dgm:t>
    </dgm:pt>
    <dgm:pt modelId="{358B2248-F97E-4449-A23D-6268EA98C396}" type="sibTrans" cxnId="{380BD003-2C61-4B68-8E0C-A56A60E176B0}">
      <dgm:prSet/>
      <dgm:spPr/>
      <dgm:t>
        <a:bodyPr/>
        <a:lstStyle/>
        <a:p>
          <a:endParaRPr lang="en-US"/>
        </a:p>
      </dgm:t>
    </dgm:pt>
    <dgm:pt modelId="{F6290664-B952-461A-87D7-6D313C874DE1}">
      <dgm:prSet phldrT="[Text]"/>
      <dgm:spPr/>
      <dgm:t>
        <a:bodyPr/>
        <a:lstStyle/>
        <a:p>
          <a:r>
            <a:rPr lang="en-US" dirty="0"/>
            <a:t>Ecosystems</a:t>
          </a:r>
        </a:p>
      </dgm:t>
    </dgm:pt>
    <dgm:pt modelId="{82385B13-7987-4D3F-8EE9-080662537744}" type="parTrans" cxnId="{EE576084-E108-4956-9F9F-B34E21D980AC}">
      <dgm:prSet/>
      <dgm:spPr/>
      <dgm:t>
        <a:bodyPr/>
        <a:lstStyle/>
        <a:p>
          <a:endParaRPr lang="en-US"/>
        </a:p>
      </dgm:t>
    </dgm:pt>
    <dgm:pt modelId="{C4CACBCF-827C-46D4-A208-48EE6C7F4A03}" type="sibTrans" cxnId="{EE576084-E108-4956-9F9F-B34E21D980AC}">
      <dgm:prSet/>
      <dgm:spPr/>
      <dgm:t>
        <a:bodyPr/>
        <a:lstStyle/>
        <a:p>
          <a:endParaRPr lang="en-US"/>
        </a:p>
      </dgm:t>
    </dgm:pt>
    <dgm:pt modelId="{63A5A736-F418-4453-A88D-4AE36DD50B52}" type="pres">
      <dgm:prSet presAssocID="{56948EEF-5C3F-41DE-94E0-82DB1827DD75}" presName="cycle" presStyleCnt="0">
        <dgm:presLayoutVars>
          <dgm:dir/>
          <dgm:resizeHandles val="exact"/>
        </dgm:presLayoutVars>
      </dgm:prSet>
      <dgm:spPr/>
      <dgm:t>
        <a:bodyPr/>
        <a:lstStyle/>
        <a:p>
          <a:endParaRPr lang="en-US"/>
        </a:p>
      </dgm:t>
    </dgm:pt>
    <dgm:pt modelId="{BC1CB8CE-6AD3-4A2C-9144-F48D3B0326DA}" type="pres">
      <dgm:prSet presAssocID="{744CC67B-6C70-43A0-B24F-14CA138EBC1C}" presName="node" presStyleLbl="node1" presStyleIdx="0" presStyleCnt="7">
        <dgm:presLayoutVars>
          <dgm:bulletEnabled val="1"/>
        </dgm:presLayoutVars>
      </dgm:prSet>
      <dgm:spPr/>
      <dgm:t>
        <a:bodyPr/>
        <a:lstStyle/>
        <a:p>
          <a:endParaRPr lang="en-US"/>
        </a:p>
      </dgm:t>
    </dgm:pt>
    <dgm:pt modelId="{C18E702B-606D-4DCF-AC2B-7819516B2F2F}" type="pres">
      <dgm:prSet presAssocID="{744CC67B-6C70-43A0-B24F-14CA138EBC1C}" presName="spNode" presStyleCnt="0"/>
      <dgm:spPr/>
    </dgm:pt>
    <dgm:pt modelId="{B8160411-F689-4310-B813-D292A3ACF090}" type="pres">
      <dgm:prSet presAssocID="{B24C1ED8-14FE-481B-897D-E5F098BA237E}" presName="sibTrans" presStyleLbl="sibTrans1D1" presStyleIdx="0" presStyleCnt="7"/>
      <dgm:spPr/>
      <dgm:t>
        <a:bodyPr/>
        <a:lstStyle/>
        <a:p>
          <a:endParaRPr lang="en-US"/>
        </a:p>
      </dgm:t>
    </dgm:pt>
    <dgm:pt modelId="{1470964A-60AE-4B90-9527-6DA02F4DF41B}" type="pres">
      <dgm:prSet presAssocID="{2324BA01-FD2D-4EB3-B11B-F19B09A47E90}" presName="node" presStyleLbl="node1" presStyleIdx="1" presStyleCnt="7">
        <dgm:presLayoutVars>
          <dgm:bulletEnabled val="1"/>
        </dgm:presLayoutVars>
      </dgm:prSet>
      <dgm:spPr/>
      <dgm:t>
        <a:bodyPr/>
        <a:lstStyle/>
        <a:p>
          <a:endParaRPr lang="en-US"/>
        </a:p>
      </dgm:t>
    </dgm:pt>
    <dgm:pt modelId="{B77346F0-7E04-4C02-B820-5C233AC99FB8}" type="pres">
      <dgm:prSet presAssocID="{2324BA01-FD2D-4EB3-B11B-F19B09A47E90}" presName="spNode" presStyleCnt="0"/>
      <dgm:spPr/>
    </dgm:pt>
    <dgm:pt modelId="{DC97DB74-4C0C-46BE-BB39-D5568A881DAD}" type="pres">
      <dgm:prSet presAssocID="{358B2248-F97E-4449-A23D-6268EA98C396}" presName="sibTrans" presStyleLbl="sibTrans1D1" presStyleIdx="1" presStyleCnt="7"/>
      <dgm:spPr/>
      <dgm:t>
        <a:bodyPr/>
        <a:lstStyle/>
        <a:p>
          <a:endParaRPr lang="en-US"/>
        </a:p>
      </dgm:t>
    </dgm:pt>
    <dgm:pt modelId="{CCE91C88-402B-4CC7-8277-6C9AFB423916}" type="pres">
      <dgm:prSet presAssocID="{F6290664-B952-461A-87D7-6D313C874DE1}" presName="node" presStyleLbl="node1" presStyleIdx="2" presStyleCnt="7">
        <dgm:presLayoutVars>
          <dgm:bulletEnabled val="1"/>
        </dgm:presLayoutVars>
      </dgm:prSet>
      <dgm:spPr/>
      <dgm:t>
        <a:bodyPr/>
        <a:lstStyle/>
        <a:p>
          <a:endParaRPr lang="en-US"/>
        </a:p>
      </dgm:t>
    </dgm:pt>
    <dgm:pt modelId="{2B1E7CD0-4E88-40E2-903F-880286A8393F}" type="pres">
      <dgm:prSet presAssocID="{F6290664-B952-461A-87D7-6D313C874DE1}" presName="spNode" presStyleCnt="0"/>
      <dgm:spPr/>
    </dgm:pt>
    <dgm:pt modelId="{ED68C090-7429-4734-9046-9296F90457CF}" type="pres">
      <dgm:prSet presAssocID="{C4CACBCF-827C-46D4-A208-48EE6C7F4A03}" presName="sibTrans" presStyleLbl="sibTrans1D1" presStyleIdx="2" presStyleCnt="7"/>
      <dgm:spPr/>
      <dgm:t>
        <a:bodyPr/>
        <a:lstStyle/>
        <a:p>
          <a:endParaRPr lang="en-US"/>
        </a:p>
      </dgm:t>
    </dgm:pt>
    <dgm:pt modelId="{ACBFA0FC-CAE4-4F65-8C8C-68C832B3B0FD}" type="pres">
      <dgm:prSet presAssocID="{4C90EC35-B3E3-435E-8582-2C28C847FE63}" presName="node" presStyleLbl="node1" presStyleIdx="3" presStyleCnt="7">
        <dgm:presLayoutVars>
          <dgm:bulletEnabled val="1"/>
        </dgm:presLayoutVars>
      </dgm:prSet>
      <dgm:spPr/>
      <dgm:t>
        <a:bodyPr/>
        <a:lstStyle/>
        <a:p>
          <a:endParaRPr lang="en-US"/>
        </a:p>
      </dgm:t>
    </dgm:pt>
    <dgm:pt modelId="{39187020-3C86-4122-8F38-1D9E5B0F998E}" type="pres">
      <dgm:prSet presAssocID="{4C90EC35-B3E3-435E-8582-2C28C847FE63}" presName="spNode" presStyleCnt="0"/>
      <dgm:spPr/>
    </dgm:pt>
    <dgm:pt modelId="{7765759E-0A99-478B-8630-034D54A85515}" type="pres">
      <dgm:prSet presAssocID="{616CCB8C-798E-486C-8910-60FCD9B6BAA8}" presName="sibTrans" presStyleLbl="sibTrans1D1" presStyleIdx="3" presStyleCnt="7"/>
      <dgm:spPr/>
      <dgm:t>
        <a:bodyPr/>
        <a:lstStyle/>
        <a:p>
          <a:endParaRPr lang="en-US"/>
        </a:p>
      </dgm:t>
    </dgm:pt>
    <dgm:pt modelId="{1D4C64CA-5375-4FCF-8D08-5D6F35AC279E}" type="pres">
      <dgm:prSet presAssocID="{31EEDD29-A43F-40FC-BBD6-A9A3D50F9C2E}" presName="node" presStyleLbl="node1" presStyleIdx="4" presStyleCnt="7">
        <dgm:presLayoutVars>
          <dgm:bulletEnabled val="1"/>
        </dgm:presLayoutVars>
      </dgm:prSet>
      <dgm:spPr/>
      <dgm:t>
        <a:bodyPr/>
        <a:lstStyle/>
        <a:p>
          <a:endParaRPr lang="en-US"/>
        </a:p>
      </dgm:t>
    </dgm:pt>
    <dgm:pt modelId="{07F85B44-972A-4000-9583-B9AE10CD2626}" type="pres">
      <dgm:prSet presAssocID="{31EEDD29-A43F-40FC-BBD6-A9A3D50F9C2E}" presName="spNode" presStyleCnt="0"/>
      <dgm:spPr/>
    </dgm:pt>
    <dgm:pt modelId="{32635221-9D99-49FA-B883-FA92285ADC09}" type="pres">
      <dgm:prSet presAssocID="{6095D04A-4B1E-4742-8DAE-3BF258414E48}" presName="sibTrans" presStyleLbl="sibTrans1D1" presStyleIdx="4" presStyleCnt="7"/>
      <dgm:spPr/>
      <dgm:t>
        <a:bodyPr/>
        <a:lstStyle/>
        <a:p>
          <a:endParaRPr lang="en-US"/>
        </a:p>
      </dgm:t>
    </dgm:pt>
    <dgm:pt modelId="{E39786B7-5373-40FB-A90C-C7EFDD2404A4}" type="pres">
      <dgm:prSet presAssocID="{A11C2ED8-22E5-4898-8E2D-F95E67EED767}" presName="node" presStyleLbl="node1" presStyleIdx="5" presStyleCnt="7">
        <dgm:presLayoutVars>
          <dgm:bulletEnabled val="1"/>
        </dgm:presLayoutVars>
      </dgm:prSet>
      <dgm:spPr/>
      <dgm:t>
        <a:bodyPr/>
        <a:lstStyle/>
        <a:p>
          <a:endParaRPr lang="en-US"/>
        </a:p>
      </dgm:t>
    </dgm:pt>
    <dgm:pt modelId="{8B198D28-5F81-4E41-A3A7-7F4936AC7A58}" type="pres">
      <dgm:prSet presAssocID="{A11C2ED8-22E5-4898-8E2D-F95E67EED767}" presName="spNode" presStyleCnt="0"/>
      <dgm:spPr/>
    </dgm:pt>
    <dgm:pt modelId="{32DBFF88-3EF0-43D9-9000-7B10296AF098}" type="pres">
      <dgm:prSet presAssocID="{0E4D537E-B185-47E1-A9AF-9167195CDC09}" presName="sibTrans" presStyleLbl="sibTrans1D1" presStyleIdx="5" presStyleCnt="7"/>
      <dgm:spPr/>
      <dgm:t>
        <a:bodyPr/>
        <a:lstStyle/>
        <a:p>
          <a:endParaRPr lang="en-US"/>
        </a:p>
      </dgm:t>
    </dgm:pt>
    <dgm:pt modelId="{E1C1EB9C-96F0-4917-BF25-0B3366FF88A0}" type="pres">
      <dgm:prSet presAssocID="{79664228-7117-49B9-A01D-E399FB7C80D4}" presName="node" presStyleLbl="node1" presStyleIdx="6" presStyleCnt="7">
        <dgm:presLayoutVars>
          <dgm:bulletEnabled val="1"/>
        </dgm:presLayoutVars>
      </dgm:prSet>
      <dgm:spPr/>
      <dgm:t>
        <a:bodyPr/>
        <a:lstStyle/>
        <a:p>
          <a:endParaRPr lang="en-US"/>
        </a:p>
      </dgm:t>
    </dgm:pt>
    <dgm:pt modelId="{C66A0047-C415-4A59-915A-97398023F83B}" type="pres">
      <dgm:prSet presAssocID="{79664228-7117-49B9-A01D-E399FB7C80D4}" presName="spNode" presStyleCnt="0"/>
      <dgm:spPr/>
    </dgm:pt>
    <dgm:pt modelId="{AA9C3606-542D-4798-8CF4-D3FD8907355D}" type="pres">
      <dgm:prSet presAssocID="{2DCD37DF-26F8-4B5B-98AF-01CFC4F0E651}" presName="sibTrans" presStyleLbl="sibTrans1D1" presStyleIdx="6" presStyleCnt="7"/>
      <dgm:spPr/>
      <dgm:t>
        <a:bodyPr/>
        <a:lstStyle/>
        <a:p>
          <a:endParaRPr lang="en-US"/>
        </a:p>
      </dgm:t>
    </dgm:pt>
  </dgm:ptLst>
  <dgm:cxnLst>
    <dgm:cxn modelId="{639EE656-3CA0-4C24-B067-1DB4C6F16FBE}" type="presOf" srcId="{C4CACBCF-827C-46D4-A208-48EE6C7F4A03}" destId="{ED68C090-7429-4734-9046-9296F90457CF}" srcOrd="0" destOrd="0" presId="urn:microsoft.com/office/officeart/2005/8/layout/cycle6"/>
    <dgm:cxn modelId="{EE576084-E108-4956-9F9F-B34E21D980AC}" srcId="{56948EEF-5C3F-41DE-94E0-82DB1827DD75}" destId="{F6290664-B952-461A-87D7-6D313C874DE1}" srcOrd="2" destOrd="0" parTransId="{82385B13-7987-4D3F-8EE9-080662537744}" sibTransId="{C4CACBCF-827C-46D4-A208-48EE6C7F4A03}"/>
    <dgm:cxn modelId="{63D2EF77-4730-4F3F-B1E4-D0CB4D565AFE}" type="presOf" srcId="{79664228-7117-49B9-A01D-E399FB7C80D4}" destId="{E1C1EB9C-96F0-4917-BF25-0B3366FF88A0}" srcOrd="0" destOrd="0" presId="urn:microsoft.com/office/officeart/2005/8/layout/cycle6"/>
    <dgm:cxn modelId="{AE97E8E0-F96E-4837-B87F-57AAF623FA1F}" type="presOf" srcId="{56948EEF-5C3F-41DE-94E0-82DB1827DD75}" destId="{63A5A736-F418-4453-A88D-4AE36DD50B52}" srcOrd="0" destOrd="0" presId="urn:microsoft.com/office/officeart/2005/8/layout/cycle6"/>
    <dgm:cxn modelId="{380BD003-2C61-4B68-8E0C-A56A60E176B0}" srcId="{56948EEF-5C3F-41DE-94E0-82DB1827DD75}" destId="{2324BA01-FD2D-4EB3-B11B-F19B09A47E90}" srcOrd="1" destOrd="0" parTransId="{556C5932-AE0C-45EA-8A40-CC15823DF3FB}" sibTransId="{358B2248-F97E-4449-A23D-6268EA98C396}"/>
    <dgm:cxn modelId="{B2542920-4768-4143-BA5D-58B67D34BE21}" srcId="{56948EEF-5C3F-41DE-94E0-82DB1827DD75}" destId="{4C90EC35-B3E3-435E-8582-2C28C847FE63}" srcOrd="3" destOrd="0" parTransId="{1C850056-B660-4EFE-8C46-3AB5CE4FBEC9}" sibTransId="{616CCB8C-798E-486C-8910-60FCD9B6BAA8}"/>
    <dgm:cxn modelId="{F345F262-41FA-42A6-94A6-F821E01FECB3}" srcId="{56948EEF-5C3F-41DE-94E0-82DB1827DD75}" destId="{A11C2ED8-22E5-4898-8E2D-F95E67EED767}" srcOrd="5" destOrd="0" parTransId="{BE535C80-FFC5-464E-9303-97486282EF3A}" sibTransId="{0E4D537E-B185-47E1-A9AF-9167195CDC09}"/>
    <dgm:cxn modelId="{1EB2E603-9BE8-4942-98C2-EC3BDDA3F63A}" srcId="{56948EEF-5C3F-41DE-94E0-82DB1827DD75}" destId="{79664228-7117-49B9-A01D-E399FB7C80D4}" srcOrd="6" destOrd="0" parTransId="{D51D7429-8EF0-488D-95EE-31DEF1EE6886}" sibTransId="{2DCD37DF-26F8-4B5B-98AF-01CFC4F0E651}"/>
    <dgm:cxn modelId="{97DD5135-6822-4813-BCCA-787B2710118E}" srcId="{56948EEF-5C3F-41DE-94E0-82DB1827DD75}" destId="{744CC67B-6C70-43A0-B24F-14CA138EBC1C}" srcOrd="0" destOrd="0" parTransId="{CA920ECA-7C7B-42E2-A7F9-5D3A1DBA20F4}" sibTransId="{B24C1ED8-14FE-481B-897D-E5F098BA237E}"/>
    <dgm:cxn modelId="{7E7D7186-D628-4E9E-B59C-FC28982DD02E}" type="presOf" srcId="{2324BA01-FD2D-4EB3-B11B-F19B09A47E90}" destId="{1470964A-60AE-4B90-9527-6DA02F4DF41B}" srcOrd="0" destOrd="0" presId="urn:microsoft.com/office/officeart/2005/8/layout/cycle6"/>
    <dgm:cxn modelId="{A1144377-8330-44DB-B65B-94DC392554A8}" type="presOf" srcId="{2DCD37DF-26F8-4B5B-98AF-01CFC4F0E651}" destId="{AA9C3606-542D-4798-8CF4-D3FD8907355D}" srcOrd="0" destOrd="0" presId="urn:microsoft.com/office/officeart/2005/8/layout/cycle6"/>
    <dgm:cxn modelId="{BED97D72-B48F-44DB-AFCB-0B41AA9D2C88}" type="presOf" srcId="{6095D04A-4B1E-4742-8DAE-3BF258414E48}" destId="{32635221-9D99-49FA-B883-FA92285ADC09}" srcOrd="0" destOrd="0" presId="urn:microsoft.com/office/officeart/2005/8/layout/cycle6"/>
    <dgm:cxn modelId="{4CE911B5-F17C-4884-9B22-F44E975739DE}" type="presOf" srcId="{358B2248-F97E-4449-A23D-6268EA98C396}" destId="{DC97DB74-4C0C-46BE-BB39-D5568A881DAD}" srcOrd="0" destOrd="0" presId="urn:microsoft.com/office/officeart/2005/8/layout/cycle6"/>
    <dgm:cxn modelId="{7EBA78EC-E343-4BCF-A351-E897137D0706}" type="presOf" srcId="{F6290664-B952-461A-87D7-6D313C874DE1}" destId="{CCE91C88-402B-4CC7-8277-6C9AFB423916}" srcOrd="0" destOrd="0" presId="urn:microsoft.com/office/officeart/2005/8/layout/cycle6"/>
    <dgm:cxn modelId="{746089D9-7C03-4D37-BD28-AFE657FC9419}" type="presOf" srcId="{A11C2ED8-22E5-4898-8E2D-F95E67EED767}" destId="{E39786B7-5373-40FB-A90C-C7EFDD2404A4}" srcOrd="0" destOrd="0" presId="urn:microsoft.com/office/officeart/2005/8/layout/cycle6"/>
    <dgm:cxn modelId="{C3932A41-18F4-4BDB-A313-CCB1B547F746}" type="presOf" srcId="{31EEDD29-A43F-40FC-BBD6-A9A3D50F9C2E}" destId="{1D4C64CA-5375-4FCF-8D08-5D6F35AC279E}" srcOrd="0" destOrd="0" presId="urn:microsoft.com/office/officeart/2005/8/layout/cycle6"/>
    <dgm:cxn modelId="{A015B7F7-986B-4D33-9D0B-AEA59F9135DB}" type="presOf" srcId="{744CC67B-6C70-43A0-B24F-14CA138EBC1C}" destId="{BC1CB8CE-6AD3-4A2C-9144-F48D3B0326DA}" srcOrd="0" destOrd="0" presId="urn:microsoft.com/office/officeart/2005/8/layout/cycle6"/>
    <dgm:cxn modelId="{D4A0F21C-2761-4D47-831E-356D390FD156}" srcId="{56948EEF-5C3F-41DE-94E0-82DB1827DD75}" destId="{31EEDD29-A43F-40FC-BBD6-A9A3D50F9C2E}" srcOrd="4" destOrd="0" parTransId="{9E9EB493-C740-40E4-9DC1-CC7A166D3830}" sibTransId="{6095D04A-4B1E-4742-8DAE-3BF258414E48}"/>
    <dgm:cxn modelId="{1E4BB99E-C04D-47A7-8189-D46A9697262B}" type="presOf" srcId="{B24C1ED8-14FE-481B-897D-E5F098BA237E}" destId="{B8160411-F689-4310-B813-D292A3ACF090}" srcOrd="0" destOrd="0" presId="urn:microsoft.com/office/officeart/2005/8/layout/cycle6"/>
    <dgm:cxn modelId="{71427737-3A6D-4DA4-82B3-82C2F82CA00C}" type="presOf" srcId="{616CCB8C-798E-486C-8910-60FCD9B6BAA8}" destId="{7765759E-0A99-478B-8630-034D54A85515}" srcOrd="0" destOrd="0" presId="urn:microsoft.com/office/officeart/2005/8/layout/cycle6"/>
    <dgm:cxn modelId="{8E8CBC54-7F48-41F1-AEFF-1FE73125867B}" type="presOf" srcId="{4C90EC35-B3E3-435E-8582-2C28C847FE63}" destId="{ACBFA0FC-CAE4-4F65-8C8C-68C832B3B0FD}" srcOrd="0" destOrd="0" presId="urn:microsoft.com/office/officeart/2005/8/layout/cycle6"/>
    <dgm:cxn modelId="{57B9B024-3499-4D9F-8A90-65A86522F63C}" type="presOf" srcId="{0E4D537E-B185-47E1-A9AF-9167195CDC09}" destId="{32DBFF88-3EF0-43D9-9000-7B10296AF098}" srcOrd="0" destOrd="0" presId="urn:microsoft.com/office/officeart/2005/8/layout/cycle6"/>
    <dgm:cxn modelId="{EA54675C-0090-477D-8739-AAD3F71D68F7}" type="presParOf" srcId="{63A5A736-F418-4453-A88D-4AE36DD50B52}" destId="{BC1CB8CE-6AD3-4A2C-9144-F48D3B0326DA}" srcOrd="0" destOrd="0" presId="urn:microsoft.com/office/officeart/2005/8/layout/cycle6"/>
    <dgm:cxn modelId="{C15F5921-D8E6-47A3-B68A-C4290D32006A}" type="presParOf" srcId="{63A5A736-F418-4453-A88D-4AE36DD50B52}" destId="{C18E702B-606D-4DCF-AC2B-7819516B2F2F}" srcOrd="1" destOrd="0" presId="urn:microsoft.com/office/officeart/2005/8/layout/cycle6"/>
    <dgm:cxn modelId="{1DCB940A-94D8-42E1-A293-6628C6B2CF81}" type="presParOf" srcId="{63A5A736-F418-4453-A88D-4AE36DD50B52}" destId="{B8160411-F689-4310-B813-D292A3ACF090}" srcOrd="2" destOrd="0" presId="urn:microsoft.com/office/officeart/2005/8/layout/cycle6"/>
    <dgm:cxn modelId="{1B61751B-6A97-454D-B180-41488CD255D5}" type="presParOf" srcId="{63A5A736-F418-4453-A88D-4AE36DD50B52}" destId="{1470964A-60AE-4B90-9527-6DA02F4DF41B}" srcOrd="3" destOrd="0" presId="urn:microsoft.com/office/officeart/2005/8/layout/cycle6"/>
    <dgm:cxn modelId="{D31E3255-F76F-4A10-8FF6-80A4AE3B7488}" type="presParOf" srcId="{63A5A736-F418-4453-A88D-4AE36DD50B52}" destId="{B77346F0-7E04-4C02-B820-5C233AC99FB8}" srcOrd="4" destOrd="0" presId="urn:microsoft.com/office/officeart/2005/8/layout/cycle6"/>
    <dgm:cxn modelId="{488F90D6-500C-44B9-B493-BBF8792A41BA}" type="presParOf" srcId="{63A5A736-F418-4453-A88D-4AE36DD50B52}" destId="{DC97DB74-4C0C-46BE-BB39-D5568A881DAD}" srcOrd="5" destOrd="0" presId="urn:microsoft.com/office/officeart/2005/8/layout/cycle6"/>
    <dgm:cxn modelId="{6B57470C-FA05-458F-8263-4EF4F1DF014C}" type="presParOf" srcId="{63A5A736-F418-4453-A88D-4AE36DD50B52}" destId="{CCE91C88-402B-4CC7-8277-6C9AFB423916}" srcOrd="6" destOrd="0" presId="urn:microsoft.com/office/officeart/2005/8/layout/cycle6"/>
    <dgm:cxn modelId="{980A6649-A75F-43B3-A8C1-07428BB53469}" type="presParOf" srcId="{63A5A736-F418-4453-A88D-4AE36DD50B52}" destId="{2B1E7CD0-4E88-40E2-903F-880286A8393F}" srcOrd="7" destOrd="0" presId="urn:microsoft.com/office/officeart/2005/8/layout/cycle6"/>
    <dgm:cxn modelId="{BF0BFD09-396A-4BCF-9555-EBE2DEE7A23D}" type="presParOf" srcId="{63A5A736-F418-4453-A88D-4AE36DD50B52}" destId="{ED68C090-7429-4734-9046-9296F90457CF}" srcOrd="8" destOrd="0" presId="urn:microsoft.com/office/officeart/2005/8/layout/cycle6"/>
    <dgm:cxn modelId="{44F8CEB4-E088-4E33-8A06-F02B7E4E71C3}" type="presParOf" srcId="{63A5A736-F418-4453-A88D-4AE36DD50B52}" destId="{ACBFA0FC-CAE4-4F65-8C8C-68C832B3B0FD}" srcOrd="9" destOrd="0" presId="urn:microsoft.com/office/officeart/2005/8/layout/cycle6"/>
    <dgm:cxn modelId="{D3F1BF7D-BD65-4E75-A939-5FC8FC9FE428}" type="presParOf" srcId="{63A5A736-F418-4453-A88D-4AE36DD50B52}" destId="{39187020-3C86-4122-8F38-1D9E5B0F998E}" srcOrd="10" destOrd="0" presId="urn:microsoft.com/office/officeart/2005/8/layout/cycle6"/>
    <dgm:cxn modelId="{8FFF6854-52A2-40EE-A632-54BBE8619239}" type="presParOf" srcId="{63A5A736-F418-4453-A88D-4AE36DD50B52}" destId="{7765759E-0A99-478B-8630-034D54A85515}" srcOrd="11" destOrd="0" presId="urn:microsoft.com/office/officeart/2005/8/layout/cycle6"/>
    <dgm:cxn modelId="{2387E546-4B30-4E3A-80B3-C83D7AC5ECD1}" type="presParOf" srcId="{63A5A736-F418-4453-A88D-4AE36DD50B52}" destId="{1D4C64CA-5375-4FCF-8D08-5D6F35AC279E}" srcOrd="12" destOrd="0" presId="urn:microsoft.com/office/officeart/2005/8/layout/cycle6"/>
    <dgm:cxn modelId="{D92DCAFD-BB53-495C-8DF2-33873B6D0307}" type="presParOf" srcId="{63A5A736-F418-4453-A88D-4AE36DD50B52}" destId="{07F85B44-972A-4000-9583-B9AE10CD2626}" srcOrd="13" destOrd="0" presId="urn:microsoft.com/office/officeart/2005/8/layout/cycle6"/>
    <dgm:cxn modelId="{4894FC89-5A8E-4B13-84E9-4071D1DF8B85}" type="presParOf" srcId="{63A5A736-F418-4453-A88D-4AE36DD50B52}" destId="{32635221-9D99-49FA-B883-FA92285ADC09}" srcOrd="14" destOrd="0" presId="urn:microsoft.com/office/officeart/2005/8/layout/cycle6"/>
    <dgm:cxn modelId="{481187B6-B3B8-4BD4-8AEE-AEC391069094}" type="presParOf" srcId="{63A5A736-F418-4453-A88D-4AE36DD50B52}" destId="{E39786B7-5373-40FB-A90C-C7EFDD2404A4}" srcOrd="15" destOrd="0" presId="urn:microsoft.com/office/officeart/2005/8/layout/cycle6"/>
    <dgm:cxn modelId="{7E404B8E-2CDA-444D-A604-C30561C244ED}" type="presParOf" srcId="{63A5A736-F418-4453-A88D-4AE36DD50B52}" destId="{8B198D28-5F81-4E41-A3A7-7F4936AC7A58}" srcOrd="16" destOrd="0" presId="urn:microsoft.com/office/officeart/2005/8/layout/cycle6"/>
    <dgm:cxn modelId="{EF22303F-3454-480D-879C-88E7B6B61D39}" type="presParOf" srcId="{63A5A736-F418-4453-A88D-4AE36DD50B52}" destId="{32DBFF88-3EF0-43D9-9000-7B10296AF098}" srcOrd="17" destOrd="0" presId="urn:microsoft.com/office/officeart/2005/8/layout/cycle6"/>
    <dgm:cxn modelId="{3A867DAA-4614-4B24-95AD-57FBED397FEC}" type="presParOf" srcId="{63A5A736-F418-4453-A88D-4AE36DD50B52}" destId="{E1C1EB9C-96F0-4917-BF25-0B3366FF88A0}" srcOrd="18" destOrd="0" presId="urn:microsoft.com/office/officeart/2005/8/layout/cycle6"/>
    <dgm:cxn modelId="{FBE82BAF-035B-4E0C-83BF-F7E43E53376B}" type="presParOf" srcId="{63A5A736-F418-4453-A88D-4AE36DD50B52}" destId="{C66A0047-C415-4A59-915A-97398023F83B}" srcOrd="19" destOrd="0" presId="urn:microsoft.com/office/officeart/2005/8/layout/cycle6"/>
    <dgm:cxn modelId="{C0AA9912-382A-4886-9FFC-A4B10CF44F8E}" type="presParOf" srcId="{63A5A736-F418-4453-A88D-4AE36DD50B52}" destId="{AA9C3606-542D-4798-8CF4-D3FD8907355D}" srcOrd="20" destOrd="0" presId="urn:microsoft.com/office/officeart/2005/8/layout/cycle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48EEF-5C3F-41DE-94E0-82DB1827DD7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744CC67B-6C70-43A0-B24F-14CA138EBC1C}">
      <dgm:prSet phldrT="[Text]"/>
      <dgm:spPr/>
      <dgm:t>
        <a:bodyPr/>
        <a:lstStyle/>
        <a:p>
          <a:r>
            <a:rPr lang="en-US" dirty="0"/>
            <a:t>Water Resources</a:t>
          </a:r>
        </a:p>
      </dgm:t>
    </dgm:pt>
    <dgm:pt modelId="{CA920ECA-7C7B-42E2-A7F9-5D3A1DBA20F4}" type="parTrans" cxnId="{97DD5135-6822-4813-BCCA-787B2710118E}">
      <dgm:prSet/>
      <dgm:spPr/>
      <dgm:t>
        <a:bodyPr/>
        <a:lstStyle/>
        <a:p>
          <a:endParaRPr lang="en-US"/>
        </a:p>
      </dgm:t>
    </dgm:pt>
    <dgm:pt modelId="{B24C1ED8-14FE-481B-897D-E5F098BA237E}" type="sibTrans" cxnId="{97DD5135-6822-4813-BCCA-787B2710118E}">
      <dgm:prSet/>
      <dgm:spPr/>
      <dgm:t>
        <a:bodyPr/>
        <a:lstStyle/>
        <a:p>
          <a:endParaRPr lang="en-US"/>
        </a:p>
      </dgm:t>
    </dgm:pt>
    <dgm:pt modelId="{63A5A736-F418-4453-A88D-4AE36DD50B52}" type="pres">
      <dgm:prSet presAssocID="{56948EEF-5C3F-41DE-94E0-82DB1827DD75}" presName="cycle" presStyleCnt="0">
        <dgm:presLayoutVars>
          <dgm:dir/>
          <dgm:resizeHandles val="exact"/>
        </dgm:presLayoutVars>
      </dgm:prSet>
      <dgm:spPr/>
      <dgm:t>
        <a:bodyPr/>
        <a:lstStyle/>
        <a:p>
          <a:endParaRPr lang="en-US"/>
        </a:p>
      </dgm:t>
    </dgm:pt>
    <dgm:pt modelId="{BC1CB8CE-6AD3-4A2C-9144-F48D3B0326DA}" type="pres">
      <dgm:prSet presAssocID="{744CC67B-6C70-43A0-B24F-14CA138EBC1C}" presName="node" presStyleLbl="node1" presStyleIdx="0" presStyleCnt="1">
        <dgm:presLayoutVars>
          <dgm:bulletEnabled val="1"/>
        </dgm:presLayoutVars>
      </dgm:prSet>
      <dgm:spPr/>
      <dgm:t>
        <a:bodyPr/>
        <a:lstStyle/>
        <a:p>
          <a:endParaRPr lang="en-US"/>
        </a:p>
      </dgm:t>
    </dgm:pt>
  </dgm:ptLst>
  <dgm:cxnLst>
    <dgm:cxn modelId="{97DD5135-6822-4813-BCCA-787B2710118E}" srcId="{56948EEF-5C3F-41DE-94E0-82DB1827DD75}" destId="{744CC67B-6C70-43A0-B24F-14CA138EBC1C}" srcOrd="0" destOrd="0" parTransId="{CA920ECA-7C7B-42E2-A7F9-5D3A1DBA20F4}" sibTransId="{B24C1ED8-14FE-481B-897D-E5F098BA237E}"/>
    <dgm:cxn modelId="{AE97E8E0-F96E-4837-B87F-57AAF623FA1F}" type="presOf" srcId="{56948EEF-5C3F-41DE-94E0-82DB1827DD75}" destId="{63A5A736-F418-4453-A88D-4AE36DD50B52}" srcOrd="0" destOrd="0" presId="urn:microsoft.com/office/officeart/2005/8/layout/cycle6"/>
    <dgm:cxn modelId="{A015B7F7-986B-4D33-9D0B-AEA59F9135DB}" type="presOf" srcId="{744CC67B-6C70-43A0-B24F-14CA138EBC1C}" destId="{BC1CB8CE-6AD3-4A2C-9144-F48D3B0326DA}" srcOrd="0" destOrd="0" presId="urn:microsoft.com/office/officeart/2005/8/layout/cycle6"/>
    <dgm:cxn modelId="{EA54675C-0090-477D-8739-AAD3F71D68F7}" type="presParOf" srcId="{63A5A736-F418-4453-A88D-4AE36DD50B52}" destId="{BC1CB8CE-6AD3-4A2C-9144-F48D3B0326DA}" srcOrd="0"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CB8CE-6AD3-4A2C-9144-F48D3B0326DA}">
      <dsp:nvSpPr>
        <dsp:cNvPr id="0" name=""/>
        <dsp:cNvSpPr/>
      </dsp:nvSpPr>
      <dsp:spPr>
        <a:xfrm>
          <a:off x="2562076" y="2060"/>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Water Resources</a:t>
          </a:r>
        </a:p>
      </dsp:txBody>
      <dsp:txXfrm>
        <a:off x="2592913" y="32897"/>
        <a:ext cx="910173" cy="570026"/>
      </dsp:txXfrm>
    </dsp:sp>
    <dsp:sp modelId="{B8160411-F689-4310-B813-D292A3ACF090}">
      <dsp:nvSpPr>
        <dsp:cNvPr id="0" name=""/>
        <dsp:cNvSpPr/>
      </dsp:nvSpPr>
      <dsp:spPr>
        <a:xfrm>
          <a:off x="1244615" y="317911"/>
          <a:ext cx="3606768" cy="3606768"/>
        </a:xfrm>
        <a:custGeom>
          <a:avLst/>
          <a:gdLst/>
          <a:ahLst/>
          <a:cxnLst/>
          <a:rect l="0" t="0" r="0" b="0"/>
          <a:pathLst>
            <a:path>
              <a:moveTo>
                <a:pt x="2295744" y="68513"/>
              </a:moveTo>
              <a:arcTo wR="1803384" hR="1803384" stAng="17150643" swAng="12566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70964A-60AE-4B90-9527-6DA02F4DF41B}">
      <dsp:nvSpPr>
        <dsp:cNvPr id="0" name=""/>
        <dsp:cNvSpPr/>
      </dsp:nvSpPr>
      <dsp:spPr>
        <a:xfrm>
          <a:off x="3972018" y="681053"/>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Land Resources</a:t>
          </a:r>
        </a:p>
      </dsp:txBody>
      <dsp:txXfrm>
        <a:off x="4002855" y="711890"/>
        <a:ext cx="910173" cy="570026"/>
      </dsp:txXfrm>
    </dsp:sp>
    <dsp:sp modelId="{DC97DB74-4C0C-46BE-BB39-D5568A881DAD}">
      <dsp:nvSpPr>
        <dsp:cNvPr id="0" name=""/>
        <dsp:cNvSpPr/>
      </dsp:nvSpPr>
      <dsp:spPr>
        <a:xfrm>
          <a:off x="1244615" y="317911"/>
          <a:ext cx="3606768" cy="3606768"/>
        </a:xfrm>
        <a:custGeom>
          <a:avLst/>
          <a:gdLst/>
          <a:ahLst/>
          <a:cxnLst/>
          <a:rect l="0" t="0" r="0" b="0"/>
          <a:pathLst>
            <a:path>
              <a:moveTo>
                <a:pt x="3419433" y="1003021"/>
              </a:moveTo>
              <a:arcTo wR="1803384" hR="1803384" stAng="20019161" swAng="17263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E91C88-402B-4CC7-8277-6C9AFB423916}">
      <dsp:nvSpPr>
        <dsp:cNvPr id="0" name=""/>
        <dsp:cNvSpPr/>
      </dsp:nvSpPr>
      <dsp:spPr>
        <a:xfrm>
          <a:off x="4320245" y="2206735"/>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Ecosystems</a:t>
          </a:r>
        </a:p>
      </dsp:txBody>
      <dsp:txXfrm>
        <a:off x="4351082" y="2237572"/>
        <a:ext cx="910173" cy="570026"/>
      </dsp:txXfrm>
    </dsp:sp>
    <dsp:sp modelId="{ED68C090-7429-4734-9046-9296F90457CF}">
      <dsp:nvSpPr>
        <dsp:cNvPr id="0" name=""/>
        <dsp:cNvSpPr/>
      </dsp:nvSpPr>
      <dsp:spPr>
        <a:xfrm>
          <a:off x="1244615" y="317911"/>
          <a:ext cx="3606768" cy="3606768"/>
        </a:xfrm>
        <a:custGeom>
          <a:avLst/>
          <a:gdLst/>
          <a:ahLst/>
          <a:cxnLst/>
          <a:rect l="0" t="0" r="0" b="0"/>
          <a:pathLst>
            <a:path>
              <a:moveTo>
                <a:pt x="3455159" y="2527147"/>
              </a:moveTo>
              <a:arcTo wR="1803384" hR="1803384" stAng="1419703" swAng="13587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BFA0FC-CAE4-4F65-8C8C-68C832B3B0FD}">
      <dsp:nvSpPr>
        <dsp:cNvPr id="0" name=""/>
        <dsp:cNvSpPr/>
      </dsp:nvSpPr>
      <dsp:spPr>
        <a:xfrm>
          <a:off x="3344535" y="3430238"/>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Core Science Systems</a:t>
          </a:r>
        </a:p>
      </dsp:txBody>
      <dsp:txXfrm>
        <a:off x="3375372" y="3461075"/>
        <a:ext cx="910173" cy="570026"/>
      </dsp:txXfrm>
    </dsp:sp>
    <dsp:sp modelId="{7765759E-0A99-478B-8630-034D54A85515}">
      <dsp:nvSpPr>
        <dsp:cNvPr id="0" name=""/>
        <dsp:cNvSpPr/>
      </dsp:nvSpPr>
      <dsp:spPr>
        <a:xfrm>
          <a:off x="1244615" y="317911"/>
          <a:ext cx="3606768" cy="3606768"/>
        </a:xfrm>
        <a:custGeom>
          <a:avLst/>
          <a:gdLst/>
          <a:ahLst/>
          <a:cxnLst/>
          <a:rect l="0" t="0" r="0" b="0"/>
          <a:pathLst>
            <a:path>
              <a:moveTo>
                <a:pt x="2094067" y="3583186"/>
              </a:moveTo>
              <a:arcTo wR="1803384" hR="1803384" stAng="4843449" swAng="11131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4C64CA-5375-4FCF-8D08-5D6F35AC279E}">
      <dsp:nvSpPr>
        <dsp:cNvPr id="0" name=""/>
        <dsp:cNvSpPr/>
      </dsp:nvSpPr>
      <dsp:spPr>
        <a:xfrm>
          <a:off x="1779617" y="3430238"/>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Environmental Health</a:t>
          </a:r>
        </a:p>
      </dsp:txBody>
      <dsp:txXfrm>
        <a:off x="1810454" y="3461075"/>
        <a:ext cx="910173" cy="570026"/>
      </dsp:txXfrm>
    </dsp:sp>
    <dsp:sp modelId="{32635221-9D99-49FA-B883-FA92285ADC09}">
      <dsp:nvSpPr>
        <dsp:cNvPr id="0" name=""/>
        <dsp:cNvSpPr/>
      </dsp:nvSpPr>
      <dsp:spPr>
        <a:xfrm>
          <a:off x="1244615" y="317911"/>
          <a:ext cx="3606768" cy="3606768"/>
        </a:xfrm>
        <a:custGeom>
          <a:avLst/>
          <a:gdLst/>
          <a:ahLst/>
          <a:cxnLst/>
          <a:rect l="0" t="0" r="0" b="0"/>
          <a:pathLst>
            <a:path>
              <a:moveTo>
                <a:pt x="557641" y="3107347"/>
              </a:moveTo>
              <a:arcTo wR="1803384" hR="1803384" stAng="8021515" swAng="13587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9786B7-5373-40FB-A90C-C7EFDD2404A4}">
      <dsp:nvSpPr>
        <dsp:cNvPr id="0" name=""/>
        <dsp:cNvSpPr/>
      </dsp:nvSpPr>
      <dsp:spPr>
        <a:xfrm>
          <a:off x="803906" y="2206735"/>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Energy and Minerals</a:t>
          </a:r>
        </a:p>
      </dsp:txBody>
      <dsp:txXfrm>
        <a:off x="834743" y="2237572"/>
        <a:ext cx="910173" cy="570026"/>
      </dsp:txXfrm>
    </dsp:sp>
    <dsp:sp modelId="{32DBFF88-3EF0-43D9-9000-7B10296AF098}">
      <dsp:nvSpPr>
        <dsp:cNvPr id="0" name=""/>
        <dsp:cNvSpPr/>
      </dsp:nvSpPr>
      <dsp:spPr>
        <a:xfrm>
          <a:off x="1244615" y="317911"/>
          <a:ext cx="3606768" cy="3606768"/>
        </a:xfrm>
        <a:custGeom>
          <a:avLst/>
          <a:gdLst/>
          <a:ahLst/>
          <a:cxnLst/>
          <a:rect l="0" t="0" r="0" b="0"/>
          <a:pathLst>
            <a:path>
              <a:moveTo>
                <a:pt x="1615" y="1879695"/>
              </a:moveTo>
              <a:arcTo wR="1803384" hR="1803384" stAng="10654486" swAng="17263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C1EB9C-96F0-4917-BF25-0B3366FF88A0}">
      <dsp:nvSpPr>
        <dsp:cNvPr id="0" name=""/>
        <dsp:cNvSpPr/>
      </dsp:nvSpPr>
      <dsp:spPr>
        <a:xfrm>
          <a:off x="1152133" y="681053"/>
          <a:ext cx="971847" cy="631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Natural Hazards</a:t>
          </a:r>
        </a:p>
      </dsp:txBody>
      <dsp:txXfrm>
        <a:off x="1182970" y="711890"/>
        <a:ext cx="910173" cy="570026"/>
      </dsp:txXfrm>
    </dsp:sp>
    <dsp:sp modelId="{AA9C3606-542D-4798-8CF4-D3FD8907355D}">
      <dsp:nvSpPr>
        <dsp:cNvPr id="0" name=""/>
        <dsp:cNvSpPr/>
      </dsp:nvSpPr>
      <dsp:spPr>
        <a:xfrm>
          <a:off x="1244615" y="317911"/>
          <a:ext cx="3606768" cy="3606768"/>
        </a:xfrm>
        <a:custGeom>
          <a:avLst/>
          <a:gdLst/>
          <a:ahLst/>
          <a:cxnLst/>
          <a:rect l="0" t="0" r="0" b="0"/>
          <a:pathLst>
            <a:path>
              <a:moveTo>
                <a:pt x="723422" y="359127"/>
              </a:moveTo>
              <a:arcTo wR="1803384" hR="1803384" stAng="13992733" swAng="12566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CB8CE-6AD3-4A2C-9144-F48D3B0326DA}">
      <dsp:nvSpPr>
        <dsp:cNvPr id="0" name=""/>
        <dsp:cNvSpPr/>
      </dsp:nvSpPr>
      <dsp:spPr>
        <a:xfrm>
          <a:off x="0" y="9077"/>
          <a:ext cx="1447800" cy="94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Water Resources</a:t>
          </a:r>
        </a:p>
      </dsp:txBody>
      <dsp:txXfrm>
        <a:off x="45939" y="55016"/>
        <a:ext cx="1355922" cy="84919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752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286077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257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285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689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792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234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a:t>Click to edit Master subtitle style</a:t>
            </a:r>
          </a:p>
        </p:txBody>
      </p:sp>
      <p:pic>
        <p:nvPicPr>
          <p:cNvPr id="104457" name="Picture 1033"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8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12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385015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61917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360223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393581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114174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115202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2558579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332699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1" descr="Image result for usgs logo">
            <a:extLst>
              <a:ext uri="{FF2B5EF4-FFF2-40B4-BE49-F238E27FC236}">
                <a16:creationId xmlns:a16="http://schemas.microsoft.com/office/drawing/2014/main" id="{ADE06A5B-81F8-46B3-8D84-5D3B3C3532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2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26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361676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3126177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16EC1-F95F-40D3-8809-FF3A9A317AB4}" type="datetimeFigureOut">
              <a:rPr lang="en-US" smtClean="0"/>
              <a:t>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330229-AF91-4D09-84F8-8ED5C46A2CB3}" type="slidenum">
              <a:rPr lang="en-US" smtClean="0"/>
              <a:t>‹#›</a:t>
            </a:fld>
            <a:endParaRPr lang="en-US" dirty="0"/>
          </a:p>
        </p:txBody>
      </p:sp>
    </p:spTree>
    <p:extLst>
      <p:ext uri="{BB962C8B-B14F-4D97-AF65-F5344CB8AC3E}">
        <p14:creationId xmlns:p14="http://schemas.microsoft.com/office/powerpoint/2010/main" val="114476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83242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164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22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321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280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2727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16EC1-F95F-40D3-8809-FF3A9A317AB4}" type="datetimeFigureOut">
              <a:rPr lang="en-US" smtClean="0"/>
              <a:t>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30229-AF91-4D09-84F8-8ED5C46A2CB3}" type="slidenum">
              <a:rPr lang="en-US" smtClean="0"/>
              <a:t>‹#›</a:t>
            </a:fld>
            <a:endParaRPr lang="en-US" dirty="0"/>
          </a:p>
        </p:txBody>
      </p:sp>
    </p:spTree>
    <p:extLst>
      <p:ext uri="{BB962C8B-B14F-4D97-AF65-F5344CB8AC3E}">
        <p14:creationId xmlns:p14="http://schemas.microsoft.com/office/powerpoint/2010/main" val="2578980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Data" Target="../diagrams/data1.xml"/><Relationship Id="rId5" Type="http://schemas.openxmlformats.org/officeDocument/2006/relationships/image" Target="../media/image4.png"/><Relationship Id="rId15" Type="http://schemas.microsoft.com/office/2007/relationships/diagramDrawing" Target="../diagrams/drawing1.xml"/><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0.jpe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2.jpeg"/><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11.jpe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1371600"/>
            <a:ext cx="8305800" cy="577048"/>
          </a:xfrm>
        </p:spPr>
        <p:txBody>
          <a:bodyPr/>
          <a:lstStyle/>
          <a:p>
            <a:pPr algn="ctr"/>
            <a:r>
              <a:rPr lang="en-US" dirty="0"/>
              <a:t>USGS Perspectives on Relative Sea Level Rise and Use of NOAA's Coastal Data, Products, and Services</a:t>
            </a:r>
          </a:p>
        </p:txBody>
      </p:sp>
      <p:pic>
        <p:nvPicPr>
          <p:cNvPr id="7" name="Picture 41" descr="Image result for usgs logo">
            <a:extLst>
              <a:ext uri="{FF2B5EF4-FFF2-40B4-BE49-F238E27FC236}">
                <a16:creationId xmlns:a16="http://schemas.microsoft.com/office/drawing/2014/main" id="{34303909-A31D-4781-A1C6-2F9DAF92C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9A6A56-E1E2-4FCF-8D2C-75FBE3CD1C00}"/>
              </a:ext>
            </a:extLst>
          </p:cNvPr>
          <p:cNvSpPr txBox="1"/>
          <p:nvPr/>
        </p:nvSpPr>
        <p:spPr>
          <a:xfrm>
            <a:off x="465832" y="3505200"/>
            <a:ext cx="8220968" cy="923330"/>
          </a:xfrm>
          <a:prstGeom prst="rect">
            <a:avLst/>
          </a:prstGeom>
          <a:noFill/>
        </p:spPr>
        <p:txBody>
          <a:bodyPr wrap="none" rtlCol="0">
            <a:spAutoFit/>
          </a:bodyPr>
          <a:lstStyle/>
          <a:p>
            <a:r>
              <a:rPr lang="en-US" sz="1800" i="1" dirty="0">
                <a:solidFill>
                  <a:schemeClr val="bg1"/>
                </a:solidFill>
              </a:rPr>
              <a:t>Presentation to:</a:t>
            </a:r>
          </a:p>
          <a:p>
            <a:r>
              <a:rPr lang="en-US" sz="1800" b="1" dirty="0">
                <a:solidFill>
                  <a:schemeClr val="bg1"/>
                </a:solidFill>
              </a:rPr>
              <a:t>NOAA Hydrographic Services Review Panel Federal Advisory Committee </a:t>
            </a:r>
          </a:p>
          <a:p>
            <a:r>
              <a:rPr lang="en-US" sz="1800" b="1" dirty="0">
                <a:solidFill>
                  <a:schemeClr val="bg1"/>
                </a:solidFill>
              </a:rPr>
              <a:t>Washington, DC, March 5-7, 2019.</a:t>
            </a:r>
            <a:r>
              <a:rPr lang="en-US" sz="1800" dirty="0">
                <a:solidFill>
                  <a:schemeClr val="bg1"/>
                </a:solidFill>
              </a:rPr>
              <a:t> </a:t>
            </a:r>
          </a:p>
        </p:txBody>
      </p:sp>
      <p:sp>
        <p:nvSpPr>
          <p:cNvPr id="3" name="Rectangle 2">
            <a:extLst>
              <a:ext uri="{FF2B5EF4-FFF2-40B4-BE49-F238E27FC236}">
                <a16:creationId xmlns:a16="http://schemas.microsoft.com/office/drawing/2014/main" id="{341ABEC4-A443-4B13-8898-4E3D2453CB9F}"/>
              </a:ext>
            </a:extLst>
          </p:cNvPr>
          <p:cNvSpPr/>
          <p:nvPr/>
        </p:nvSpPr>
        <p:spPr>
          <a:xfrm>
            <a:off x="465832" y="5000056"/>
            <a:ext cx="4406976" cy="923330"/>
          </a:xfrm>
          <a:prstGeom prst="rect">
            <a:avLst/>
          </a:prstGeom>
        </p:spPr>
        <p:txBody>
          <a:bodyPr wrap="none">
            <a:spAutoFit/>
          </a:bodyPr>
          <a:lstStyle/>
          <a:p>
            <a:r>
              <a:rPr lang="en-US" sz="1800" dirty="0">
                <a:solidFill>
                  <a:schemeClr val="bg1"/>
                </a:solidFill>
              </a:rPr>
              <a:t>Jack Eggleston, PhD, </a:t>
            </a:r>
            <a:r>
              <a:rPr lang="en-US" sz="1800" i="1" dirty="0">
                <a:solidFill>
                  <a:schemeClr val="bg1"/>
                </a:solidFill>
              </a:rPr>
              <a:t>jegglest@usgs.gov</a:t>
            </a:r>
          </a:p>
          <a:p>
            <a:r>
              <a:rPr lang="en-US" sz="1800" dirty="0">
                <a:solidFill>
                  <a:schemeClr val="bg1"/>
                </a:solidFill>
              </a:rPr>
              <a:t>Hydrologic Remote Sensing Branch</a:t>
            </a:r>
          </a:p>
          <a:p>
            <a:r>
              <a:rPr lang="en-US" sz="1800" dirty="0">
                <a:solidFill>
                  <a:schemeClr val="bg1"/>
                </a:solidFill>
              </a:rPr>
              <a:t>USGS Water Mission Area</a:t>
            </a:r>
            <a:endParaRPr lang="en-US" sz="1800" dirty="0"/>
          </a:p>
        </p:txBody>
      </p:sp>
    </p:spTree>
    <p:extLst>
      <p:ext uri="{BB962C8B-B14F-4D97-AF65-F5344CB8AC3E}">
        <p14:creationId xmlns:p14="http://schemas.microsoft.com/office/powerpoint/2010/main" val="157345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4060E8-E44E-4076-A7C9-544D670890B4}"/>
              </a:ext>
            </a:extLst>
          </p:cNvPr>
          <p:cNvPicPr>
            <a:picLocks noChangeAspect="1"/>
          </p:cNvPicPr>
          <p:nvPr/>
        </p:nvPicPr>
        <p:blipFill>
          <a:blip r:embed="rId2"/>
          <a:stretch>
            <a:fillRect/>
          </a:stretch>
        </p:blipFill>
        <p:spPr>
          <a:xfrm>
            <a:off x="5100436" y="1676400"/>
            <a:ext cx="3977232" cy="5148708"/>
          </a:xfrm>
          <a:prstGeom prst="rect">
            <a:avLst/>
          </a:prstGeom>
        </p:spPr>
      </p:pic>
      <p:sp>
        <p:nvSpPr>
          <p:cNvPr id="8" name="TextBox 7">
            <a:extLst>
              <a:ext uri="{FF2B5EF4-FFF2-40B4-BE49-F238E27FC236}">
                <a16:creationId xmlns:a16="http://schemas.microsoft.com/office/drawing/2014/main" id="{5D7596B1-B7F3-4C62-A0B5-E2D54F300FB0}"/>
              </a:ext>
            </a:extLst>
          </p:cNvPr>
          <p:cNvSpPr txBox="1"/>
          <p:nvPr/>
        </p:nvSpPr>
        <p:spPr>
          <a:xfrm>
            <a:off x="766169" y="145089"/>
            <a:ext cx="7794121" cy="707886"/>
          </a:xfrm>
          <a:prstGeom prst="rect">
            <a:avLst/>
          </a:prstGeom>
          <a:noFill/>
        </p:spPr>
        <p:txBody>
          <a:bodyPr wrap="none" rtlCol="0">
            <a:spAutoFit/>
          </a:bodyPr>
          <a:lstStyle/>
          <a:p>
            <a:pPr algn="ctr"/>
            <a:r>
              <a:rPr lang="en-US" b="1" dirty="0">
                <a:solidFill>
                  <a:srgbClr val="FFFF99"/>
                </a:solidFill>
              </a:rPr>
              <a:t>USGS Use of NOAA–NOS Data </a:t>
            </a:r>
          </a:p>
        </p:txBody>
      </p:sp>
      <p:sp>
        <p:nvSpPr>
          <p:cNvPr id="10" name="TextBox 9">
            <a:extLst>
              <a:ext uri="{FF2B5EF4-FFF2-40B4-BE49-F238E27FC236}">
                <a16:creationId xmlns:a16="http://schemas.microsoft.com/office/drawing/2014/main" id="{B04F94CF-0E5C-4957-B272-29D00E2B9FAA}"/>
              </a:ext>
            </a:extLst>
          </p:cNvPr>
          <p:cNvSpPr txBox="1"/>
          <p:nvPr/>
        </p:nvSpPr>
        <p:spPr>
          <a:xfrm>
            <a:off x="111342" y="1770743"/>
            <a:ext cx="4876800" cy="4355038"/>
          </a:xfrm>
          <a:prstGeom prst="rect">
            <a:avLst/>
          </a:prstGeom>
          <a:noFill/>
        </p:spPr>
        <p:txBody>
          <a:bodyPr wrap="square" rtlCol="0">
            <a:spAutoFit/>
          </a:bodyPr>
          <a:lstStyle/>
          <a:p>
            <a:pPr>
              <a:spcAft>
                <a:spcPts val="600"/>
              </a:spcAft>
            </a:pPr>
            <a:r>
              <a:rPr lang="en-US" sz="1800" b="1" dirty="0">
                <a:solidFill>
                  <a:schemeClr val="bg1"/>
                </a:solidFill>
              </a:rPr>
              <a:t>USGS coastal hydrodynamic and sediment transport models are based on NOS data </a:t>
            </a:r>
          </a:p>
          <a:p>
            <a:pPr marL="171450" indent="-171450">
              <a:buFont typeface="Arial" panose="020B0604020202020204" pitchFamily="34" charset="0"/>
              <a:buChar char="•"/>
            </a:pPr>
            <a:r>
              <a:rPr lang="en-US" sz="1800" dirty="0">
                <a:solidFill>
                  <a:schemeClr val="bg1"/>
                </a:solidFill>
              </a:rPr>
              <a:t>NOS data used  </a:t>
            </a:r>
          </a:p>
          <a:p>
            <a:pPr marL="628650" lvl="1" indent="-171450">
              <a:buFont typeface="Arial" panose="020B0604020202020204" pitchFamily="34" charset="0"/>
              <a:buChar char="•"/>
            </a:pPr>
            <a:r>
              <a:rPr lang="en-US" sz="1800" dirty="0">
                <a:solidFill>
                  <a:schemeClr val="bg1"/>
                </a:solidFill>
              </a:rPr>
              <a:t>water levels, waves, currents, </a:t>
            </a:r>
          </a:p>
          <a:p>
            <a:pPr marL="628650" lvl="1" indent="-171450">
              <a:buFont typeface="Arial" panose="020B0604020202020204" pitchFamily="34" charset="0"/>
              <a:buChar char="•"/>
            </a:pPr>
            <a:r>
              <a:rPr lang="en-US" sz="1800" dirty="0">
                <a:solidFill>
                  <a:schemeClr val="bg1"/>
                </a:solidFill>
              </a:rPr>
              <a:t>sea surface temperatures and salinity </a:t>
            </a:r>
          </a:p>
          <a:p>
            <a:pPr marL="628650" lvl="1" indent="-171450">
              <a:buFont typeface="Arial" panose="020B0604020202020204" pitchFamily="34" charset="0"/>
              <a:buChar char="•"/>
            </a:pPr>
            <a:r>
              <a:rPr lang="en-US" sz="1800" dirty="0">
                <a:solidFill>
                  <a:schemeClr val="bg1"/>
                </a:solidFill>
              </a:rPr>
              <a:t>winds, atmospheric pressures</a:t>
            </a:r>
          </a:p>
          <a:p>
            <a:pPr marL="628650" lvl="1" indent="-171450">
              <a:buFont typeface="Arial" panose="020B0604020202020204" pitchFamily="34" charset="0"/>
              <a:buChar char="•"/>
            </a:pPr>
            <a:r>
              <a:rPr lang="en-US" sz="1800" dirty="0">
                <a:solidFill>
                  <a:schemeClr val="bg1"/>
                </a:solidFill>
              </a:rPr>
              <a:t>aerial imagery</a:t>
            </a:r>
          </a:p>
          <a:p>
            <a:pPr marL="171450" indent="-171450">
              <a:spcBef>
                <a:spcPts val="600"/>
              </a:spcBef>
              <a:buFont typeface="Arial" panose="020B0604020202020204" pitchFamily="34" charset="0"/>
              <a:buChar char="•"/>
            </a:pPr>
            <a:r>
              <a:rPr lang="en-US" sz="1800" dirty="0">
                <a:solidFill>
                  <a:schemeClr val="bg1"/>
                </a:solidFill>
              </a:rPr>
              <a:t>Purpose:  </a:t>
            </a:r>
          </a:p>
          <a:p>
            <a:pPr marL="628650" lvl="1" indent="-171450">
              <a:spcBef>
                <a:spcPts val="600"/>
              </a:spcBef>
              <a:buFont typeface="Arial" panose="020B0604020202020204" pitchFamily="34" charset="0"/>
              <a:buChar char="•"/>
            </a:pPr>
            <a:r>
              <a:rPr lang="en-US" sz="1800" dirty="0">
                <a:solidFill>
                  <a:schemeClr val="bg1"/>
                </a:solidFill>
              </a:rPr>
              <a:t>Identify and evaluate SLR, spatial variations, and extreme coastal storm events and trends, </a:t>
            </a:r>
          </a:p>
          <a:p>
            <a:pPr marL="628650" lvl="1" indent="-171450">
              <a:spcBef>
                <a:spcPts val="600"/>
              </a:spcBef>
              <a:buFont typeface="Arial" panose="020B0604020202020204" pitchFamily="34" charset="0"/>
              <a:buChar char="•"/>
            </a:pPr>
            <a:r>
              <a:rPr lang="en-US" sz="1800" dirty="0">
                <a:solidFill>
                  <a:schemeClr val="bg1"/>
                </a:solidFill>
              </a:rPr>
              <a:t>Quantify coastal hazards</a:t>
            </a:r>
          </a:p>
          <a:p>
            <a:pPr marL="628650" lvl="1" indent="-171450">
              <a:spcBef>
                <a:spcPts val="600"/>
              </a:spcBef>
              <a:buFont typeface="Arial" panose="020B0604020202020204" pitchFamily="34" charset="0"/>
              <a:buChar char="•"/>
            </a:pPr>
            <a:r>
              <a:rPr lang="en-US" sz="1800" dirty="0">
                <a:solidFill>
                  <a:schemeClr val="bg1"/>
                </a:solidFill>
              </a:rPr>
              <a:t>Assess bathymetric changes over time </a:t>
            </a:r>
          </a:p>
          <a:p>
            <a:endParaRPr lang="en-US" sz="1800" dirty="0">
              <a:solidFill>
                <a:schemeClr val="bg1"/>
              </a:solidFill>
            </a:endParaRPr>
          </a:p>
        </p:txBody>
      </p:sp>
      <p:pic>
        <p:nvPicPr>
          <p:cNvPr id="13" name="Picture 41" descr="Image result for usgs logo">
            <a:extLst>
              <a:ext uri="{FF2B5EF4-FFF2-40B4-BE49-F238E27FC236}">
                <a16:creationId xmlns:a16="http://schemas.microsoft.com/office/drawing/2014/main" id="{748516E7-395B-460E-BE1B-2FC9C44AE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C46334-C4F9-4E47-8563-858177BAEF6B}"/>
              </a:ext>
            </a:extLst>
          </p:cNvPr>
          <p:cNvSpPr txBox="1"/>
          <p:nvPr/>
        </p:nvSpPr>
        <p:spPr>
          <a:xfrm>
            <a:off x="190500" y="780400"/>
            <a:ext cx="8763000" cy="461665"/>
          </a:xfrm>
          <a:prstGeom prst="rect">
            <a:avLst/>
          </a:prstGeom>
          <a:noFill/>
        </p:spPr>
        <p:txBody>
          <a:bodyPr wrap="square" rtlCol="0">
            <a:spAutoFit/>
          </a:bodyPr>
          <a:lstStyle/>
          <a:p>
            <a:pPr>
              <a:tabLst>
                <a:tab pos="463550" algn="l"/>
              </a:tabLst>
            </a:pPr>
            <a:r>
              <a:rPr lang="en-US" sz="2400" b="1" u="sng" dirty="0">
                <a:solidFill>
                  <a:schemeClr val="bg1"/>
                </a:solidFill>
              </a:rPr>
              <a:t>Coastal/Marine Hazards and Resources Program (CMHRP):</a:t>
            </a:r>
          </a:p>
        </p:txBody>
      </p:sp>
    </p:spTree>
    <p:extLst>
      <p:ext uri="{BB962C8B-B14F-4D97-AF65-F5344CB8AC3E}">
        <p14:creationId xmlns:p14="http://schemas.microsoft.com/office/powerpoint/2010/main" val="117119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A83084-9027-47FB-B323-6BD6ECB6511B}"/>
              </a:ext>
            </a:extLst>
          </p:cNvPr>
          <p:cNvGrpSpPr/>
          <p:nvPr/>
        </p:nvGrpSpPr>
        <p:grpSpPr>
          <a:xfrm>
            <a:off x="5029199" y="1371600"/>
            <a:ext cx="3470615" cy="5228630"/>
            <a:chOff x="4766015" y="914400"/>
            <a:chExt cx="3733800" cy="5685830"/>
          </a:xfrm>
        </p:grpSpPr>
        <p:pic>
          <p:nvPicPr>
            <p:cNvPr id="2050" name="Picture 2" descr="Fig. 11">
              <a:extLst>
                <a:ext uri="{FF2B5EF4-FFF2-40B4-BE49-F238E27FC236}">
                  <a16:creationId xmlns:a16="http://schemas.microsoft.com/office/drawing/2014/main" id="{E51482CD-B594-49FC-BB48-2B1BD590C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362" y="914400"/>
              <a:ext cx="3359106"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B0DC98-6435-4610-B601-FFC6B049C170}"/>
                </a:ext>
              </a:extLst>
            </p:cNvPr>
            <p:cNvSpPr txBox="1"/>
            <p:nvPr/>
          </p:nvSpPr>
          <p:spPr>
            <a:xfrm>
              <a:off x="4766015" y="5676900"/>
              <a:ext cx="3733800" cy="923330"/>
            </a:xfrm>
            <a:prstGeom prst="rect">
              <a:avLst/>
            </a:prstGeom>
            <a:solidFill>
              <a:schemeClr val="bg1"/>
            </a:solidFill>
          </p:spPr>
          <p:txBody>
            <a:bodyPr wrap="square" rtlCol="0">
              <a:spAutoFit/>
            </a:bodyPr>
            <a:lstStyle/>
            <a:p>
              <a:r>
                <a:rPr lang="en-US" sz="1800" dirty="0"/>
                <a:t>Bedform Study of Assateague Island, MD and VA</a:t>
              </a:r>
            </a:p>
            <a:p>
              <a:r>
                <a:rPr lang="en-US" sz="1800" i="1" dirty="0"/>
                <a:t>Pendleton and others, 2017</a:t>
              </a:r>
            </a:p>
          </p:txBody>
        </p:sp>
      </p:grpSp>
      <p:sp>
        <p:nvSpPr>
          <p:cNvPr id="6" name="TextBox 5">
            <a:extLst>
              <a:ext uri="{FF2B5EF4-FFF2-40B4-BE49-F238E27FC236}">
                <a16:creationId xmlns:a16="http://schemas.microsoft.com/office/drawing/2014/main" id="{13849090-8C1E-4BED-8B32-E59065551ACA}"/>
              </a:ext>
            </a:extLst>
          </p:cNvPr>
          <p:cNvSpPr txBox="1"/>
          <p:nvPr/>
        </p:nvSpPr>
        <p:spPr>
          <a:xfrm>
            <a:off x="879956" y="60450"/>
            <a:ext cx="7032694" cy="646331"/>
          </a:xfrm>
          <a:prstGeom prst="rect">
            <a:avLst/>
          </a:prstGeom>
          <a:noFill/>
        </p:spPr>
        <p:txBody>
          <a:bodyPr wrap="none" rtlCol="0">
            <a:spAutoFit/>
          </a:bodyPr>
          <a:lstStyle/>
          <a:p>
            <a:pPr algn="ctr"/>
            <a:r>
              <a:rPr lang="en-US" sz="3600" b="1" dirty="0">
                <a:solidFill>
                  <a:srgbClr val="FFFF99"/>
                </a:solidFill>
              </a:rPr>
              <a:t>USGS Use of NOAA–NOS Data </a:t>
            </a:r>
          </a:p>
        </p:txBody>
      </p:sp>
      <p:sp>
        <p:nvSpPr>
          <p:cNvPr id="8" name="TextBox 7">
            <a:extLst>
              <a:ext uri="{FF2B5EF4-FFF2-40B4-BE49-F238E27FC236}">
                <a16:creationId xmlns:a16="http://schemas.microsoft.com/office/drawing/2014/main" id="{44A4B8B2-B84D-4278-9DC5-8BB46F232FDC}"/>
              </a:ext>
            </a:extLst>
          </p:cNvPr>
          <p:cNvSpPr txBox="1"/>
          <p:nvPr/>
        </p:nvSpPr>
        <p:spPr>
          <a:xfrm>
            <a:off x="243072" y="2398122"/>
            <a:ext cx="4557527" cy="400110"/>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000" dirty="0">
                <a:solidFill>
                  <a:schemeClr val="bg1"/>
                </a:solidFill>
              </a:rPr>
              <a:t>Sediment mapping and modeling</a:t>
            </a:r>
          </a:p>
        </p:txBody>
      </p:sp>
      <p:sp>
        <p:nvSpPr>
          <p:cNvPr id="9" name="TextBox 8">
            <a:extLst>
              <a:ext uri="{FF2B5EF4-FFF2-40B4-BE49-F238E27FC236}">
                <a16:creationId xmlns:a16="http://schemas.microsoft.com/office/drawing/2014/main" id="{8DAE7CDC-7749-43BA-A4DD-E31ACBEA7B82}"/>
              </a:ext>
            </a:extLst>
          </p:cNvPr>
          <p:cNvSpPr txBox="1"/>
          <p:nvPr/>
        </p:nvSpPr>
        <p:spPr>
          <a:xfrm>
            <a:off x="190500" y="780400"/>
            <a:ext cx="8763000" cy="461665"/>
          </a:xfrm>
          <a:prstGeom prst="rect">
            <a:avLst/>
          </a:prstGeom>
          <a:noFill/>
        </p:spPr>
        <p:txBody>
          <a:bodyPr wrap="square" rtlCol="0">
            <a:spAutoFit/>
          </a:bodyPr>
          <a:lstStyle/>
          <a:p>
            <a:pPr>
              <a:tabLst>
                <a:tab pos="463550" algn="l"/>
              </a:tabLst>
            </a:pPr>
            <a:r>
              <a:rPr lang="en-US" sz="2400" b="1" u="sng" dirty="0">
                <a:solidFill>
                  <a:schemeClr val="bg1"/>
                </a:solidFill>
              </a:rPr>
              <a:t>Coastal/Marine Hazards and Resources Program (CMHRP):</a:t>
            </a:r>
          </a:p>
        </p:txBody>
      </p:sp>
    </p:spTree>
    <p:extLst>
      <p:ext uri="{BB962C8B-B14F-4D97-AF65-F5344CB8AC3E}">
        <p14:creationId xmlns:p14="http://schemas.microsoft.com/office/powerpoint/2010/main" val="116348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AE7CDC-7749-43BA-A4DD-E31ACBEA7B82}"/>
              </a:ext>
            </a:extLst>
          </p:cNvPr>
          <p:cNvSpPr txBox="1"/>
          <p:nvPr/>
        </p:nvSpPr>
        <p:spPr>
          <a:xfrm>
            <a:off x="304800" y="2743200"/>
            <a:ext cx="4184422" cy="400110"/>
          </a:xfrm>
          <a:prstGeom prst="rect">
            <a:avLst/>
          </a:prstGeom>
          <a:noFill/>
        </p:spPr>
        <p:txBody>
          <a:bodyPr wrap="square" rtlCol="0">
            <a:spAutoFit/>
          </a:bodyPr>
          <a:lstStyle/>
          <a:p>
            <a:pPr>
              <a:tabLst>
                <a:tab pos="463550" algn="l"/>
              </a:tabLst>
            </a:pPr>
            <a:r>
              <a:rPr lang="en-US" sz="2000" b="1" u="sng" dirty="0">
                <a:solidFill>
                  <a:schemeClr val="bg1"/>
                </a:solidFill>
              </a:rPr>
              <a:t>USGS CMHRP Coral Reef Project</a:t>
            </a:r>
          </a:p>
        </p:txBody>
      </p:sp>
      <p:sp>
        <p:nvSpPr>
          <p:cNvPr id="2" name="TextBox 1">
            <a:extLst>
              <a:ext uri="{FF2B5EF4-FFF2-40B4-BE49-F238E27FC236}">
                <a16:creationId xmlns:a16="http://schemas.microsoft.com/office/drawing/2014/main" id="{B57C7519-BA24-4A6C-8620-85BD9AD6A14D}"/>
              </a:ext>
            </a:extLst>
          </p:cNvPr>
          <p:cNvSpPr txBox="1"/>
          <p:nvPr/>
        </p:nvSpPr>
        <p:spPr>
          <a:xfrm>
            <a:off x="381000" y="853020"/>
            <a:ext cx="8446608" cy="1477328"/>
          </a:xfrm>
          <a:prstGeom prst="rect">
            <a:avLst/>
          </a:prstGeom>
          <a:noFill/>
        </p:spPr>
        <p:txBody>
          <a:bodyPr wrap="none" rtlCol="0">
            <a:spAutoFit/>
          </a:bodyPr>
          <a:lstStyle/>
          <a:p>
            <a:pPr marL="341313" indent="-341313">
              <a:buFont typeface="Arial" panose="020B0604020202020204" pitchFamily="34" charset="0"/>
              <a:buChar char="•"/>
            </a:pPr>
            <a:r>
              <a:rPr lang="en-US" sz="1800" dirty="0">
                <a:solidFill>
                  <a:schemeClr val="bg1"/>
                </a:solidFill>
              </a:rPr>
              <a:t>Joint coral reef restoration science and efforts on US Coral Reef Task Force </a:t>
            </a:r>
          </a:p>
          <a:p>
            <a:pPr marL="341313" indent="-341313">
              <a:buFont typeface="Arial" panose="020B0604020202020204" pitchFamily="34" charset="0"/>
              <a:buChar char="•"/>
            </a:pPr>
            <a:r>
              <a:rPr lang="en-US" sz="1800" dirty="0">
                <a:solidFill>
                  <a:schemeClr val="bg1"/>
                </a:solidFill>
              </a:rPr>
              <a:t>Funding provided by NOS to CMHRP via co-op</a:t>
            </a:r>
          </a:p>
          <a:p>
            <a:pPr marL="341313" indent="-341313">
              <a:buFont typeface="Arial" panose="020B0604020202020204" pitchFamily="34" charset="0"/>
              <a:buChar char="•"/>
            </a:pPr>
            <a:r>
              <a:rPr lang="en-US" sz="1800" dirty="0">
                <a:solidFill>
                  <a:schemeClr val="bg1"/>
                </a:solidFill>
              </a:rPr>
              <a:t>Funding provided by CMHRP to NOS for field efforts on Puerto Rico</a:t>
            </a:r>
          </a:p>
          <a:p>
            <a:pPr marL="341313" indent="-341313">
              <a:buFont typeface="Arial" panose="020B0604020202020204" pitchFamily="34" charset="0"/>
              <a:buChar char="•"/>
            </a:pPr>
            <a:r>
              <a:rPr lang="en-US" sz="1800" dirty="0">
                <a:solidFill>
                  <a:schemeClr val="bg1"/>
                </a:solidFill>
              </a:rPr>
              <a:t>CMHRP uses NOS biotic ecosystem data</a:t>
            </a:r>
          </a:p>
          <a:p>
            <a:pPr marL="341313" indent="-341313">
              <a:buFont typeface="Arial" panose="020B0604020202020204" pitchFamily="34" charset="0"/>
              <a:buChar char="•"/>
            </a:pPr>
            <a:r>
              <a:rPr lang="en-US" sz="1800" dirty="0">
                <a:solidFill>
                  <a:schemeClr val="bg1"/>
                </a:solidFill>
              </a:rPr>
              <a:t>NOS uses CMHRP abiotic ecosystem data</a:t>
            </a:r>
          </a:p>
        </p:txBody>
      </p:sp>
      <p:sp>
        <p:nvSpPr>
          <p:cNvPr id="7" name="Rectangle 6">
            <a:extLst>
              <a:ext uri="{FF2B5EF4-FFF2-40B4-BE49-F238E27FC236}">
                <a16:creationId xmlns:a16="http://schemas.microsoft.com/office/drawing/2014/main" id="{C14EE8EB-17B1-4F2F-86BE-72B9BBC22D2A}"/>
              </a:ext>
            </a:extLst>
          </p:cNvPr>
          <p:cNvSpPr/>
          <p:nvPr/>
        </p:nvSpPr>
        <p:spPr>
          <a:xfrm>
            <a:off x="740125" y="98167"/>
            <a:ext cx="8396748" cy="646331"/>
          </a:xfrm>
          <a:prstGeom prst="rect">
            <a:avLst/>
          </a:prstGeom>
        </p:spPr>
        <p:txBody>
          <a:bodyPr wrap="square">
            <a:spAutoFit/>
          </a:bodyPr>
          <a:lstStyle/>
          <a:p>
            <a:r>
              <a:rPr lang="en-US" sz="3600" b="1" dirty="0">
                <a:solidFill>
                  <a:srgbClr val="FFFF99"/>
                </a:solidFill>
              </a:rPr>
              <a:t>Joint NOS-USGS Coral Reef Work</a:t>
            </a:r>
          </a:p>
        </p:txBody>
      </p:sp>
      <p:sp>
        <p:nvSpPr>
          <p:cNvPr id="10" name="Rectangle 9">
            <a:extLst>
              <a:ext uri="{FF2B5EF4-FFF2-40B4-BE49-F238E27FC236}">
                <a16:creationId xmlns:a16="http://schemas.microsoft.com/office/drawing/2014/main" id="{B8FF8314-4B27-4F0D-B96F-55373CEE82D0}"/>
              </a:ext>
            </a:extLst>
          </p:cNvPr>
          <p:cNvSpPr/>
          <p:nvPr/>
        </p:nvSpPr>
        <p:spPr>
          <a:xfrm>
            <a:off x="5410200" y="2438400"/>
            <a:ext cx="4419600" cy="707886"/>
          </a:xfrm>
          <a:prstGeom prst="rect">
            <a:avLst/>
          </a:prstGeom>
        </p:spPr>
        <p:txBody>
          <a:bodyPr wrap="square">
            <a:spAutoFit/>
          </a:bodyPr>
          <a:lstStyle/>
          <a:p>
            <a:r>
              <a:rPr lang="en-US" sz="2000" b="1" dirty="0">
                <a:solidFill>
                  <a:schemeClr val="bg1"/>
                </a:solidFill>
                <a:latin typeface="Arial" panose="020B0604020202020204" pitchFamily="34" charset="0"/>
              </a:rPr>
              <a:t>NOAA-NOS-Coral Reef </a:t>
            </a:r>
            <a:r>
              <a:rPr lang="en-US" sz="2000" b="1" u="sng" dirty="0">
                <a:solidFill>
                  <a:schemeClr val="bg1"/>
                </a:solidFill>
                <a:latin typeface="Arial" panose="020B0604020202020204" pitchFamily="34" charset="0"/>
              </a:rPr>
              <a:t>Conservation Program</a:t>
            </a:r>
            <a:endParaRPr lang="en-US" sz="2000" b="1" u="sng" dirty="0">
              <a:solidFill>
                <a:schemeClr val="bg1"/>
              </a:solidFill>
            </a:endParaRPr>
          </a:p>
        </p:txBody>
      </p:sp>
      <p:pic>
        <p:nvPicPr>
          <p:cNvPr id="11" name="Picture 10">
            <a:extLst>
              <a:ext uri="{FF2B5EF4-FFF2-40B4-BE49-F238E27FC236}">
                <a16:creationId xmlns:a16="http://schemas.microsoft.com/office/drawing/2014/main" id="{6AFFFBAB-134D-4975-A085-B0D322237D86}"/>
              </a:ext>
            </a:extLst>
          </p:cNvPr>
          <p:cNvPicPr>
            <a:picLocks noChangeAspect="1"/>
          </p:cNvPicPr>
          <p:nvPr/>
        </p:nvPicPr>
        <p:blipFill>
          <a:blip r:embed="rId2"/>
          <a:stretch>
            <a:fillRect/>
          </a:stretch>
        </p:blipFill>
        <p:spPr>
          <a:xfrm>
            <a:off x="5360343" y="3183869"/>
            <a:ext cx="3402657" cy="3580117"/>
          </a:xfrm>
          <a:prstGeom prst="rect">
            <a:avLst/>
          </a:prstGeom>
        </p:spPr>
      </p:pic>
      <p:pic>
        <p:nvPicPr>
          <p:cNvPr id="2054" name="Picture 6" descr="https://prd-wret.s3-us-west-2.amazonaws.com/assets/palladium/production/styles/full_width/s3/thumbnails/image/coral%20transplant%20image%201.jpg">
            <a:extLst>
              <a:ext uri="{FF2B5EF4-FFF2-40B4-BE49-F238E27FC236}">
                <a16:creationId xmlns:a16="http://schemas.microsoft.com/office/drawing/2014/main" id="{97FF8FA8-DE42-49A1-B6EC-19F08132EA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183869"/>
            <a:ext cx="2743200" cy="352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7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B6DEA9-B259-42AE-8645-B38169349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066800"/>
            <a:ext cx="7188200" cy="5391150"/>
          </a:xfrm>
          <a:prstGeom prst="rect">
            <a:avLst/>
          </a:prstGeom>
        </p:spPr>
      </p:pic>
      <p:sp>
        <p:nvSpPr>
          <p:cNvPr id="4" name="TextBox 3">
            <a:extLst>
              <a:ext uri="{FF2B5EF4-FFF2-40B4-BE49-F238E27FC236}">
                <a16:creationId xmlns:a16="http://schemas.microsoft.com/office/drawing/2014/main" id="{3125E558-5DEE-4172-B054-B272526954E7}"/>
              </a:ext>
            </a:extLst>
          </p:cNvPr>
          <p:cNvSpPr txBox="1"/>
          <p:nvPr/>
        </p:nvSpPr>
        <p:spPr>
          <a:xfrm>
            <a:off x="1752600" y="6019800"/>
            <a:ext cx="6595588" cy="400110"/>
          </a:xfrm>
          <a:prstGeom prst="rect">
            <a:avLst/>
          </a:prstGeom>
          <a:noFill/>
        </p:spPr>
        <p:txBody>
          <a:bodyPr wrap="none" rtlCol="0">
            <a:spAutoFit/>
          </a:bodyPr>
          <a:lstStyle/>
          <a:p>
            <a:r>
              <a:rPr lang="en-US" sz="2000" dirty="0">
                <a:solidFill>
                  <a:schemeClr val="bg1"/>
                </a:solidFill>
              </a:rPr>
              <a:t>Meade River near Atkasuk AK (USGS station 15803000)</a:t>
            </a:r>
          </a:p>
        </p:txBody>
      </p:sp>
      <p:sp>
        <p:nvSpPr>
          <p:cNvPr id="7" name="Rectangle 2">
            <a:extLst>
              <a:ext uri="{FF2B5EF4-FFF2-40B4-BE49-F238E27FC236}">
                <a16:creationId xmlns:a16="http://schemas.microsoft.com/office/drawing/2014/main" id="{90840CC0-3421-4B71-8881-B1F3C7CB5ED7}"/>
              </a:ext>
            </a:extLst>
          </p:cNvPr>
          <p:cNvSpPr txBox="1">
            <a:spLocks noChangeArrowheads="1"/>
          </p:cNvSpPr>
          <p:nvPr/>
        </p:nvSpPr>
        <p:spPr bwMode="auto">
          <a:xfrm>
            <a:off x="2514600" y="243017"/>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a:lstStyle>
          <a:p>
            <a:r>
              <a:rPr lang="en-US" kern="0"/>
              <a:t>Questions?</a:t>
            </a:r>
            <a:endParaRPr lang="en-US" kern="0" dirty="0"/>
          </a:p>
        </p:txBody>
      </p:sp>
    </p:spTree>
    <p:extLst>
      <p:ext uri="{BB962C8B-B14F-4D97-AF65-F5344CB8AC3E}">
        <p14:creationId xmlns:p14="http://schemas.microsoft.com/office/powerpoint/2010/main" val="182280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19100" y="0"/>
            <a:ext cx="8305800" cy="577048"/>
          </a:xfrm>
        </p:spPr>
        <p:txBody>
          <a:bodyPr/>
          <a:lstStyle/>
          <a:p>
            <a:pPr algn="ctr"/>
            <a:r>
              <a:rPr lang="en-US" dirty="0"/>
              <a:t>U.S. Geological Survey (USGS)</a:t>
            </a:r>
          </a:p>
        </p:txBody>
      </p:sp>
      <p:pic>
        <p:nvPicPr>
          <p:cNvPr id="7" name="Picture 41" descr="Image result for usgs logo">
            <a:extLst>
              <a:ext uri="{FF2B5EF4-FFF2-40B4-BE49-F238E27FC236}">
                <a16:creationId xmlns:a16="http://schemas.microsoft.com/office/drawing/2014/main" id="{34303909-A31D-4781-A1C6-2F9DAF92C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itical Zone">
            <a:extLst>
              <a:ext uri="{FF2B5EF4-FFF2-40B4-BE49-F238E27FC236}">
                <a16:creationId xmlns:a16="http://schemas.microsoft.com/office/drawing/2014/main" id="{874D1954-D681-4209-B4E2-279AF525F5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799" y="5401630"/>
            <a:ext cx="1390563" cy="1390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C1EE5F4-555F-4837-9F46-46BE1DCEA8E7}"/>
              </a:ext>
            </a:extLst>
          </p:cNvPr>
          <p:cNvPicPr>
            <a:picLocks noChangeAspect="1"/>
          </p:cNvPicPr>
          <p:nvPr/>
        </p:nvPicPr>
        <p:blipFill>
          <a:blip r:embed="rId5"/>
          <a:stretch>
            <a:fillRect/>
          </a:stretch>
        </p:blipFill>
        <p:spPr>
          <a:xfrm>
            <a:off x="7086600" y="3429000"/>
            <a:ext cx="1828800" cy="1828800"/>
          </a:xfrm>
          <a:prstGeom prst="rect">
            <a:avLst/>
          </a:prstGeom>
        </p:spPr>
      </p:pic>
      <p:pic>
        <p:nvPicPr>
          <p:cNvPr id="11" name="Picture 10">
            <a:extLst>
              <a:ext uri="{FF2B5EF4-FFF2-40B4-BE49-F238E27FC236}">
                <a16:creationId xmlns:a16="http://schemas.microsoft.com/office/drawing/2014/main" id="{B70FE618-86C2-42FB-A578-BD2DCE352288}"/>
              </a:ext>
            </a:extLst>
          </p:cNvPr>
          <p:cNvPicPr>
            <a:picLocks noChangeAspect="1"/>
          </p:cNvPicPr>
          <p:nvPr/>
        </p:nvPicPr>
        <p:blipFill>
          <a:blip r:embed="rId6"/>
          <a:stretch>
            <a:fillRect/>
          </a:stretch>
        </p:blipFill>
        <p:spPr>
          <a:xfrm>
            <a:off x="908715" y="3429000"/>
            <a:ext cx="1638300" cy="1638300"/>
          </a:xfrm>
          <a:prstGeom prst="rect">
            <a:avLst/>
          </a:prstGeom>
        </p:spPr>
      </p:pic>
      <p:pic>
        <p:nvPicPr>
          <p:cNvPr id="2052" name="Picture 4" descr="Environmental Health Venn Diagram">
            <a:extLst>
              <a:ext uri="{FF2B5EF4-FFF2-40B4-BE49-F238E27FC236}">
                <a16:creationId xmlns:a16="http://schemas.microsoft.com/office/drawing/2014/main" id="{5F8CCD48-1EA5-46C3-8B9E-6B06E68D99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0807" y="5219701"/>
            <a:ext cx="1534394" cy="15343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B08DBB3-4031-4B46-B18C-8567871BB600}"/>
              </a:ext>
            </a:extLst>
          </p:cNvPr>
          <p:cNvPicPr>
            <a:picLocks noChangeAspect="1"/>
          </p:cNvPicPr>
          <p:nvPr/>
        </p:nvPicPr>
        <p:blipFill>
          <a:blip r:embed="rId8"/>
          <a:stretch>
            <a:fillRect/>
          </a:stretch>
        </p:blipFill>
        <p:spPr>
          <a:xfrm>
            <a:off x="1200152" y="1424466"/>
            <a:ext cx="1676398" cy="1676398"/>
          </a:xfrm>
          <a:prstGeom prst="rect">
            <a:avLst/>
          </a:prstGeom>
        </p:spPr>
      </p:pic>
      <p:pic>
        <p:nvPicPr>
          <p:cNvPr id="16" name="Picture 15">
            <a:extLst>
              <a:ext uri="{FF2B5EF4-FFF2-40B4-BE49-F238E27FC236}">
                <a16:creationId xmlns:a16="http://schemas.microsoft.com/office/drawing/2014/main" id="{583E0DD1-D92B-4E4E-9941-D52F7FCE48C6}"/>
              </a:ext>
            </a:extLst>
          </p:cNvPr>
          <p:cNvPicPr>
            <a:picLocks noChangeAspect="1"/>
          </p:cNvPicPr>
          <p:nvPr/>
        </p:nvPicPr>
        <p:blipFill>
          <a:blip r:embed="rId9"/>
          <a:stretch>
            <a:fillRect/>
          </a:stretch>
        </p:blipFill>
        <p:spPr>
          <a:xfrm>
            <a:off x="6762749" y="1646869"/>
            <a:ext cx="1638300" cy="1638300"/>
          </a:xfrm>
          <a:prstGeom prst="rect">
            <a:avLst/>
          </a:prstGeom>
        </p:spPr>
      </p:pic>
      <p:pic>
        <p:nvPicPr>
          <p:cNvPr id="17" name="Picture 16">
            <a:extLst>
              <a:ext uri="{FF2B5EF4-FFF2-40B4-BE49-F238E27FC236}">
                <a16:creationId xmlns:a16="http://schemas.microsoft.com/office/drawing/2014/main" id="{AEECFA4C-316D-4551-9128-06942AB82848}"/>
              </a:ext>
            </a:extLst>
          </p:cNvPr>
          <p:cNvPicPr>
            <a:picLocks noChangeAspect="1"/>
          </p:cNvPicPr>
          <p:nvPr/>
        </p:nvPicPr>
        <p:blipFill>
          <a:blip r:embed="rId10"/>
          <a:stretch>
            <a:fillRect/>
          </a:stretch>
        </p:blipFill>
        <p:spPr>
          <a:xfrm>
            <a:off x="4038600" y="561490"/>
            <a:ext cx="1524000" cy="1524000"/>
          </a:xfrm>
          <a:prstGeom prst="rect">
            <a:avLst/>
          </a:prstGeom>
        </p:spPr>
      </p:pic>
      <p:graphicFrame>
        <p:nvGraphicFramePr>
          <p:cNvPr id="9" name="Diagram 8">
            <a:extLst>
              <a:ext uri="{FF2B5EF4-FFF2-40B4-BE49-F238E27FC236}">
                <a16:creationId xmlns:a16="http://schemas.microsoft.com/office/drawing/2014/main" id="{D19422C7-78C2-4E2A-855F-B60221E06893}"/>
              </a:ext>
            </a:extLst>
          </p:cNvPr>
          <p:cNvGraphicFramePr/>
          <p:nvPr>
            <p:extLst/>
          </p:nvPr>
        </p:nvGraphicFramePr>
        <p:xfrm>
          <a:off x="1752600" y="1879600"/>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8" name="Rectangle 17">
            <a:extLst>
              <a:ext uri="{FF2B5EF4-FFF2-40B4-BE49-F238E27FC236}">
                <a16:creationId xmlns:a16="http://schemas.microsoft.com/office/drawing/2014/main" id="{36E3D069-28C0-404C-8EF4-9A01370CC94C}"/>
              </a:ext>
            </a:extLst>
          </p:cNvPr>
          <p:cNvSpPr/>
          <p:nvPr/>
        </p:nvSpPr>
        <p:spPr>
          <a:xfrm>
            <a:off x="3681371" y="3075057"/>
            <a:ext cx="2165978" cy="1569660"/>
          </a:xfrm>
          <a:prstGeom prst="rect">
            <a:avLst/>
          </a:prstGeom>
        </p:spPr>
        <p:txBody>
          <a:bodyPr wrap="none">
            <a:spAutoFit/>
          </a:bodyPr>
          <a:lstStyle/>
          <a:p>
            <a:pPr algn="ctr"/>
            <a:r>
              <a:rPr lang="en-US" sz="3200" b="1" dirty="0">
                <a:solidFill>
                  <a:schemeClr val="bg1"/>
                </a:solidFill>
              </a:rPr>
              <a:t>Natural</a:t>
            </a:r>
          </a:p>
          <a:p>
            <a:pPr algn="ctr"/>
            <a:r>
              <a:rPr lang="en-US" sz="3200" b="1" dirty="0">
                <a:solidFill>
                  <a:schemeClr val="bg1"/>
                </a:solidFill>
              </a:rPr>
              <a:t>Resource </a:t>
            </a:r>
          </a:p>
          <a:p>
            <a:pPr algn="ctr"/>
            <a:r>
              <a:rPr lang="en-US" sz="3200" b="1" dirty="0">
                <a:solidFill>
                  <a:schemeClr val="bg1"/>
                </a:solidFill>
              </a:rPr>
              <a:t>Science</a:t>
            </a:r>
          </a:p>
        </p:txBody>
      </p:sp>
    </p:spTree>
    <p:extLst>
      <p:ext uri="{BB962C8B-B14F-4D97-AF65-F5344CB8AC3E}">
        <p14:creationId xmlns:p14="http://schemas.microsoft.com/office/powerpoint/2010/main" val="304411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iagram of Water Cycle">
            <a:extLst>
              <a:ext uri="{FF2B5EF4-FFF2-40B4-BE49-F238E27FC236}">
                <a16:creationId xmlns:a16="http://schemas.microsoft.com/office/drawing/2014/main" id="{7E22DBE1-66C8-4498-B2E0-667E77226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90" y="1714499"/>
            <a:ext cx="3581400" cy="31556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rd-wret.s3-us-west-2.amazonaws.com/assets/palladium/production/s3fs-public/styles/carousel_large/public/thumbnails/image/IMG_6184.JPG">
            <a:extLst>
              <a:ext uri="{FF2B5EF4-FFF2-40B4-BE49-F238E27FC236}">
                <a16:creationId xmlns:a16="http://schemas.microsoft.com/office/drawing/2014/main" id="{9F09CE16-61D8-451E-B0A2-5A8044AFF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712148"/>
            <a:ext cx="6477000" cy="2056672"/>
          </a:xfrm>
          <a:prstGeom prst="rect">
            <a:avLst/>
          </a:prstGeom>
          <a:noFill/>
          <a:extLst>
            <a:ext uri="{909E8E84-426E-40DD-AFC4-6F175D3DCCD1}">
              <a14:hiddenFill xmlns:a14="http://schemas.microsoft.com/office/drawing/2010/main">
                <a:solidFill>
                  <a:srgbClr val="FFFFFF"/>
                </a:solidFill>
              </a14:hiddenFill>
            </a:ext>
          </a:extLst>
        </p:spPr>
      </p:pic>
      <p:sp>
        <p:nvSpPr>
          <p:cNvPr id="163842" name="Rectangle 2"/>
          <p:cNvSpPr>
            <a:spLocks noGrp="1" noChangeArrowheads="1"/>
          </p:cNvSpPr>
          <p:nvPr>
            <p:ph type="title"/>
          </p:nvPr>
        </p:nvSpPr>
        <p:spPr>
          <a:xfrm>
            <a:off x="419100" y="76020"/>
            <a:ext cx="8305800" cy="1143000"/>
          </a:xfrm>
        </p:spPr>
        <p:txBody>
          <a:bodyPr/>
          <a:lstStyle/>
          <a:p>
            <a:pPr algn="ctr"/>
            <a:r>
              <a:rPr lang="en-US" dirty="0"/>
              <a:t>U.S. Geological Survey (USGS) Water Mission Area</a:t>
            </a:r>
          </a:p>
        </p:txBody>
      </p:sp>
      <p:pic>
        <p:nvPicPr>
          <p:cNvPr id="7" name="Picture 41" descr="Image result for usgs logo">
            <a:extLst>
              <a:ext uri="{FF2B5EF4-FFF2-40B4-BE49-F238E27FC236}">
                <a16:creationId xmlns:a16="http://schemas.microsoft.com/office/drawing/2014/main" id="{34303909-A31D-4781-A1C6-2F9DAF92C3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D19422C7-78C2-4E2A-855F-B60221E06893}"/>
              </a:ext>
            </a:extLst>
          </p:cNvPr>
          <p:cNvGraphicFramePr/>
          <p:nvPr>
            <p:extLst>
              <p:ext uri="{D42A27DB-BD31-4B8C-83A1-F6EECF244321}">
                <p14:modId xmlns:p14="http://schemas.microsoft.com/office/powerpoint/2010/main" val="3785710586"/>
              </p:ext>
            </p:extLst>
          </p:nvPr>
        </p:nvGraphicFramePr>
        <p:xfrm>
          <a:off x="7467600" y="838200"/>
          <a:ext cx="1447800" cy="9592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80" name="Picture 8" descr="https://nawqatrends.wim.usgs.gov/Decadal/images/usgs_scientist.jpg">
            <a:extLst>
              <a:ext uri="{FF2B5EF4-FFF2-40B4-BE49-F238E27FC236}">
                <a16:creationId xmlns:a16="http://schemas.microsoft.com/office/drawing/2014/main" id="{416074F0-CE71-4516-8F1C-BD5D5597639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62600" y="2208512"/>
            <a:ext cx="2730194" cy="2039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AA50C-F1A9-447C-8772-50615E9BD574}"/>
              </a:ext>
            </a:extLst>
          </p:cNvPr>
          <p:cNvSpPr txBox="1"/>
          <p:nvPr/>
        </p:nvSpPr>
        <p:spPr>
          <a:xfrm>
            <a:off x="4593154" y="4277380"/>
            <a:ext cx="4017446" cy="523220"/>
          </a:xfrm>
          <a:prstGeom prst="rect">
            <a:avLst/>
          </a:prstGeom>
          <a:noFill/>
        </p:spPr>
        <p:txBody>
          <a:bodyPr wrap="none" rtlCol="0">
            <a:spAutoFit/>
          </a:bodyPr>
          <a:lstStyle/>
          <a:p>
            <a:r>
              <a:rPr lang="en-US" sz="2800" b="1" dirty="0">
                <a:solidFill>
                  <a:schemeClr val="bg1"/>
                </a:solidFill>
              </a:rPr>
              <a:t>Hydrologic Monitoring</a:t>
            </a:r>
          </a:p>
        </p:txBody>
      </p:sp>
      <p:sp>
        <p:nvSpPr>
          <p:cNvPr id="17" name="TextBox 16">
            <a:extLst>
              <a:ext uri="{FF2B5EF4-FFF2-40B4-BE49-F238E27FC236}">
                <a16:creationId xmlns:a16="http://schemas.microsoft.com/office/drawing/2014/main" id="{3C0AA524-118B-47B6-8F72-59381324C19B}"/>
              </a:ext>
            </a:extLst>
          </p:cNvPr>
          <p:cNvSpPr txBox="1"/>
          <p:nvPr/>
        </p:nvSpPr>
        <p:spPr>
          <a:xfrm>
            <a:off x="152400" y="1295400"/>
            <a:ext cx="3738524" cy="523220"/>
          </a:xfrm>
          <a:prstGeom prst="rect">
            <a:avLst/>
          </a:prstGeom>
          <a:noFill/>
        </p:spPr>
        <p:txBody>
          <a:bodyPr wrap="none" rtlCol="0">
            <a:spAutoFit/>
          </a:bodyPr>
          <a:lstStyle/>
          <a:p>
            <a:r>
              <a:rPr lang="en-US" sz="2800" b="1" dirty="0">
                <a:solidFill>
                  <a:schemeClr val="bg1"/>
                </a:solidFill>
              </a:rPr>
              <a:t>Hydrologic Modeling</a:t>
            </a:r>
          </a:p>
        </p:txBody>
      </p:sp>
    </p:spTree>
    <p:extLst>
      <p:ext uri="{BB962C8B-B14F-4D97-AF65-F5344CB8AC3E}">
        <p14:creationId xmlns:p14="http://schemas.microsoft.com/office/powerpoint/2010/main" val="244467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1" descr="Image result for usgs logo">
            <a:extLst>
              <a:ext uri="{FF2B5EF4-FFF2-40B4-BE49-F238E27FC236}">
                <a16:creationId xmlns:a16="http://schemas.microsoft.com/office/drawing/2014/main" id="{34303909-A31D-4781-A1C6-2F9DAF92C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C8399FD-1AC8-4B82-922C-889F1AAFC904}"/>
              </a:ext>
            </a:extLst>
          </p:cNvPr>
          <p:cNvSpPr txBox="1"/>
          <p:nvPr/>
        </p:nvSpPr>
        <p:spPr>
          <a:xfrm>
            <a:off x="161630" y="1521941"/>
            <a:ext cx="4572000" cy="4632037"/>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000" b="1" dirty="0">
                <a:solidFill>
                  <a:schemeClr val="bg1"/>
                </a:solidFill>
              </a:rPr>
              <a:t>NOS elevation, geodetic, and tidal data are widely used</a:t>
            </a:r>
          </a:p>
          <a:p>
            <a:pPr marL="342900" indent="-342900">
              <a:spcBef>
                <a:spcPts val="1200"/>
              </a:spcBef>
              <a:spcAft>
                <a:spcPts val="600"/>
              </a:spcAft>
              <a:buFont typeface="Arial" panose="020B0604020202020204" pitchFamily="34" charset="0"/>
              <a:buChar char="•"/>
            </a:pPr>
            <a:r>
              <a:rPr lang="en-US" sz="2000" b="1" dirty="0">
                <a:solidFill>
                  <a:schemeClr val="bg1"/>
                </a:solidFill>
              </a:rPr>
              <a:t>Surveying 10,000s of monitoring sites</a:t>
            </a:r>
          </a:p>
          <a:p>
            <a:pPr marL="342900" indent="-342900">
              <a:spcBef>
                <a:spcPts val="1200"/>
              </a:spcBef>
              <a:spcAft>
                <a:spcPts val="600"/>
              </a:spcAft>
              <a:buFont typeface="Arial" panose="020B0604020202020204" pitchFamily="34" charset="0"/>
              <a:buChar char="•"/>
            </a:pPr>
            <a:r>
              <a:rPr lang="en-US" sz="2000" b="1" dirty="0">
                <a:solidFill>
                  <a:schemeClr val="bg1"/>
                </a:solidFill>
              </a:rPr>
              <a:t>Tide and current data used in hydrodynamic models</a:t>
            </a:r>
          </a:p>
          <a:p>
            <a:pPr marL="342900" indent="-342900">
              <a:spcBef>
                <a:spcPts val="1200"/>
              </a:spcBef>
              <a:spcAft>
                <a:spcPts val="600"/>
              </a:spcAft>
              <a:buFont typeface="Arial" panose="020B0604020202020204" pitchFamily="34" charset="0"/>
              <a:buChar char="•"/>
            </a:pPr>
            <a:r>
              <a:rPr lang="en-US" sz="2000" b="1" dirty="0">
                <a:solidFill>
                  <a:schemeClr val="bg1"/>
                </a:solidFill>
              </a:rPr>
              <a:t>Groundwater model boundaries</a:t>
            </a:r>
          </a:p>
          <a:p>
            <a:pPr marL="342900" indent="-342900">
              <a:spcBef>
                <a:spcPts val="1200"/>
              </a:spcBef>
              <a:spcAft>
                <a:spcPts val="600"/>
              </a:spcAft>
              <a:buFont typeface="Arial" panose="020B0604020202020204" pitchFamily="34" charset="0"/>
              <a:buChar char="•"/>
            </a:pPr>
            <a:r>
              <a:rPr lang="en-US" sz="2000" b="1" dirty="0">
                <a:solidFill>
                  <a:schemeClr val="bg1"/>
                </a:solidFill>
              </a:rPr>
              <a:t>Forecasting effects of sea-level rise on water resources, landforms, and infrastructure</a:t>
            </a:r>
          </a:p>
          <a:p>
            <a:pPr marL="342900" indent="-342900">
              <a:spcBef>
                <a:spcPts val="1200"/>
              </a:spcBef>
              <a:spcAft>
                <a:spcPts val="600"/>
              </a:spcAft>
              <a:buFont typeface="Arial" panose="020B0604020202020204" pitchFamily="34" charset="0"/>
              <a:buChar char="•"/>
            </a:pPr>
            <a:endParaRPr lang="en-US" sz="2000" b="1" dirty="0">
              <a:solidFill>
                <a:schemeClr val="bg1"/>
              </a:solidFill>
            </a:endParaRPr>
          </a:p>
        </p:txBody>
      </p:sp>
      <p:pic>
        <p:nvPicPr>
          <p:cNvPr id="1026" name="Picture 2" descr="https://webapps.usgs.gov/infrm/img/basinmap.png">
            <a:extLst>
              <a:ext uri="{FF2B5EF4-FFF2-40B4-BE49-F238E27FC236}">
                <a16:creationId xmlns:a16="http://schemas.microsoft.com/office/drawing/2014/main" id="{0BA5174E-7701-4000-87B0-79F980665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93" y="2673745"/>
            <a:ext cx="4452048" cy="41842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E95205-3BBA-4D19-964A-40ED1DCFD50D}"/>
              </a:ext>
            </a:extLst>
          </p:cNvPr>
          <p:cNvSpPr txBox="1"/>
          <p:nvPr/>
        </p:nvSpPr>
        <p:spPr>
          <a:xfrm>
            <a:off x="5169245" y="2288647"/>
            <a:ext cx="3429144" cy="369332"/>
          </a:xfrm>
          <a:prstGeom prst="rect">
            <a:avLst/>
          </a:prstGeom>
          <a:noFill/>
        </p:spPr>
        <p:txBody>
          <a:bodyPr wrap="none" rtlCol="0">
            <a:spAutoFit/>
          </a:bodyPr>
          <a:lstStyle/>
          <a:p>
            <a:r>
              <a:rPr lang="en-US" sz="1800" i="1" dirty="0">
                <a:solidFill>
                  <a:schemeClr val="bg1"/>
                </a:solidFill>
              </a:rPr>
              <a:t>https://webapps.usgs.gov/infrm/</a:t>
            </a:r>
          </a:p>
        </p:txBody>
      </p:sp>
      <p:sp>
        <p:nvSpPr>
          <p:cNvPr id="9" name="TextBox 8">
            <a:extLst>
              <a:ext uri="{FF2B5EF4-FFF2-40B4-BE49-F238E27FC236}">
                <a16:creationId xmlns:a16="http://schemas.microsoft.com/office/drawing/2014/main" id="{3D4058E6-CE97-403D-90A5-A80035236A40}"/>
              </a:ext>
            </a:extLst>
          </p:cNvPr>
          <p:cNvSpPr txBox="1"/>
          <p:nvPr/>
        </p:nvSpPr>
        <p:spPr>
          <a:xfrm>
            <a:off x="381000" y="967535"/>
            <a:ext cx="9032658" cy="523220"/>
          </a:xfrm>
          <a:prstGeom prst="rect">
            <a:avLst/>
          </a:prstGeom>
          <a:noFill/>
        </p:spPr>
        <p:txBody>
          <a:bodyPr wrap="square" rtlCol="0">
            <a:spAutoFit/>
          </a:bodyPr>
          <a:lstStyle/>
          <a:p>
            <a:pPr>
              <a:tabLst>
                <a:tab pos="463550" algn="l"/>
              </a:tabLst>
            </a:pPr>
            <a:r>
              <a:rPr lang="en-US" sz="2800" b="1" u="sng" dirty="0">
                <a:solidFill>
                  <a:schemeClr val="bg1"/>
                </a:solidFill>
              </a:rPr>
              <a:t>Water Mission Area:</a:t>
            </a:r>
            <a:endParaRPr lang="en-US" sz="2800" u="sng" dirty="0">
              <a:solidFill>
                <a:schemeClr val="bg1"/>
              </a:solidFill>
            </a:endParaRPr>
          </a:p>
        </p:txBody>
      </p:sp>
      <p:sp>
        <p:nvSpPr>
          <p:cNvPr id="4" name="Rectangle 3">
            <a:extLst>
              <a:ext uri="{FF2B5EF4-FFF2-40B4-BE49-F238E27FC236}">
                <a16:creationId xmlns:a16="http://schemas.microsoft.com/office/drawing/2014/main" id="{92BB775D-D624-4B68-9526-557B61CC0BF3}"/>
              </a:ext>
            </a:extLst>
          </p:cNvPr>
          <p:cNvSpPr/>
          <p:nvPr/>
        </p:nvSpPr>
        <p:spPr>
          <a:xfrm>
            <a:off x="228600" y="191873"/>
            <a:ext cx="8804058" cy="646331"/>
          </a:xfrm>
          <a:prstGeom prst="rect">
            <a:avLst/>
          </a:prstGeom>
        </p:spPr>
        <p:txBody>
          <a:bodyPr wrap="square">
            <a:spAutoFit/>
          </a:bodyPr>
          <a:lstStyle/>
          <a:p>
            <a:pPr algn="ctr"/>
            <a:r>
              <a:rPr lang="en-US" sz="3600" b="1" dirty="0">
                <a:solidFill>
                  <a:srgbClr val="FFFF99"/>
                </a:solidFill>
              </a:rPr>
              <a:t>USGS Use of NOAA–NOS Data </a:t>
            </a:r>
          </a:p>
        </p:txBody>
      </p:sp>
      <p:sp>
        <p:nvSpPr>
          <p:cNvPr id="5" name="TextBox 4">
            <a:extLst>
              <a:ext uri="{FF2B5EF4-FFF2-40B4-BE49-F238E27FC236}">
                <a16:creationId xmlns:a16="http://schemas.microsoft.com/office/drawing/2014/main" id="{B82012B4-8424-4614-8A69-637165DEA384}"/>
              </a:ext>
            </a:extLst>
          </p:cNvPr>
          <p:cNvSpPr txBox="1"/>
          <p:nvPr/>
        </p:nvSpPr>
        <p:spPr>
          <a:xfrm>
            <a:off x="5122810" y="6369421"/>
            <a:ext cx="3886200" cy="400110"/>
          </a:xfrm>
          <a:prstGeom prst="rect">
            <a:avLst/>
          </a:prstGeom>
          <a:noFill/>
        </p:spPr>
        <p:txBody>
          <a:bodyPr wrap="square" rtlCol="0">
            <a:spAutoFit/>
          </a:bodyPr>
          <a:lstStyle/>
          <a:p>
            <a:r>
              <a:rPr lang="en-US" sz="2000" dirty="0"/>
              <a:t>Coastal flooding risk study, TX</a:t>
            </a:r>
          </a:p>
        </p:txBody>
      </p:sp>
    </p:spTree>
    <p:extLst>
      <p:ext uri="{BB962C8B-B14F-4D97-AF65-F5344CB8AC3E}">
        <p14:creationId xmlns:p14="http://schemas.microsoft.com/office/powerpoint/2010/main" val="64724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8F6218-5647-4EE5-BD81-8AC406A56464}"/>
              </a:ext>
            </a:extLst>
          </p:cNvPr>
          <p:cNvSpPr txBox="1"/>
          <p:nvPr/>
        </p:nvSpPr>
        <p:spPr>
          <a:xfrm>
            <a:off x="685800" y="31342"/>
            <a:ext cx="7032694" cy="646331"/>
          </a:xfrm>
          <a:prstGeom prst="rect">
            <a:avLst/>
          </a:prstGeom>
          <a:noFill/>
        </p:spPr>
        <p:txBody>
          <a:bodyPr wrap="none" rtlCol="0">
            <a:spAutoFit/>
          </a:bodyPr>
          <a:lstStyle/>
          <a:p>
            <a:pPr algn="ctr"/>
            <a:r>
              <a:rPr lang="en-US" sz="3600" b="1" dirty="0">
                <a:solidFill>
                  <a:srgbClr val="FFFF99"/>
                </a:solidFill>
              </a:rPr>
              <a:t>USGS Use of NOAA–NOS Data </a:t>
            </a:r>
          </a:p>
        </p:txBody>
      </p:sp>
      <p:sp>
        <p:nvSpPr>
          <p:cNvPr id="6" name="TextBox 5">
            <a:extLst>
              <a:ext uri="{FF2B5EF4-FFF2-40B4-BE49-F238E27FC236}">
                <a16:creationId xmlns:a16="http://schemas.microsoft.com/office/drawing/2014/main" id="{9C6E274F-40DF-4EF7-A8EE-551277EAE4D0}"/>
              </a:ext>
            </a:extLst>
          </p:cNvPr>
          <p:cNvSpPr txBox="1"/>
          <p:nvPr/>
        </p:nvSpPr>
        <p:spPr>
          <a:xfrm>
            <a:off x="284271" y="791420"/>
            <a:ext cx="8575458" cy="954107"/>
          </a:xfrm>
          <a:prstGeom prst="rect">
            <a:avLst/>
          </a:prstGeom>
          <a:noFill/>
        </p:spPr>
        <p:txBody>
          <a:bodyPr wrap="square" rtlCol="0">
            <a:spAutoFit/>
          </a:bodyPr>
          <a:lstStyle/>
          <a:p>
            <a:pPr>
              <a:tabLst>
                <a:tab pos="463550" algn="l"/>
              </a:tabLst>
            </a:pPr>
            <a:r>
              <a:rPr lang="en-US" sz="2800" b="1" u="sng" dirty="0">
                <a:solidFill>
                  <a:schemeClr val="bg1"/>
                </a:solidFill>
              </a:rPr>
              <a:t>Water Mission Area:</a:t>
            </a:r>
            <a:r>
              <a:rPr lang="en-US" sz="2800" b="1" dirty="0">
                <a:solidFill>
                  <a:schemeClr val="bg1"/>
                </a:solidFill>
              </a:rPr>
              <a:t>   </a:t>
            </a:r>
          </a:p>
          <a:p>
            <a:pPr>
              <a:tabLst>
                <a:tab pos="463550" algn="l"/>
              </a:tabLst>
            </a:pPr>
            <a:r>
              <a:rPr lang="en-US" sz="2800" dirty="0">
                <a:solidFill>
                  <a:schemeClr val="bg1"/>
                </a:solidFill>
              </a:rPr>
              <a:t>Land Subsidence Studies</a:t>
            </a:r>
          </a:p>
        </p:txBody>
      </p:sp>
      <p:pic>
        <p:nvPicPr>
          <p:cNvPr id="9" name="Picture 41" descr="Image result for usgs logo">
            <a:extLst>
              <a:ext uri="{FF2B5EF4-FFF2-40B4-BE49-F238E27FC236}">
                <a16:creationId xmlns:a16="http://schemas.microsoft.com/office/drawing/2014/main" id="{A5B5F25B-362D-4E33-ADBD-3C1AE6D56E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EC2C8E-5B8A-4963-BBFD-537A5845B295}"/>
              </a:ext>
            </a:extLst>
          </p:cNvPr>
          <p:cNvSpPr txBox="1"/>
          <p:nvPr/>
        </p:nvSpPr>
        <p:spPr>
          <a:xfrm>
            <a:off x="260623" y="2342485"/>
            <a:ext cx="4191000" cy="2769989"/>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400" dirty="0">
                <a:solidFill>
                  <a:schemeClr val="bg1"/>
                </a:solidFill>
              </a:rPr>
              <a:t>NOS geodetic data</a:t>
            </a:r>
          </a:p>
          <a:p>
            <a:pPr marL="342900" indent="-342900">
              <a:spcBef>
                <a:spcPts val="1200"/>
              </a:spcBef>
              <a:spcAft>
                <a:spcPts val="600"/>
              </a:spcAft>
              <a:buFont typeface="Arial" panose="020B0604020202020204" pitchFamily="34" charset="0"/>
              <a:buChar char="•"/>
            </a:pPr>
            <a:r>
              <a:rPr lang="en-US" sz="2400" dirty="0">
                <a:solidFill>
                  <a:schemeClr val="bg1"/>
                </a:solidFill>
              </a:rPr>
              <a:t>Studying causes and patterns of land subsidence along coasts</a:t>
            </a:r>
          </a:p>
          <a:p>
            <a:pPr marL="342900" indent="-342900">
              <a:spcBef>
                <a:spcPts val="1200"/>
              </a:spcBef>
              <a:spcAft>
                <a:spcPts val="600"/>
              </a:spcAft>
              <a:buFont typeface="Arial" panose="020B0604020202020204" pitchFamily="34" charset="0"/>
              <a:buChar char="•"/>
            </a:pPr>
            <a:r>
              <a:rPr lang="en-US" sz="2400" dirty="0">
                <a:solidFill>
                  <a:schemeClr val="bg1"/>
                </a:solidFill>
              </a:rPr>
              <a:t>Studying contribution of land subsidence to SLR</a:t>
            </a:r>
          </a:p>
        </p:txBody>
      </p:sp>
      <p:pic>
        <p:nvPicPr>
          <p:cNvPr id="7" name="Picture 6">
            <a:extLst>
              <a:ext uri="{FF2B5EF4-FFF2-40B4-BE49-F238E27FC236}">
                <a16:creationId xmlns:a16="http://schemas.microsoft.com/office/drawing/2014/main" id="{9FC7AE03-897C-4543-BDCD-8A29A785907F}"/>
              </a:ext>
            </a:extLst>
          </p:cNvPr>
          <p:cNvPicPr>
            <a:picLocks noChangeAspect="1"/>
          </p:cNvPicPr>
          <p:nvPr/>
        </p:nvPicPr>
        <p:blipFill>
          <a:blip r:embed="rId3"/>
          <a:stretch>
            <a:fillRect/>
          </a:stretch>
        </p:blipFill>
        <p:spPr>
          <a:xfrm>
            <a:off x="4840836" y="1055842"/>
            <a:ext cx="4074564" cy="5135619"/>
          </a:xfrm>
          <a:prstGeom prst="rect">
            <a:avLst/>
          </a:prstGeom>
        </p:spPr>
      </p:pic>
    </p:spTree>
    <p:extLst>
      <p:ext uri="{BB962C8B-B14F-4D97-AF65-F5344CB8AC3E}">
        <p14:creationId xmlns:p14="http://schemas.microsoft.com/office/powerpoint/2010/main" val="47658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94CD85C-D1EC-4B45-874E-F3E8D7AB1A5E}"/>
              </a:ext>
            </a:extLst>
          </p:cNvPr>
          <p:cNvGrpSpPr/>
          <p:nvPr/>
        </p:nvGrpSpPr>
        <p:grpSpPr>
          <a:xfrm>
            <a:off x="215218" y="1828800"/>
            <a:ext cx="8740119" cy="4679042"/>
            <a:chOff x="235727" y="1708457"/>
            <a:chExt cx="8406160" cy="4463468"/>
          </a:xfrm>
        </p:grpSpPr>
        <p:pic>
          <p:nvPicPr>
            <p:cNvPr id="7" name="Picture 6">
              <a:extLst>
                <a:ext uri="{FF2B5EF4-FFF2-40B4-BE49-F238E27FC236}">
                  <a16:creationId xmlns:a16="http://schemas.microsoft.com/office/drawing/2014/main" id="{B510105D-B1DE-4D41-A805-0374D78B9052}"/>
                </a:ext>
              </a:extLst>
            </p:cNvPr>
            <p:cNvPicPr>
              <a:picLocks noChangeAspect="1"/>
            </p:cNvPicPr>
            <p:nvPr/>
          </p:nvPicPr>
          <p:blipFill>
            <a:blip r:embed="rId3"/>
            <a:stretch>
              <a:fillRect/>
            </a:stretch>
          </p:blipFill>
          <p:spPr>
            <a:xfrm>
              <a:off x="235727" y="2474175"/>
              <a:ext cx="4940226" cy="3697750"/>
            </a:xfrm>
            <a:prstGeom prst="rect">
              <a:avLst/>
            </a:prstGeom>
            <a:ln w="25400">
              <a:solidFill>
                <a:schemeClr val="bg1"/>
              </a:solidFill>
            </a:ln>
          </p:spPr>
        </p:pic>
        <p:pic>
          <p:nvPicPr>
            <p:cNvPr id="10" name="Picture 9">
              <a:extLst>
                <a:ext uri="{FF2B5EF4-FFF2-40B4-BE49-F238E27FC236}">
                  <a16:creationId xmlns:a16="http://schemas.microsoft.com/office/drawing/2014/main" id="{7B45B257-53B4-4CB2-A3B0-36A74546B522}"/>
                </a:ext>
              </a:extLst>
            </p:cNvPr>
            <p:cNvPicPr>
              <a:picLocks noChangeAspect="1"/>
            </p:cNvPicPr>
            <p:nvPr/>
          </p:nvPicPr>
          <p:blipFill>
            <a:blip r:embed="rId4"/>
            <a:stretch>
              <a:fillRect/>
            </a:stretch>
          </p:blipFill>
          <p:spPr>
            <a:xfrm>
              <a:off x="4996749" y="1708457"/>
              <a:ext cx="3645138" cy="4452958"/>
            </a:xfrm>
            <a:prstGeom prst="rect">
              <a:avLst/>
            </a:prstGeom>
            <a:ln w="25400">
              <a:solidFill>
                <a:schemeClr val="bg1"/>
              </a:solidFill>
            </a:ln>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6532423"/>
            <a:ext cx="854393" cy="315754"/>
          </a:xfrm>
          <a:prstGeom prst="rect">
            <a:avLst/>
          </a:prstGeom>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6530280"/>
            <a:ext cx="824574"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1D78ED1D-44E3-4C2F-8AA1-B2493744D9F8}"/>
              </a:ext>
            </a:extLst>
          </p:cNvPr>
          <p:cNvSpPr txBox="1"/>
          <p:nvPr/>
        </p:nvSpPr>
        <p:spPr>
          <a:xfrm>
            <a:off x="4691082" y="228600"/>
            <a:ext cx="4468684" cy="1323439"/>
          </a:xfrm>
          <a:prstGeom prst="rect">
            <a:avLst/>
          </a:prstGeom>
          <a:noFill/>
        </p:spPr>
        <p:txBody>
          <a:bodyPr wrap="square" rtlCol="0">
            <a:spAutoFit/>
          </a:bodyPr>
          <a:lstStyle/>
          <a:p>
            <a:r>
              <a:rPr lang="en-US" sz="2000" i="1" dirty="0">
                <a:solidFill>
                  <a:schemeClr val="bg1"/>
                </a:solidFill>
              </a:rPr>
              <a:t>USGS Cooperative study with the Hampton Roads Sanitation District’s</a:t>
            </a:r>
          </a:p>
          <a:p>
            <a:r>
              <a:rPr lang="en-US" sz="2000" i="1" dirty="0">
                <a:solidFill>
                  <a:schemeClr val="bg1"/>
                </a:solidFill>
              </a:rPr>
              <a:t>Sustainable Water Initiative for Tomorrow (SWIFT) Project</a:t>
            </a:r>
          </a:p>
        </p:txBody>
      </p:sp>
    </p:spTree>
    <p:extLst>
      <p:ext uri="{BB962C8B-B14F-4D97-AF65-F5344CB8AC3E}">
        <p14:creationId xmlns:p14="http://schemas.microsoft.com/office/powerpoint/2010/main" val="287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4581A-0C20-4211-82C0-D18A67750797}"/>
              </a:ext>
            </a:extLst>
          </p:cNvPr>
          <p:cNvSpPr txBox="1"/>
          <p:nvPr/>
        </p:nvSpPr>
        <p:spPr>
          <a:xfrm>
            <a:off x="56465" y="1877392"/>
            <a:ext cx="4038600" cy="3939540"/>
          </a:xfrm>
          <a:prstGeom prst="rect">
            <a:avLst/>
          </a:prstGeom>
          <a:noFill/>
        </p:spPr>
        <p:txBody>
          <a:bodyPr wrap="square" rtlCol="0">
            <a:spAutoFit/>
          </a:bodyPr>
          <a:lstStyle/>
          <a:p>
            <a:pPr marL="342900" indent="-342900">
              <a:spcBef>
                <a:spcPts val="0"/>
              </a:spcBef>
              <a:spcAft>
                <a:spcPts val="1200"/>
              </a:spcAft>
              <a:buFont typeface="Arial" panose="020B0604020202020204" pitchFamily="34" charset="0"/>
              <a:buChar char="•"/>
              <a:tabLst>
                <a:tab pos="463550" algn="l"/>
              </a:tabLst>
            </a:pPr>
            <a:r>
              <a:rPr lang="en-US" sz="2000" dirty="0">
                <a:solidFill>
                  <a:schemeClr val="bg1"/>
                </a:solidFill>
              </a:rPr>
              <a:t>Offshore missions are planned using NOS coastal and seafloor bathymetry data</a:t>
            </a:r>
          </a:p>
          <a:p>
            <a:pPr marL="342900" indent="-342900">
              <a:spcBef>
                <a:spcPts val="0"/>
              </a:spcBef>
              <a:spcAft>
                <a:spcPts val="1200"/>
              </a:spcAft>
              <a:buFont typeface="Arial" panose="020B0604020202020204" pitchFamily="34" charset="0"/>
              <a:buChar char="•"/>
              <a:tabLst>
                <a:tab pos="463550" algn="l"/>
              </a:tabLst>
            </a:pPr>
            <a:r>
              <a:rPr lang="en-US" sz="2000" dirty="0">
                <a:solidFill>
                  <a:schemeClr val="bg1"/>
                </a:solidFill>
              </a:rPr>
              <a:t>Studies of fish movement and passage in Northeast rivers use NOS tide data</a:t>
            </a:r>
          </a:p>
          <a:p>
            <a:pPr marL="342900" indent="-342900">
              <a:spcBef>
                <a:spcPts val="0"/>
              </a:spcBef>
              <a:spcAft>
                <a:spcPts val="1200"/>
              </a:spcAft>
              <a:buFont typeface="Arial" panose="020B0604020202020204" pitchFamily="34" charset="0"/>
              <a:buChar char="•"/>
              <a:tabLst>
                <a:tab pos="463550" algn="l"/>
              </a:tabLst>
            </a:pPr>
            <a:r>
              <a:rPr lang="en-US" sz="2000" dirty="0">
                <a:solidFill>
                  <a:schemeClr val="bg1"/>
                </a:solidFill>
              </a:rPr>
              <a:t>Studies of Stony Coral Tissue Loss Disease use NOS Florida Reef Tract maps</a:t>
            </a:r>
          </a:p>
          <a:p>
            <a:pPr marL="342900" indent="-342900">
              <a:spcBef>
                <a:spcPts val="0"/>
              </a:spcBef>
              <a:spcAft>
                <a:spcPts val="1200"/>
              </a:spcAft>
              <a:buFont typeface="Arial" panose="020B0604020202020204" pitchFamily="34" charset="0"/>
              <a:buChar char="•"/>
              <a:tabLst>
                <a:tab pos="463550" algn="l"/>
              </a:tabLst>
            </a:pPr>
            <a:r>
              <a:rPr lang="en-US" sz="2000" dirty="0">
                <a:solidFill>
                  <a:schemeClr val="bg1"/>
                </a:solidFill>
              </a:rPr>
              <a:t>Studies of turtle disease use NOS stranding location data</a:t>
            </a:r>
          </a:p>
        </p:txBody>
      </p:sp>
      <p:grpSp>
        <p:nvGrpSpPr>
          <p:cNvPr id="2" name="Group 1">
            <a:extLst>
              <a:ext uri="{FF2B5EF4-FFF2-40B4-BE49-F238E27FC236}">
                <a16:creationId xmlns:a16="http://schemas.microsoft.com/office/drawing/2014/main" id="{3AB9BA73-B2D5-499A-B0E5-E6A76DC65576}"/>
              </a:ext>
            </a:extLst>
          </p:cNvPr>
          <p:cNvGrpSpPr/>
          <p:nvPr/>
        </p:nvGrpSpPr>
        <p:grpSpPr>
          <a:xfrm>
            <a:off x="5410200" y="1676401"/>
            <a:ext cx="3473335" cy="2546830"/>
            <a:chOff x="3657600" y="2709441"/>
            <a:chExt cx="5486400" cy="4178127"/>
          </a:xfrm>
        </p:grpSpPr>
        <p:pic>
          <p:nvPicPr>
            <p:cNvPr id="6" name="Picture 5">
              <a:extLst>
                <a:ext uri="{FF2B5EF4-FFF2-40B4-BE49-F238E27FC236}">
                  <a16:creationId xmlns:a16="http://schemas.microsoft.com/office/drawing/2014/main" id="{4206045D-1274-4505-B406-D65CE8B18B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709441"/>
              <a:ext cx="5486400" cy="4114800"/>
            </a:xfrm>
            <a:prstGeom prst="rect">
              <a:avLst/>
            </a:prstGeom>
          </p:spPr>
        </p:pic>
        <p:sp>
          <p:nvSpPr>
            <p:cNvPr id="7" name="Rectangle 6">
              <a:extLst>
                <a:ext uri="{FF2B5EF4-FFF2-40B4-BE49-F238E27FC236}">
                  <a16:creationId xmlns:a16="http://schemas.microsoft.com/office/drawing/2014/main" id="{6EC8C8E3-80D1-4C6D-8031-586F7512238F}"/>
                </a:ext>
              </a:extLst>
            </p:cNvPr>
            <p:cNvSpPr/>
            <p:nvPr/>
          </p:nvSpPr>
          <p:spPr>
            <a:xfrm>
              <a:off x="3657600" y="6081277"/>
              <a:ext cx="5486398" cy="806291"/>
            </a:xfrm>
            <a:prstGeom prst="rect">
              <a:avLst/>
            </a:prstGeom>
            <a:solidFill>
              <a:schemeClr val="bg1">
                <a:lumMod val="75000"/>
                <a:alpha val="57000"/>
              </a:schemeClr>
            </a:solidFill>
          </p:spPr>
          <p:txBody>
            <a:bodyPr wrap="square">
              <a:spAutoFit/>
            </a:bodyPr>
            <a:lstStyle/>
            <a:p>
              <a:r>
                <a:rPr lang="en-US" sz="1200" i="1" dirty="0"/>
                <a:t>USGS scientists installing fish tracking equipment at a tide gate</a:t>
              </a:r>
            </a:p>
          </p:txBody>
        </p:sp>
      </p:grpSp>
      <p:sp>
        <p:nvSpPr>
          <p:cNvPr id="8" name="TextBox 7">
            <a:extLst>
              <a:ext uri="{FF2B5EF4-FFF2-40B4-BE49-F238E27FC236}">
                <a16:creationId xmlns:a16="http://schemas.microsoft.com/office/drawing/2014/main" id="{9981871E-B1D4-44A2-AD65-4EF339F23386}"/>
              </a:ext>
            </a:extLst>
          </p:cNvPr>
          <p:cNvSpPr txBox="1"/>
          <p:nvPr/>
        </p:nvSpPr>
        <p:spPr>
          <a:xfrm>
            <a:off x="766169" y="145089"/>
            <a:ext cx="7794121" cy="707886"/>
          </a:xfrm>
          <a:prstGeom prst="rect">
            <a:avLst/>
          </a:prstGeom>
          <a:noFill/>
        </p:spPr>
        <p:txBody>
          <a:bodyPr wrap="none" rtlCol="0">
            <a:spAutoFit/>
          </a:bodyPr>
          <a:lstStyle/>
          <a:p>
            <a:pPr algn="ctr"/>
            <a:r>
              <a:rPr lang="en-US" b="1" dirty="0">
                <a:solidFill>
                  <a:srgbClr val="FFFF99"/>
                </a:solidFill>
              </a:rPr>
              <a:t>USGS Use of NOAA–NOS Data </a:t>
            </a:r>
          </a:p>
        </p:txBody>
      </p:sp>
      <p:sp>
        <p:nvSpPr>
          <p:cNvPr id="9" name="Rectangle 8">
            <a:extLst>
              <a:ext uri="{FF2B5EF4-FFF2-40B4-BE49-F238E27FC236}">
                <a16:creationId xmlns:a16="http://schemas.microsoft.com/office/drawing/2014/main" id="{43610AA2-8F71-4C59-B21B-D9F50AF829C2}"/>
              </a:ext>
            </a:extLst>
          </p:cNvPr>
          <p:cNvSpPr/>
          <p:nvPr/>
        </p:nvSpPr>
        <p:spPr>
          <a:xfrm>
            <a:off x="304800" y="920925"/>
            <a:ext cx="4728667" cy="523220"/>
          </a:xfrm>
          <a:prstGeom prst="rect">
            <a:avLst/>
          </a:prstGeom>
        </p:spPr>
        <p:txBody>
          <a:bodyPr wrap="none">
            <a:spAutoFit/>
          </a:bodyPr>
          <a:lstStyle/>
          <a:p>
            <a:pPr>
              <a:tabLst>
                <a:tab pos="463550" algn="l"/>
              </a:tabLst>
            </a:pPr>
            <a:r>
              <a:rPr lang="en-US" sz="2800" b="1" u="sng" dirty="0">
                <a:solidFill>
                  <a:schemeClr val="bg1"/>
                </a:solidFill>
              </a:rPr>
              <a:t>Ecosystems Mission Area:</a:t>
            </a:r>
          </a:p>
        </p:txBody>
      </p:sp>
      <p:pic>
        <p:nvPicPr>
          <p:cNvPr id="10" name="Picture 41" descr="Image result for usgs logo">
            <a:extLst>
              <a:ext uri="{FF2B5EF4-FFF2-40B4-BE49-F238E27FC236}">
                <a16:creationId xmlns:a16="http://schemas.microsoft.com/office/drawing/2014/main" id="{74D15D20-8B35-4522-8DE5-65C745141B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3E3D4FF-0169-496C-BCEF-EB02A5E930E3}"/>
              </a:ext>
            </a:extLst>
          </p:cNvPr>
          <p:cNvPicPr>
            <a:picLocks noChangeAspect="1"/>
          </p:cNvPicPr>
          <p:nvPr/>
        </p:nvPicPr>
        <p:blipFill>
          <a:blip r:embed="rId4"/>
          <a:stretch>
            <a:fillRect/>
          </a:stretch>
        </p:blipFill>
        <p:spPr>
          <a:xfrm>
            <a:off x="6706285" y="4331661"/>
            <a:ext cx="2381250" cy="2381250"/>
          </a:xfrm>
          <a:prstGeom prst="rect">
            <a:avLst/>
          </a:prstGeom>
        </p:spPr>
      </p:pic>
      <p:pic>
        <p:nvPicPr>
          <p:cNvPr id="5" name="Picture 4">
            <a:extLst>
              <a:ext uri="{FF2B5EF4-FFF2-40B4-BE49-F238E27FC236}">
                <a16:creationId xmlns:a16="http://schemas.microsoft.com/office/drawing/2014/main" id="{1689A914-9A95-4E6E-9B05-2849DB49493A}"/>
              </a:ext>
            </a:extLst>
          </p:cNvPr>
          <p:cNvPicPr>
            <a:picLocks noChangeAspect="1"/>
          </p:cNvPicPr>
          <p:nvPr/>
        </p:nvPicPr>
        <p:blipFill>
          <a:blip r:embed="rId5"/>
          <a:stretch>
            <a:fillRect/>
          </a:stretch>
        </p:blipFill>
        <p:spPr>
          <a:xfrm>
            <a:off x="4191000" y="4333979"/>
            <a:ext cx="2381250" cy="2381250"/>
          </a:xfrm>
          <a:prstGeom prst="rect">
            <a:avLst/>
          </a:prstGeom>
        </p:spPr>
      </p:pic>
      <p:sp>
        <p:nvSpPr>
          <p:cNvPr id="12" name="Rectangle 11">
            <a:extLst>
              <a:ext uri="{FF2B5EF4-FFF2-40B4-BE49-F238E27FC236}">
                <a16:creationId xmlns:a16="http://schemas.microsoft.com/office/drawing/2014/main" id="{9C5ABE41-5521-48AA-8A34-9D77D0FB1A82}"/>
              </a:ext>
            </a:extLst>
          </p:cNvPr>
          <p:cNvSpPr/>
          <p:nvPr/>
        </p:nvSpPr>
        <p:spPr>
          <a:xfrm>
            <a:off x="7010400" y="6338643"/>
            <a:ext cx="2610535" cy="461665"/>
          </a:xfrm>
          <a:prstGeom prst="rect">
            <a:avLst/>
          </a:prstGeom>
        </p:spPr>
        <p:txBody>
          <a:bodyPr wrap="square">
            <a:spAutoFit/>
          </a:bodyPr>
          <a:lstStyle/>
          <a:p>
            <a:r>
              <a:rPr lang="en-US" sz="1200" i="1" dirty="0">
                <a:solidFill>
                  <a:schemeClr val="bg1"/>
                </a:solidFill>
              </a:rPr>
              <a:t>Release of a satellite-tagged hawksbill sea turtle</a:t>
            </a:r>
          </a:p>
        </p:txBody>
      </p:sp>
      <p:sp>
        <p:nvSpPr>
          <p:cNvPr id="13" name="Rectangle 12">
            <a:extLst>
              <a:ext uri="{FF2B5EF4-FFF2-40B4-BE49-F238E27FC236}">
                <a16:creationId xmlns:a16="http://schemas.microsoft.com/office/drawing/2014/main" id="{329D0C2B-BE0F-4B2C-8C53-A07BA18E1B10}"/>
              </a:ext>
            </a:extLst>
          </p:cNvPr>
          <p:cNvSpPr/>
          <p:nvPr/>
        </p:nvSpPr>
        <p:spPr>
          <a:xfrm>
            <a:off x="4286113" y="6430975"/>
            <a:ext cx="2610535" cy="276999"/>
          </a:xfrm>
          <a:prstGeom prst="rect">
            <a:avLst/>
          </a:prstGeom>
        </p:spPr>
        <p:txBody>
          <a:bodyPr wrap="square">
            <a:spAutoFit/>
          </a:bodyPr>
          <a:lstStyle/>
          <a:p>
            <a:r>
              <a:rPr lang="en-US" sz="1200" i="1" dirty="0">
                <a:solidFill>
                  <a:schemeClr val="bg1"/>
                </a:solidFill>
              </a:rPr>
              <a:t>Release of a green sea turtle</a:t>
            </a:r>
          </a:p>
        </p:txBody>
      </p:sp>
    </p:spTree>
    <p:extLst>
      <p:ext uri="{BB962C8B-B14F-4D97-AF65-F5344CB8AC3E}">
        <p14:creationId xmlns:p14="http://schemas.microsoft.com/office/powerpoint/2010/main" val="311747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4B821-4E9C-4574-B1A9-3180CA07B472}"/>
              </a:ext>
            </a:extLst>
          </p:cNvPr>
          <p:cNvPicPr>
            <a:picLocks noChangeAspect="1"/>
          </p:cNvPicPr>
          <p:nvPr/>
        </p:nvPicPr>
        <p:blipFill>
          <a:blip r:embed="rId2"/>
          <a:stretch>
            <a:fillRect/>
          </a:stretch>
        </p:blipFill>
        <p:spPr>
          <a:xfrm>
            <a:off x="5389755" y="2438400"/>
            <a:ext cx="3505472" cy="1539121"/>
          </a:xfrm>
          <a:prstGeom prst="rect">
            <a:avLst/>
          </a:prstGeom>
        </p:spPr>
      </p:pic>
      <p:sp>
        <p:nvSpPr>
          <p:cNvPr id="8" name="TextBox 7">
            <a:extLst>
              <a:ext uri="{FF2B5EF4-FFF2-40B4-BE49-F238E27FC236}">
                <a16:creationId xmlns:a16="http://schemas.microsoft.com/office/drawing/2014/main" id="{9981871E-B1D4-44A2-AD65-4EF339F23386}"/>
              </a:ext>
            </a:extLst>
          </p:cNvPr>
          <p:cNvSpPr txBox="1"/>
          <p:nvPr/>
        </p:nvSpPr>
        <p:spPr>
          <a:xfrm>
            <a:off x="766169" y="145089"/>
            <a:ext cx="7794121" cy="707886"/>
          </a:xfrm>
          <a:prstGeom prst="rect">
            <a:avLst/>
          </a:prstGeom>
          <a:noFill/>
        </p:spPr>
        <p:txBody>
          <a:bodyPr wrap="none" rtlCol="0">
            <a:spAutoFit/>
          </a:bodyPr>
          <a:lstStyle/>
          <a:p>
            <a:pPr algn="ctr"/>
            <a:r>
              <a:rPr lang="en-US" b="1" dirty="0">
                <a:solidFill>
                  <a:srgbClr val="FFFF99"/>
                </a:solidFill>
              </a:rPr>
              <a:t>USGS Use of NOAA–NOS Data </a:t>
            </a:r>
          </a:p>
        </p:txBody>
      </p:sp>
      <p:sp>
        <p:nvSpPr>
          <p:cNvPr id="9" name="Rectangle 8">
            <a:extLst>
              <a:ext uri="{FF2B5EF4-FFF2-40B4-BE49-F238E27FC236}">
                <a16:creationId xmlns:a16="http://schemas.microsoft.com/office/drawing/2014/main" id="{43610AA2-8F71-4C59-B21B-D9F50AF829C2}"/>
              </a:ext>
            </a:extLst>
          </p:cNvPr>
          <p:cNvSpPr/>
          <p:nvPr/>
        </p:nvSpPr>
        <p:spPr>
          <a:xfrm>
            <a:off x="381000" y="879900"/>
            <a:ext cx="6485558" cy="1415772"/>
          </a:xfrm>
          <a:prstGeom prst="rect">
            <a:avLst/>
          </a:prstGeom>
        </p:spPr>
        <p:txBody>
          <a:bodyPr wrap="none">
            <a:spAutoFit/>
          </a:bodyPr>
          <a:lstStyle/>
          <a:p>
            <a:pPr>
              <a:spcAft>
                <a:spcPts val="600"/>
              </a:spcAft>
              <a:tabLst>
                <a:tab pos="463550" algn="l"/>
              </a:tabLst>
            </a:pPr>
            <a:r>
              <a:rPr lang="en-US" sz="2800" b="1" u="sng" dirty="0">
                <a:solidFill>
                  <a:schemeClr val="bg1"/>
                </a:solidFill>
              </a:rPr>
              <a:t>Core Science Systems Mission Area:</a:t>
            </a:r>
            <a:endParaRPr lang="en-US" sz="2800" u="sng" dirty="0">
              <a:solidFill>
                <a:schemeClr val="bg1"/>
              </a:solidFill>
            </a:endParaRPr>
          </a:p>
          <a:p>
            <a:pPr>
              <a:spcBef>
                <a:spcPts val="600"/>
              </a:spcBef>
              <a:tabLst>
                <a:tab pos="463550" algn="l"/>
              </a:tabLst>
            </a:pPr>
            <a:r>
              <a:rPr lang="en-US" sz="2400" dirty="0">
                <a:solidFill>
                  <a:schemeClr val="bg1"/>
                </a:solidFill>
              </a:rPr>
              <a:t>USGS-National Geospatial Program </a:t>
            </a:r>
          </a:p>
          <a:p>
            <a:pPr>
              <a:tabLst>
                <a:tab pos="463550" algn="l"/>
              </a:tabLst>
            </a:pPr>
            <a:r>
              <a:rPr lang="en-US" sz="2400" dirty="0">
                <a:solidFill>
                  <a:schemeClr val="bg1"/>
                </a:solidFill>
              </a:rPr>
              <a:t>works closely with NOAA-NOS-NGS</a:t>
            </a:r>
          </a:p>
        </p:txBody>
      </p:sp>
      <p:pic>
        <p:nvPicPr>
          <p:cNvPr id="4" name="Picture 41" descr="Image result for usgs logo">
            <a:extLst>
              <a:ext uri="{FF2B5EF4-FFF2-40B4-BE49-F238E27FC236}">
                <a16:creationId xmlns:a16="http://schemas.microsoft.com/office/drawing/2014/main" id="{72DFC77A-ED43-4B79-BB97-855FDD31D3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dar point cloud, Pre-Hurricane PR, rotate and zoom">
            <a:extLst>
              <a:ext uri="{FF2B5EF4-FFF2-40B4-BE49-F238E27FC236}">
                <a16:creationId xmlns:a16="http://schemas.microsoft.com/office/drawing/2014/main" id="{C11FEC2B-13B1-42E0-B5BE-371711D0C4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669" y="4038600"/>
            <a:ext cx="4726352"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63B770-5239-4664-AC2A-21556513782A}"/>
              </a:ext>
            </a:extLst>
          </p:cNvPr>
          <p:cNvSpPr txBox="1"/>
          <p:nvPr/>
        </p:nvSpPr>
        <p:spPr>
          <a:xfrm>
            <a:off x="152400" y="2667000"/>
            <a:ext cx="3871728" cy="2908489"/>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400" dirty="0">
                <a:solidFill>
                  <a:schemeClr val="bg1"/>
                </a:solidFill>
              </a:rPr>
              <a:t>Interagency Working Group on Ocean and Coastal Mapping (IWG-OCM)</a:t>
            </a:r>
          </a:p>
          <a:p>
            <a:pPr marL="342900" indent="-342900">
              <a:spcBef>
                <a:spcPts val="1200"/>
              </a:spcBef>
              <a:spcAft>
                <a:spcPts val="600"/>
              </a:spcAft>
              <a:buFont typeface="Arial" panose="020B0604020202020204" pitchFamily="34" charset="0"/>
              <a:buChar char="•"/>
            </a:pPr>
            <a:r>
              <a:rPr lang="en-US" sz="2400" dirty="0">
                <a:solidFill>
                  <a:schemeClr val="bg1"/>
                </a:solidFill>
              </a:rPr>
              <a:t>Collaborative mapping and data collection, 3DEP as prime example</a:t>
            </a:r>
          </a:p>
        </p:txBody>
      </p:sp>
      <p:sp>
        <p:nvSpPr>
          <p:cNvPr id="6" name="TextBox 5">
            <a:extLst>
              <a:ext uri="{FF2B5EF4-FFF2-40B4-BE49-F238E27FC236}">
                <a16:creationId xmlns:a16="http://schemas.microsoft.com/office/drawing/2014/main" id="{53844575-C801-43B2-8466-F89B60AE10C1}"/>
              </a:ext>
            </a:extLst>
          </p:cNvPr>
          <p:cNvSpPr txBox="1"/>
          <p:nvPr/>
        </p:nvSpPr>
        <p:spPr>
          <a:xfrm>
            <a:off x="4452985" y="6488668"/>
            <a:ext cx="4442242" cy="369332"/>
          </a:xfrm>
          <a:prstGeom prst="rect">
            <a:avLst/>
          </a:prstGeom>
          <a:noFill/>
        </p:spPr>
        <p:txBody>
          <a:bodyPr wrap="none" rtlCol="0">
            <a:spAutoFit/>
          </a:bodyPr>
          <a:lstStyle/>
          <a:p>
            <a:r>
              <a:rPr lang="en-US" sz="1800" i="1" dirty="0">
                <a:solidFill>
                  <a:schemeClr val="bg1"/>
                </a:solidFill>
              </a:rPr>
              <a:t>Lidar point cloud, San Juan, Puerto Rico  </a:t>
            </a:r>
          </a:p>
        </p:txBody>
      </p:sp>
    </p:spTree>
    <p:extLst>
      <p:ext uri="{BB962C8B-B14F-4D97-AF65-F5344CB8AC3E}">
        <p14:creationId xmlns:p14="http://schemas.microsoft.com/office/powerpoint/2010/main" val="209781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81871E-B1D4-44A2-AD65-4EF339F23386}"/>
              </a:ext>
            </a:extLst>
          </p:cNvPr>
          <p:cNvSpPr txBox="1"/>
          <p:nvPr/>
        </p:nvSpPr>
        <p:spPr>
          <a:xfrm>
            <a:off x="766169" y="145089"/>
            <a:ext cx="7794121" cy="707886"/>
          </a:xfrm>
          <a:prstGeom prst="rect">
            <a:avLst/>
          </a:prstGeom>
          <a:noFill/>
        </p:spPr>
        <p:txBody>
          <a:bodyPr wrap="none" rtlCol="0">
            <a:spAutoFit/>
          </a:bodyPr>
          <a:lstStyle/>
          <a:p>
            <a:pPr algn="ctr"/>
            <a:r>
              <a:rPr lang="en-US" b="1" dirty="0">
                <a:solidFill>
                  <a:srgbClr val="FFFF99"/>
                </a:solidFill>
              </a:rPr>
              <a:t>USGS Use of NOAA–NOS Data </a:t>
            </a:r>
          </a:p>
        </p:txBody>
      </p:sp>
      <p:sp>
        <p:nvSpPr>
          <p:cNvPr id="9" name="Rectangle 8">
            <a:extLst>
              <a:ext uri="{FF2B5EF4-FFF2-40B4-BE49-F238E27FC236}">
                <a16:creationId xmlns:a16="http://schemas.microsoft.com/office/drawing/2014/main" id="{43610AA2-8F71-4C59-B21B-D9F50AF829C2}"/>
              </a:ext>
            </a:extLst>
          </p:cNvPr>
          <p:cNvSpPr/>
          <p:nvPr/>
        </p:nvSpPr>
        <p:spPr>
          <a:xfrm>
            <a:off x="539687" y="998553"/>
            <a:ext cx="5366662" cy="523220"/>
          </a:xfrm>
          <a:prstGeom prst="rect">
            <a:avLst/>
          </a:prstGeom>
        </p:spPr>
        <p:txBody>
          <a:bodyPr wrap="none">
            <a:spAutoFit/>
          </a:bodyPr>
          <a:lstStyle/>
          <a:p>
            <a:pPr>
              <a:tabLst>
                <a:tab pos="463550" algn="l"/>
              </a:tabLst>
            </a:pPr>
            <a:r>
              <a:rPr lang="en-US" sz="2800" b="1" u="sng" dirty="0">
                <a:solidFill>
                  <a:schemeClr val="bg1"/>
                </a:solidFill>
              </a:rPr>
              <a:t>Natural Hazards Mission Area:</a:t>
            </a:r>
          </a:p>
        </p:txBody>
      </p:sp>
      <p:sp>
        <p:nvSpPr>
          <p:cNvPr id="10" name="Rectangle 9">
            <a:extLst>
              <a:ext uri="{FF2B5EF4-FFF2-40B4-BE49-F238E27FC236}">
                <a16:creationId xmlns:a16="http://schemas.microsoft.com/office/drawing/2014/main" id="{DF151C36-CEEA-4192-8A94-C016E3FDDF3A}"/>
              </a:ext>
            </a:extLst>
          </p:cNvPr>
          <p:cNvSpPr/>
          <p:nvPr/>
        </p:nvSpPr>
        <p:spPr>
          <a:xfrm>
            <a:off x="457201" y="2228671"/>
            <a:ext cx="8339120" cy="400110"/>
          </a:xfrm>
          <a:prstGeom prst="rect">
            <a:avLst/>
          </a:prstGeom>
        </p:spPr>
        <p:txBody>
          <a:bodyPr wrap="square">
            <a:spAutoFit/>
          </a:bodyPr>
          <a:lstStyle/>
          <a:p>
            <a:pPr marL="342900" indent="-342900">
              <a:buFont typeface="Arial" panose="020B0604020202020204" pitchFamily="34" charset="0"/>
              <a:buChar char="•"/>
              <a:tabLst>
                <a:tab pos="463550" algn="l"/>
              </a:tabLst>
            </a:pPr>
            <a:r>
              <a:rPr lang="en-US" sz="2000" dirty="0">
                <a:solidFill>
                  <a:schemeClr val="bg1"/>
                </a:solidFill>
              </a:rPr>
              <a:t>Includes Coastal/Marine Hazards &amp; Resources Program (CMHRP)</a:t>
            </a:r>
          </a:p>
        </p:txBody>
      </p:sp>
      <p:cxnSp>
        <p:nvCxnSpPr>
          <p:cNvPr id="13" name="Straight Arrow Connector 12">
            <a:extLst>
              <a:ext uri="{FF2B5EF4-FFF2-40B4-BE49-F238E27FC236}">
                <a16:creationId xmlns:a16="http://schemas.microsoft.com/office/drawing/2014/main" id="{48B636D6-7C55-47E0-A645-5F59DA339062}"/>
              </a:ext>
            </a:extLst>
          </p:cNvPr>
          <p:cNvCxnSpPr/>
          <p:nvPr/>
        </p:nvCxnSpPr>
        <p:spPr bwMode="auto">
          <a:xfrm>
            <a:off x="2590800" y="3411458"/>
            <a:ext cx="2133600" cy="0"/>
          </a:xfrm>
          <a:prstGeom prst="straightConnector1">
            <a:avLst/>
          </a:prstGeom>
          <a:solidFill>
            <a:schemeClr val="accent1"/>
          </a:solidFill>
          <a:ln w="7937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41" descr="Image result for usgs logo">
            <a:extLst>
              <a:ext uri="{FF2B5EF4-FFF2-40B4-BE49-F238E27FC236}">
                <a16:creationId xmlns:a16="http://schemas.microsoft.com/office/drawing/2014/main" id="{BA1845BE-E622-499A-9446-D89F47D581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280952"/>
            <a:ext cx="1367380" cy="57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84228"/>
      </p:ext>
    </p:extLst>
  </p:cSld>
  <p:clrMapOvr>
    <a:masterClrMapping/>
  </p:clrMapOvr>
</p:sld>
</file>

<file path=ppt/theme/theme1.xml><?xml version="1.0" encoding="utf-8"?>
<a:theme xmlns:a="http://schemas.openxmlformats.org/drawingml/2006/main" name="dark-blue-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3207</TotalTime>
  <Pages>4</Pages>
  <Words>504</Words>
  <Application>Microsoft Office PowerPoint</Application>
  <PresentationFormat>On-screen Show (4:3)</PresentationFormat>
  <Paragraphs>85</Paragraphs>
  <Slides>13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Times New Roman</vt:lpstr>
      <vt:lpstr>Wingdings</vt:lpstr>
      <vt:lpstr>dark-blue-template</vt:lpstr>
      <vt:lpstr>Office Theme</vt:lpstr>
      <vt:lpstr>USGS Perspectives on Relative Sea Level Rise and Use of NOAA's Coastal Data, Products, and Services</vt:lpstr>
      <vt:lpstr>U.S. Geological Survey (USGS)</vt:lpstr>
      <vt:lpstr>U.S. Geological Survey (USGS) Water Mission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Geological Survey</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Title Slide</dc:title>
  <dc:subject>Presentation format with USGS Visual Identity</dc:subject>
  <dc:creator>Eggleston, John (Jack) R</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David Barglow</cp:lastModifiedBy>
  <cp:revision>137</cp:revision>
  <cp:lastPrinted>1998-03-23T17:09:44Z</cp:lastPrinted>
  <dcterms:created xsi:type="dcterms:W3CDTF">2018-11-28T15:29:40Z</dcterms:created>
  <dcterms:modified xsi:type="dcterms:W3CDTF">2019-03-01T19:36:38Z</dcterms:modified>
</cp:coreProperties>
</file>