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1"/>
  </p:notesMasterIdLst>
  <p:handoutMasterIdLst>
    <p:handoutMasterId r:id="rId12"/>
  </p:handoutMasterIdLst>
  <p:sldIdLst>
    <p:sldId id="265" r:id="rId7"/>
    <p:sldId id="415" r:id="rId8"/>
    <p:sldId id="416" r:id="rId9"/>
    <p:sldId id="417" r:id="rId10"/>
  </p:sldIdLst>
  <p:sldSz cx="9144000" cy="6858000" type="screen4x3"/>
  <p:notesSz cx="7026275" cy="93122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CBarata"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EAEAEA"/>
    <a:srgbClr val="000000"/>
    <a:srgbClr val="666699"/>
    <a:srgbClr val="66FFFF"/>
    <a:srgbClr val="3366FF"/>
    <a:srgbClr val="DDDDDD"/>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7" autoAdjust="0"/>
    <p:restoredTop sz="53321" autoAdjust="0"/>
  </p:normalViewPr>
  <p:slideViewPr>
    <p:cSldViewPr>
      <p:cViewPr varScale="1">
        <p:scale>
          <a:sx n="49" d="100"/>
          <a:sy n="49" d="100"/>
        </p:scale>
        <p:origin x="6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92" y="84"/>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1" y="0"/>
            <a:ext cx="3046202" cy="465297"/>
          </a:xfrm>
          <a:prstGeom prst="rect">
            <a:avLst/>
          </a:prstGeom>
          <a:noFill/>
          <a:ln w="9525">
            <a:noFill/>
            <a:miter lim="800000"/>
            <a:headEnd/>
            <a:tailEnd/>
          </a:ln>
          <a:effectLst/>
        </p:spPr>
        <p:txBody>
          <a:bodyPr vert="horz" wrap="square" lIns="94268" tIns="47136" rIns="94268" bIns="47136" numCol="1" anchor="t" anchorCtr="0" compatLnSpc="1">
            <a:prstTxWarp prst="textNoShape">
              <a:avLst/>
            </a:prstTxWarp>
          </a:bodyPr>
          <a:lstStyle>
            <a:lvl1pPr defTabSz="944001">
              <a:defRPr sz="1200">
                <a:cs typeface="+mn-cs"/>
              </a:defRPr>
            </a:lvl1pPr>
          </a:lstStyle>
          <a:p>
            <a:pPr>
              <a:defRPr/>
            </a:pPr>
            <a:endParaRPr lang="en-US" dirty="0"/>
          </a:p>
        </p:txBody>
      </p:sp>
      <p:sp>
        <p:nvSpPr>
          <p:cNvPr id="123907" name="Rectangle 3"/>
          <p:cNvSpPr>
            <a:spLocks noGrp="1" noChangeArrowheads="1"/>
          </p:cNvSpPr>
          <p:nvPr>
            <p:ph type="dt" sz="quarter" idx="1"/>
          </p:nvPr>
        </p:nvSpPr>
        <p:spPr bwMode="auto">
          <a:xfrm>
            <a:off x="3980075" y="0"/>
            <a:ext cx="3046202" cy="465297"/>
          </a:xfrm>
          <a:prstGeom prst="rect">
            <a:avLst/>
          </a:prstGeom>
          <a:noFill/>
          <a:ln w="9525">
            <a:noFill/>
            <a:miter lim="800000"/>
            <a:headEnd/>
            <a:tailEnd/>
          </a:ln>
          <a:effectLst/>
        </p:spPr>
        <p:txBody>
          <a:bodyPr vert="horz" wrap="square" lIns="94268" tIns="47136" rIns="94268" bIns="47136" numCol="1" anchor="t" anchorCtr="0" compatLnSpc="1">
            <a:prstTxWarp prst="textNoShape">
              <a:avLst/>
            </a:prstTxWarp>
          </a:bodyPr>
          <a:lstStyle>
            <a:lvl1pPr algn="r" defTabSz="944001">
              <a:defRPr sz="1200">
                <a:cs typeface="+mn-cs"/>
              </a:defRPr>
            </a:lvl1pPr>
          </a:lstStyle>
          <a:p>
            <a:pPr>
              <a:defRPr/>
            </a:pPr>
            <a:endParaRPr lang="en-US" dirty="0"/>
          </a:p>
        </p:txBody>
      </p:sp>
      <p:sp>
        <p:nvSpPr>
          <p:cNvPr id="123908" name="Rectangle 4"/>
          <p:cNvSpPr>
            <a:spLocks noGrp="1" noChangeArrowheads="1"/>
          </p:cNvSpPr>
          <p:nvPr>
            <p:ph type="ftr" sz="quarter" idx="2"/>
          </p:nvPr>
        </p:nvSpPr>
        <p:spPr bwMode="auto">
          <a:xfrm>
            <a:off x="1" y="8846981"/>
            <a:ext cx="3046202" cy="465296"/>
          </a:xfrm>
          <a:prstGeom prst="rect">
            <a:avLst/>
          </a:prstGeom>
          <a:noFill/>
          <a:ln w="9525">
            <a:noFill/>
            <a:miter lim="800000"/>
            <a:headEnd/>
            <a:tailEnd/>
          </a:ln>
          <a:effectLst/>
        </p:spPr>
        <p:txBody>
          <a:bodyPr vert="horz" wrap="square" lIns="94268" tIns="47136" rIns="94268" bIns="47136" numCol="1" anchor="b" anchorCtr="0" compatLnSpc="1">
            <a:prstTxWarp prst="textNoShape">
              <a:avLst/>
            </a:prstTxWarp>
          </a:bodyPr>
          <a:lstStyle>
            <a:lvl1pPr defTabSz="944001">
              <a:defRPr sz="1200">
                <a:cs typeface="+mn-cs"/>
              </a:defRPr>
            </a:lvl1pPr>
          </a:lstStyle>
          <a:p>
            <a:pPr>
              <a:defRPr/>
            </a:pPr>
            <a:endParaRPr lang="en-US" dirty="0"/>
          </a:p>
        </p:txBody>
      </p:sp>
      <p:sp>
        <p:nvSpPr>
          <p:cNvPr id="123909" name="Rectangle 5"/>
          <p:cNvSpPr>
            <a:spLocks noGrp="1" noChangeArrowheads="1"/>
          </p:cNvSpPr>
          <p:nvPr>
            <p:ph type="sldNum" sz="quarter" idx="3"/>
          </p:nvPr>
        </p:nvSpPr>
        <p:spPr bwMode="auto">
          <a:xfrm>
            <a:off x="3980075" y="8846981"/>
            <a:ext cx="3046202" cy="465296"/>
          </a:xfrm>
          <a:prstGeom prst="rect">
            <a:avLst/>
          </a:prstGeom>
          <a:noFill/>
          <a:ln w="9525">
            <a:noFill/>
            <a:miter lim="800000"/>
            <a:headEnd/>
            <a:tailEnd/>
          </a:ln>
          <a:effectLst/>
        </p:spPr>
        <p:txBody>
          <a:bodyPr vert="horz" wrap="square" lIns="94268" tIns="47136" rIns="94268" bIns="47136" numCol="1" anchor="b" anchorCtr="0" compatLnSpc="1">
            <a:prstTxWarp prst="textNoShape">
              <a:avLst/>
            </a:prstTxWarp>
          </a:bodyPr>
          <a:lstStyle>
            <a:lvl1pPr algn="r" defTabSz="944001">
              <a:defRPr sz="1200">
                <a:cs typeface="+mn-cs"/>
              </a:defRPr>
            </a:lvl1pPr>
          </a:lstStyle>
          <a:p>
            <a:pPr>
              <a:defRPr/>
            </a:pPr>
            <a:fld id="{39175D73-2965-41D2-85BE-872B40FB278D}" type="slidenum">
              <a:rPr lang="en-US"/>
              <a:pPr>
                <a:defRPr/>
              </a:pPr>
              <a:t>‹#›</a:t>
            </a:fld>
            <a:endParaRPr lang="en-US" dirty="0"/>
          </a:p>
        </p:txBody>
      </p:sp>
    </p:spTree>
    <p:extLst>
      <p:ext uri="{BB962C8B-B14F-4D97-AF65-F5344CB8AC3E}">
        <p14:creationId xmlns:p14="http://schemas.microsoft.com/office/powerpoint/2010/main" val="1180451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6202" cy="465297"/>
          </a:xfrm>
          <a:prstGeom prst="rect">
            <a:avLst/>
          </a:prstGeom>
          <a:noFill/>
          <a:ln w="9525">
            <a:noFill/>
            <a:miter lim="800000"/>
            <a:headEnd/>
            <a:tailEnd/>
          </a:ln>
          <a:effectLst/>
        </p:spPr>
        <p:txBody>
          <a:bodyPr vert="horz" wrap="square" lIns="94268" tIns="47136" rIns="94268" bIns="47136" numCol="1" anchor="t" anchorCtr="0" compatLnSpc="1">
            <a:prstTxWarp prst="textNoShape">
              <a:avLst/>
            </a:prstTxWarp>
          </a:bodyPr>
          <a:lstStyle>
            <a:lvl1pPr defTabSz="944001">
              <a:defRPr sz="1200">
                <a:cs typeface="+mn-cs"/>
              </a:defRPr>
            </a:lvl1pPr>
          </a:lstStyle>
          <a:p>
            <a:pPr>
              <a:defRPr/>
            </a:pPr>
            <a:endParaRPr lang="en-US" dirty="0"/>
          </a:p>
        </p:txBody>
      </p:sp>
      <p:sp>
        <p:nvSpPr>
          <p:cNvPr id="4099" name="Rectangle 3"/>
          <p:cNvSpPr>
            <a:spLocks noGrp="1" noChangeArrowheads="1"/>
          </p:cNvSpPr>
          <p:nvPr>
            <p:ph type="dt" idx="1"/>
          </p:nvPr>
        </p:nvSpPr>
        <p:spPr bwMode="auto">
          <a:xfrm>
            <a:off x="3980075" y="0"/>
            <a:ext cx="3046202" cy="465297"/>
          </a:xfrm>
          <a:prstGeom prst="rect">
            <a:avLst/>
          </a:prstGeom>
          <a:noFill/>
          <a:ln w="9525">
            <a:noFill/>
            <a:miter lim="800000"/>
            <a:headEnd/>
            <a:tailEnd/>
          </a:ln>
          <a:effectLst/>
        </p:spPr>
        <p:txBody>
          <a:bodyPr vert="horz" wrap="square" lIns="94268" tIns="47136" rIns="94268" bIns="47136" numCol="1" anchor="t" anchorCtr="0" compatLnSpc="1">
            <a:prstTxWarp prst="textNoShape">
              <a:avLst/>
            </a:prstTxWarp>
          </a:bodyPr>
          <a:lstStyle>
            <a:lvl1pPr algn="r" defTabSz="944001">
              <a:defRPr sz="1200">
                <a:cs typeface="+mn-cs"/>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85863" y="698500"/>
            <a:ext cx="4657725" cy="34925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7049" y="4424285"/>
            <a:ext cx="5152178" cy="4189253"/>
          </a:xfrm>
          <a:prstGeom prst="rect">
            <a:avLst/>
          </a:prstGeom>
          <a:noFill/>
          <a:ln w="9525">
            <a:noFill/>
            <a:miter lim="800000"/>
            <a:headEnd/>
            <a:tailEnd/>
          </a:ln>
          <a:effectLst/>
        </p:spPr>
        <p:txBody>
          <a:bodyPr vert="horz" wrap="square" lIns="94268" tIns="47136" rIns="94268" bIns="471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46981"/>
            <a:ext cx="3046202" cy="465296"/>
          </a:xfrm>
          <a:prstGeom prst="rect">
            <a:avLst/>
          </a:prstGeom>
          <a:noFill/>
          <a:ln w="9525">
            <a:noFill/>
            <a:miter lim="800000"/>
            <a:headEnd/>
            <a:tailEnd/>
          </a:ln>
          <a:effectLst/>
        </p:spPr>
        <p:txBody>
          <a:bodyPr vert="horz" wrap="square" lIns="94268" tIns="47136" rIns="94268" bIns="47136" numCol="1" anchor="b" anchorCtr="0" compatLnSpc="1">
            <a:prstTxWarp prst="textNoShape">
              <a:avLst/>
            </a:prstTxWarp>
          </a:bodyPr>
          <a:lstStyle>
            <a:lvl1pPr defTabSz="944001">
              <a:defRPr sz="120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80075" y="8846981"/>
            <a:ext cx="3046202" cy="465296"/>
          </a:xfrm>
          <a:prstGeom prst="rect">
            <a:avLst/>
          </a:prstGeom>
          <a:noFill/>
          <a:ln w="9525">
            <a:noFill/>
            <a:miter lim="800000"/>
            <a:headEnd/>
            <a:tailEnd/>
          </a:ln>
          <a:effectLst/>
        </p:spPr>
        <p:txBody>
          <a:bodyPr vert="horz" wrap="square" lIns="94268" tIns="47136" rIns="94268" bIns="47136" numCol="1" anchor="b" anchorCtr="0" compatLnSpc="1">
            <a:prstTxWarp prst="textNoShape">
              <a:avLst/>
            </a:prstTxWarp>
          </a:bodyPr>
          <a:lstStyle>
            <a:lvl1pPr algn="r" defTabSz="944001">
              <a:defRPr sz="1200">
                <a:cs typeface="+mn-cs"/>
              </a:defRPr>
            </a:lvl1pPr>
          </a:lstStyle>
          <a:p>
            <a:pPr>
              <a:defRPr/>
            </a:pPr>
            <a:fld id="{BC52EB07-EF82-4491-8579-AC0E937A9C81}" type="slidenum">
              <a:rPr lang="en-US"/>
              <a:pPr>
                <a:defRPr/>
              </a:pPr>
              <a:t>‹#›</a:t>
            </a:fld>
            <a:endParaRPr lang="en-US" dirty="0"/>
          </a:p>
        </p:txBody>
      </p:sp>
    </p:spTree>
    <p:extLst>
      <p:ext uri="{BB962C8B-B14F-4D97-AF65-F5344CB8AC3E}">
        <p14:creationId xmlns:p14="http://schemas.microsoft.com/office/powerpoint/2010/main" val="4044865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pPr defTabSz="941670">
              <a:defRPr/>
            </a:pPr>
            <a:fld id="{7C923EDD-B025-4566-A126-2D70984617CF}" type="slidenum">
              <a:rPr lang="en-US" smtClean="0"/>
              <a:pPr defTabSz="941670">
                <a:defRPr/>
              </a:pPr>
              <a:t>1</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1337" y="4274488"/>
            <a:ext cx="5943599" cy="4496449"/>
          </a:xfrm>
        </p:spPr>
        <p:txBody>
          <a:bodyPr>
            <a:noAutofit/>
          </a:bodyPr>
          <a:lstStyle/>
          <a:p>
            <a:pPr lvl="0"/>
            <a:r>
              <a:rPr lang="en-US" kern="1200" dirty="0" smtClean="0">
                <a:solidFill>
                  <a:schemeClr val="tx1"/>
                </a:solidFill>
                <a:effectLst/>
                <a:latin typeface="Times New Roman" pitchFamily="18" charset="0"/>
              </a:rPr>
              <a:t>Facilitating Lawful Trade &amp; Travel on Secure Waterways</a:t>
            </a:r>
          </a:p>
          <a:p>
            <a:pPr marL="171450" lvl="0" indent="-171450">
              <a:buFont typeface="Arial" panose="020B0604020202020204" pitchFamily="34" charset="0"/>
              <a:buChar char="•"/>
            </a:pPr>
            <a:r>
              <a:rPr lang="en-US" kern="1200" dirty="0" smtClean="0">
                <a:solidFill>
                  <a:schemeClr val="tx1"/>
                </a:solidFill>
                <a:effectLst/>
                <a:latin typeface="Times New Roman" pitchFamily="18" charset="0"/>
              </a:rPr>
              <a:t>Mitigate Risk to Critical Infrastructure</a:t>
            </a:r>
          </a:p>
          <a:p>
            <a:pPr marL="171450" lvl="0" indent="-171450">
              <a:buFont typeface="Arial" panose="020B0604020202020204" pitchFamily="34" charset="0"/>
              <a:buChar char="•"/>
            </a:pPr>
            <a:r>
              <a:rPr lang="en-US" kern="1200" dirty="0" smtClean="0">
                <a:solidFill>
                  <a:schemeClr val="tx1"/>
                </a:solidFill>
                <a:effectLst/>
                <a:latin typeface="Times New Roman" pitchFamily="18" charset="0"/>
              </a:rPr>
              <a:t>Build Resiliency within the MTS</a:t>
            </a:r>
          </a:p>
          <a:p>
            <a:pPr marL="171450" lvl="0" indent="-171450">
              <a:buFont typeface="Arial" panose="020B0604020202020204" pitchFamily="34" charset="0"/>
              <a:buChar char="•"/>
            </a:pPr>
            <a:r>
              <a:rPr lang="en-US" kern="1200" dirty="0" smtClean="0">
                <a:solidFill>
                  <a:schemeClr val="tx1"/>
                </a:solidFill>
                <a:effectLst/>
                <a:latin typeface="Times New Roman" pitchFamily="18" charset="0"/>
              </a:rPr>
              <a:t>Enhance Unity of Effort in the MTS </a:t>
            </a:r>
          </a:p>
          <a:p>
            <a:pPr lvl="0"/>
            <a:r>
              <a:rPr lang="en-US" kern="1200" dirty="0" smtClean="0">
                <a:solidFill>
                  <a:schemeClr val="tx1"/>
                </a:solidFill>
                <a:effectLst/>
                <a:latin typeface="Times New Roman" pitchFamily="18" charset="0"/>
              </a:rPr>
              <a:t>Modernizing Aids to Navigation and Mariner Information Systems</a:t>
            </a:r>
          </a:p>
          <a:p>
            <a:pPr marL="171450" lvl="0" indent="-171450">
              <a:buFont typeface="Arial" panose="020B0604020202020204" pitchFamily="34" charset="0"/>
              <a:buChar char="•"/>
            </a:pPr>
            <a:r>
              <a:rPr lang="en-US" kern="1200" dirty="0" smtClean="0">
                <a:solidFill>
                  <a:schemeClr val="tx1"/>
                </a:solidFill>
                <a:effectLst/>
                <a:latin typeface="Times New Roman" pitchFamily="18" charset="0"/>
              </a:rPr>
              <a:t>Improve Nation’s Waterways</a:t>
            </a:r>
          </a:p>
          <a:p>
            <a:pPr marL="171450" lvl="0" indent="-171450">
              <a:buFont typeface="Arial" panose="020B0604020202020204" pitchFamily="34" charset="0"/>
              <a:buChar char="•"/>
            </a:pPr>
            <a:r>
              <a:rPr lang="en-US" kern="1200" dirty="0" smtClean="0">
                <a:solidFill>
                  <a:schemeClr val="tx1"/>
                </a:solidFill>
                <a:effectLst/>
                <a:latin typeface="Times New Roman" pitchFamily="18" charset="0"/>
              </a:rPr>
              <a:t>Optimize Marine Planning</a:t>
            </a:r>
          </a:p>
          <a:p>
            <a:pPr marL="171450" lvl="0" indent="-171450">
              <a:buFont typeface="Arial" panose="020B0604020202020204" pitchFamily="34" charset="0"/>
              <a:buChar char="•"/>
            </a:pPr>
            <a:r>
              <a:rPr lang="en-US" kern="1200" dirty="0" smtClean="0">
                <a:solidFill>
                  <a:schemeClr val="tx1"/>
                </a:solidFill>
                <a:effectLst/>
                <a:latin typeface="Times New Roman" pitchFamily="18" charset="0"/>
              </a:rPr>
              <a:t>Recapitalize Aging Assets</a:t>
            </a:r>
          </a:p>
          <a:p>
            <a:pPr marL="171450" lvl="0" indent="-171450">
              <a:buFont typeface="Arial" panose="020B0604020202020204" pitchFamily="34" charset="0"/>
              <a:buChar char="•"/>
            </a:pPr>
            <a:r>
              <a:rPr lang="en-US" kern="1200" dirty="0" smtClean="0">
                <a:solidFill>
                  <a:schemeClr val="tx1"/>
                </a:solidFill>
                <a:effectLst/>
                <a:latin typeface="Times New Roman" pitchFamily="18" charset="0"/>
              </a:rPr>
              <a:t>Streamline and Update Information Systems</a:t>
            </a:r>
          </a:p>
          <a:p>
            <a:pPr lvl="0"/>
            <a:r>
              <a:rPr lang="en-US" kern="1200" dirty="0" smtClean="0">
                <a:solidFill>
                  <a:schemeClr val="tx1"/>
                </a:solidFill>
                <a:effectLst/>
                <a:latin typeface="Times New Roman" pitchFamily="18" charset="0"/>
              </a:rPr>
              <a:t>Transforming Workforce Capacity and Partnerships</a:t>
            </a:r>
          </a:p>
          <a:p>
            <a:pPr marL="171450" lvl="0" indent="-171450">
              <a:buFont typeface="Arial" panose="020B0604020202020204" pitchFamily="34" charset="0"/>
              <a:buChar char="•"/>
            </a:pPr>
            <a:r>
              <a:rPr lang="en-US" kern="1200" dirty="0" smtClean="0">
                <a:solidFill>
                  <a:schemeClr val="tx1"/>
                </a:solidFill>
                <a:effectLst/>
                <a:latin typeface="Times New Roman" pitchFamily="18" charset="0"/>
              </a:rPr>
              <a:t>Leverage and Ensure Effective Oversight of Third Parties</a:t>
            </a:r>
          </a:p>
          <a:p>
            <a:pPr marL="171450" lvl="0" indent="-171450">
              <a:buFont typeface="Arial" panose="020B0604020202020204" pitchFamily="34" charset="0"/>
              <a:buChar char="•"/>
            </a:pPr>
            <a:r>
              <a:rPr lang="en-US" kern="1200" dirty="0" smtClean="0">
                <a:solidFill>
                  <a:schemeClr val="tx1"/>
                </a:solidFill>
                <a:effectLst/>
                <a:latin typeface="Times New Roman" pitchFamily="18" charset="0"/>
              </a:rPr>
              <a:t>Sharpen High-Tech and Adaptive Service Competencies</a:t>
            </a:r>
          </a:p>
          <a:p>
            <a:pPr marL="171450" lvl="0" indent="-171450">
              <a:buFont typeface="Arial" panose="020B0604020202020204" pitchFamily="34" charset="0"/>
              <a:buChar char="•"/>
            </a:pPr>
            <a:r>
              <a:rPr lang="en-US" kern="1200" dirty="0" smtClean="0">
                <a:solidFill>
                  <a:schemeClr val="tx1"/>
                </a:solidFill>
                <a:effectLst/>
                <a:latin typeface="Times New Roman" pitchFamily="18" charset="0"/>
              </a:rPr>
              <a:t>Advance the Prevention and Response Operations Workforce</a:t>
            </a:r>
          </a:p>
          <a:p>
            <a:pPr marL="0" marR="0">
              <a:lnSpc>
                <a:spcPct val="107000"/>
              </a:lnSpc>
              <a:spcBef>
                <a:spcPts val="0"/>
              </a:spcBef>
              <a:spcAft>
                <a:spcPts val="0"/>
              </a:spcAft>
            </a:pPr>
            <a:endParaRPr lang="en-US"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National MCSO goals</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L="171450" marR="0" indent="-171450">
              <a:lnSpc>
                <a:spcPct val="107000"/>
              </a:lnSpc>
              <a:spcBef>
                <a:spcPts val="0"/>
              </a:spcBef>
              <a:spcAft>
                <a:spcPts val="0"/>
              </a:spcAft>
              <a:buFont typeface="Arial" panose="020B0604020202020204" pitchFamily="34" charset="0"/>
              <a:buChar char="•"/>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Elevate maritime commerce within national economic/security conversation</a:t>
            </a:r>
          </a:p>
          <a:p>
            <a:pPr marL="171450" marR="0" indent="-171450">
              <a:lnSpc>
                <a:spcPct val="107000"/>
              </a:lnSpc>
              <a:spcBef>
                <a:spcPts val="0"/>
              </a:spcBef>
              <a:spcAft>
                <a:spcPts val="0"/>
              </a:spcAft>
              <a:buFont typeface="Arial" panose="020B0604020202020204" pitchFamily="34" charset="0"/>
              <a:buChar char="•"/>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Help the public understand the importance of maritime commerce and CG role</a:t>
            </a:r>
          </a:p>
          <a:p>
            <a:pPr marL="171450" marR="0" indent="-171450">
              <a:lnSpc>
                <a:spcPct val="107000"/>
              </a:lnSpc>
              <a:spcBef>
                <a:spcPts val="0"/>
              </a:spcBef>
              <a:spcAft>
                <a:spcPts val="0"/>
              </a:spcAft>
              <a:buFont typeface="Arial" panose="020B0604020202020204" pitchFamily="34" charset="0"/>
              <a:buChar char="•"/>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Build stakeholder advocacy at the national level for modernizing waterways infrastructure and expanding, hiring and training the prevention/response workforce</a:t>
            </a:r>
          </a:p>
          <a:p>
            <a:pPr marL="0" marR="0">
              <a:lnSpc>
                <a:spcPct val="107000"/>
              </a:lnSpc>
              <a:spcBef>
                <a:spcPts val="0"/>
              </a:spcBef>
              <a:spcAft>
                <a:spcPts val="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b="1"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43990" rtl="0" eaLnBrk="1" fontAlgn="base" latinLnBrk="0" hangingPunct="1">
              <a:lnSpc>
                <a:spcPct val="100000"/>
              </a:lnSpc>
              <a:spcBef>
                <a:spcPct val="0"/>
              </a:spcBef>
              <a:spcAft>
                <a:spcPct val="0"/>
              </a:spcAft>
              <a:buClrTx/>
              <a:buSzTx/>
              <a:buFontTx/>
              <a:buNone/>
              <a:tabLst/>
              <a:defRPr/>
            </a:pPr>
            <a:fld id="{3C0930B3-C984-4B34-B2A9-D0BBAAB767F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399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46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1337" y="4274488"/>
            <a:ext cx="5943599" cy="4496449"/>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kern="1200" dirty="0" err="1" smtClean="0">
                <a:solidFill>
                  <a:schemeClr val="tx1"/>
                </a:solidFill>
                <a:effectLst/>
                <a:latin typeface="Times New Roman" pitchFamily="18" charset="0"/>
              </a:rPr>
              <a:t>eCharts</a:t>
            </a:r>
            <a:r>
              <a:rPr lang="en-US" b="1" u="sng" kern="1200" dirty="0" smtClean="0">
                <a:solidFill>
                  <a:schemeClr val="tx1"/>
                </a:solidFill>
                <a:effectLst/>
                <a:latin typeface="Times New Roman" pitchFamily="18" charset="0"/>
              </a:rPr>
              <a:t>: </a:t>
            </a:r>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policy allows mariners to conduct paperless navigation. </a:t>
            </a:r>
            <a:r>
              <a:rPr lang="en-US" sz="1200" kern="1200" dirty="0" smtClean="0">
                <a:solidFill>
                  <a:schemeClr val="tx1"/>
                </a:solidFill>
                <a:effectLst/>
                <a:latin typeface="Times New Roman" pitchFamily="18" charset="0"/>
                <a:ea typeface="+mn-ea"/>
                <a:cs typeface="+mn-cs"/>
              </a:rPr>
              <a:t> </a:t>
            </a:r>
            <a:r>
              <a:rPr lang="en-US" kern="1200" dirty="0" smtClean="0">
                <a:solidFill>
                  <a:schemeClr val="tx1"/>
                </a:solidFill>
                <a:effectLst/>
                <a:latin typeface="Times New Roman" pitchFamily="18" charset="0"/>
              </a:rPr>
              <a:t>In</a:t>
            </a:r>
            <a:r>
              <a:rPr lang="en-US" kern="1200" baseline="0" dirty="0" smtClean="0">
                <a:solidFill>
                  <a:schemeClr val="tx1"/>
                </a:solidFill>
                <a:effectLst/>
                <a:latin typeface="Times New Roman" pitchFamily="18" charset="0"/>
              </a:rPr>
              <a:t> 2017, the Coast Guard </a:t>
            </a:r>
            <a:r>
              <a:rPr lang="en-US" sz="1200" kern="1200" baseline="0" dirty="0" smtClean="0">
                <a:solidFill>
                  <a:schemeClr val="tx1"/>
                </a:solidFill>
                <a:effectLst/>
                <a:latin typeface="Times New Roman" pitchFamily="18" charset="0"/>
                <a:ea typeface="+mn-ea"/>
                <a:cs typeface="+mn-cs"/>
              </a:rPr>
              <a:t>a</a:t>
            </a:r>
            <a:r>
              <a:rPr lang="en-US" sz="1200" kern="1200" dirty="0" smtClean="0">
                <a:solidFill>
                  <a:schemeClr val="tx1"/>
                </a:solidFill>
                <a:effectLst/>
                <a:latin typeface="Times New Roman" pitchFamily="18" charset="0"/>
                <a:ea typeface="+mn-ea"/>
                <a:cs typeface="+mn-cs"/>
              </a:rPr>
              <a:t>ccepted NOAA ENCs as the only equivalent e-chart</a:t>
            </a:r>
            <a:r>
              <a:rPr lang="en-US" sz="1200" kern="1200" baseline="0" dirty="0" smtClean="0">
                <a:solidFill>
                  <a:schemeClr val="tx1"/>
                </a:solidFill>
                <a:effectLst/>
                <a:latin typeface="Times New Roman" pitchFamily="18" charset="0"/>
                <a:ea typeface="+mn-ea"/>
                <a:cs typeface="+mn-cs"/>
              </a:rPr>
              <a:t> to meet domestic carriage requirements</a:t>
            </a:r>
            <a:r>
              <a:rPr lang="en-US" sz="1200" kern="1200" dirty="0" smtClean="0">
                <a:solidFill>
                  <a:schemeClr val="tx1"/>
                </a:solidFill>
                <a:effectLst/>
                <a:latin typeface="Times New Roman" pitchFamily="18" charset="0"/>
                <a:ea typeface="+mn-ea"/>
                <a:cs typeface="+mn-cs"/>
              </a:rPr>
              <a:t>.  This aligns</a:t>
            </a:r>
            <a:r>
              <a:rPr lang="en-US" sz="1200" kern="1200" baseline="0" dirty="0" smtClean="0">
                <a:solidFill>
                  <a:schemeClr val="tx1"/>
                </a:solidFill>
                <a:effectLst/>
                <a:latin typeface="Times New Roman" pitchFamily="18" charset="0"/>
                <a:ea typeface="+mn-ea"/>
                <a:cs typeface="+mn-cs"/>
              </a:rPr>
              <a:t> with NOAA’s shift to make ENCs their flagship charting product and Army Corps’ focus on their Inland ENC data base.  Many commercial products, including the most prevalent Inland charting product, already used ENCs</a:t>
            </a:r>
            <a:r>
              <a:rPr lang="en-US" sz="1200" kern="1200" dirty="0" smtClean="0">
                <a:solidFill>
                  <a:schemeClr val="tx1"/>
                </a:solidFill>
                <a:effectLst/>
                <a:latin typeface="Times New Roman" pitchFamily="18"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kern="1200" dirty="0" smtClean="0">
              <a:solidFill>
                <a:schemeClr val="tx1"/>
              </a:solidFill>
              <a:effectLst/>
              <a:latin typeface="Times New Roman" pitchFamily="18" charset="0"/>
            </a:endParaRPr>
          </a:p>
          <a:p>
            <a:pPr lvl="0"/>
            <a:r>
              <a:rPr lang="en-US" sz="1200" b="1" u="sng" kern="1200" dirty="0" err="1" smtClean="0">
                <a:solidFill>
                  <a:schemeClr val="tx1"/>
                </a:solidFill>
                <a:effectLst/>
                <a:latin typeface="Times New Roman" pitchFamily="18" charset="0"/>
                <a:ea typeface="+mn-ea"/>
                <a:cs typeface="+mn-cs"/>
              </a:rPr>
              <a:t>eATON</a:t>
            </a:r>
            <a:r>
              <a:rPr lang="en-US" sz="1200" b="1" u="sng"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Today, the MTS annually supports $4.6 trillion dollars of economic activity.  To ensure a safe, secure and efficient Marine Transportation System (MTS) that will meet the needs of shipping in the future, the Coast Guard employs a balance of Aids to Navigation, Marine Safety Information, Standards and Regulations, Vessel Traffic Services, Navigation Technology, and Maritime Risk Management Systems. </a:t>
            </a:r>
          </a:p>
          <a:p>
            <a:pPr lvl="0"/>
            <a:endParaRPr lang="en-US" sz="1200" kern="1200" dirty="0" smtClean="0">
              <a:solidFill>
                <a:schemeClr val="tx1"/>
              </a:solidFill>
              <a:effectLst/>
              <a:latin typeface="Times New Roman" pitchFamily="18" charset="0"/>
              <a:ea typeface="+mn-ea"/>
              <a:cs typeface="+mn-cs"/>
            </a:endParaRPr>
          </a:p>
          <a:p>
            <a:r>
              <a:rPr lang="x-none" sz="1200" kern="1200" dirty="0" smtClean="0">
                <a:solidFill>
                  <a:schemeClr val="tx1"/>
                </a:solidFill>
                <a:effectLst/>
                <a:latin typeface="Times New Roman" pitchFamily="18" charset="0"/>
                <a:ea typeface="+mn-ea"/>
                <a:cs typeface="+mn-cs"/>
              </a:rPr>
              <a:t>Developing a 21</a:t>
            </a:r>
            <a:r>
              <a:rPr lang="en-US" sz="1200" kern="1200" dirty="0" err="1" smtClean="0">
                <a:solidFill>
                  <a:schemeClr val="tx1"/>
                </a:solidFill>
                <a:effectLst/>
                <a:latin typeface="Times New Roman" pitchFamily="18" charset="0"/>
                <a:ea typeface="+mn-ea"/>
                <a:cs typeface="+mn-cs"/>
              </a:rPr>
              <a:t>st</a:t>
            </a:r>
            <a:r>
              <a:rPr lang="x-none" sz="1200" kern="1200" dirty="0" smtClean="0">
                <a:solidFill>
                  <a:schemeClr val="tx1"/>
                </a:solidFill>
                <a:effectLst/>
                <a:latin typeface="Times New Roman" pitchFamily="18" charset="0"/>
                <a:ea typeface="+mn-ea"/>
                <a:cs typeface="+mn-cs"/>
              </a:rPr>
              <a:t> Century waterway that optimally balances these systems to meet maritime transportation needs will involve modernizing the hardware, design, maintenance and delivery of ATON based on an analysis of user requirements. </a:t>
            </a:r>
            <a:endParaRPr lang="en-US" sz="1200" kern="1200" dirty="0" smtClean="0">
              <a:solidFill>
                <a:schemeClr val="tx1"/>
              </a:solidFill>
              <a:effectLst/>
              <a:latin typeface="Times New Roman" pitchFamily="18" charset="0"/>
              <a:ea typeface="+mn-ea"/>
              <a:cs typeface="+mn-cs"/>
            </a:endParaRPr>
          </a:p>
          <a:p>
            <a:r>
              <a:rPr lang="x-none" sz="1200" kern="1200" dirty="0" smtClean="0">
                <a:solidFill>
                  <a:schemeClr val="tx1"/>
                </a:solidFill>
                <a:effectLst/>
                <a:latin typeface="Times New Roman" pitchFamily="18" charset="0"/>
                <a:ea typeface="+mn-ea"/>
                <a:cs typeface="+mn-cs"/>
              </a:rPr>
              <a:t>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 2017 hurricane season also showcased how AIS ATON technology can be leveraged in a modernized ATON system to continue providing a signal to mariners until physical aids can be restored. </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 Coast Guard is presently conducting a series of Nationwide Waterways Analysis and Management System (WAMS) studies to define our ATON level of service policy. Studies on the Pacific Seacoast and Western Rivers are currently in progress.</a:t>
            </a:r>
          </a:p>
          <a:p>
            <a:endParaRPr lang="en-US" sz="1200" kern="1200" dirty="0" smtClean="0">
              <a:solidFill>
                <a:schemeClr val="tx1"/>
              </a:solidFill>
              <a:effectLst/>
              <a:latin typeface="Times New Roman" pitchFamily="18" charset="0"/>
              <a:ea typeface="+mn-ea"/>
              <a:cs typeface="+mn-cs"/>
            </a:endParaRPr>
          </a:p>
          <a:p>
            <a:r>
              <a:rPr lang="en-US" sz="1200" u="sng" kern="1200" dirty="0" smtClean="0">
                <a:solidFill>
                  <a:schemeClr val="tx1"/>
                </a:solidFill>
                <a:effectLst/>
                <a:latin typeface="Times New Roman" pitchFamily="18" charset="0"/>
                <a:ea typeface="+mn-ea"/>
                <a:cs typeface="+mn-cs"/>
              </a:rPr>
              <a:t>Even as electronic aids and navigation systems continue to expand, it is clear that physical Aids-to-Navigation (ATON) remain a critical component in ensuring the resiliency and efficiency of our MTS</a:t>
            </a:r>
            <a:r>
              <a:rPr lang="en-US" sz="1200" kern="1200" dirty="0" smtClean="0">
                <a:solidFill>
                  <a:schemeClr val="tx1"/>
                </a:solidFill>
                <a:effectLst/>
                <a:latin typeface="Times New Roman" pitchFamily="18" charset="0"/>
                <a:ea typeface="+mn-ea"/>
                <a:cs typeface="+mn-cs"/>
              </a:rPr>
              <a:t>. </a:t>
            </a:r>
            <a:endParaRPr lang="en-US" kern="1200" dirty="0" smtClean="0">
              <a:solidFill>
                <a:schemeClr val="tx1"/>
              </a:solidFill>
              <a:effectLst/>
              <a:latin typeface="Times New Roman" pitchFamily="18" charset="0"/>
            </a:endParaRPr>
          </a:p>
          <a:p>
            <a:pPr lvl="0"/>
            <a:endParaRPr lang="en-US" kern="1200" dirty="0" smtClean="0">
              <a:solidFill>
                <a:schemeClr val="tx1"/>
              </a:solidFill>
              <a:effectLst/>
              <a:latin typeface="Times New Roman" pitchFamily="18" charset="0"/>
            </a:endParaRPr>
          </a:p>
          <a:p>
            <a:pPr lvl="0"/>
            <a:r>
              <a:rPr lang="en-US" sz="1200" b="1" u="sng" kern="1200" dirty="0" err="1" smtClean="0">
                <a:solidFill>
                  <a:schemeClr val="tx1"/>
                </a:solidFill>
                <a:effectLst/>
                <a:latin typeface="Times New Roman" pitchFamily="18" charset="0"/>
                <a:ea typeface="+mn-ea"/>
                <a:cs typeface="+mn-cs"/>
              </a:rPr>
              <a:t>eMSI</a:t>
            </a:r>
            <a:r>
              <a:rPr lang="en-US" sz="1200" b="1" u="sng" kern="1200" dirty="0" smtClean="0">
                <a:solidFill>
                  <a:schemeClr val="tx1"/>
                </a:solidFill>
                <a:effectLst/>
                <a:latin typeface="Times New Roman" pitchFamily="18" charset="0"/>
                <a:ea typeface="+mn-ea"/>
                <a:cs typeface="+mn-cs"/>
              </a:rPr>
              <a:t>: </a:t>
            </a:r>
            <a:r>
              <a:rPr lang="en-US" sz="1200" i="0" kern="1200" dirty="0" smtClean="0">
                <a:solidFill>
                  <a:schemeClr val="tx1"/>
                </a:solidFill>
                <a:effectLst/>
                <a:latin typeface="Times New Roman" pitchFamily="18" charset="0"/>
                <a:ea typeface="+mn-ea"/>
                <a:cs typeface="+mn-cs"/>
              </a:rPr>
              <a:t>CG-NAV is expanding its capabilities to disseminate MSI beyond the legacy BNM and LNM systems by leveraging the capabilities of our Nationwide Automatic Identification System (NAIS).  CG-NAV is working with NOAA to broadcast NOAA PORTS data via NAIS.  To accomplish this, USCG is:</a:t>
            </a:r>
          </a:p>
          <a:p>
            <a:pPr lvl="0"/>
            <a:endParaRPr lang="en-US" sz="1200" i="0" kern="1200" dirty="0" smtClean="0">
              <a:solidFill>
                <a:schemeClr val="tx1"/>
              </a:solidFill>
              <a:effectLst/>
              <a:latin typeface="Times New Roman" pitchFamily="18" charset="0"/>
              <a:ea typeface="+mn-ea"/>
              <a:cs typeface="+mn-cs"/>
            </a:endParaRPr>
          </a:p>
          <a:p>
            <a:pPr marL="628650" lvl="1" indent="-171450" hangingPunct="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Partnering with NOAA and NGA to improve the methods used to exchange and process MSI.</a:t>
            </a:r>
          </a:p>
          <a:p>
            <a:pPr marL="628650" lvl="1" indent="-171450" hangingPunct="0">
              <a:buFont typeface="Arial" panose="020B0604020202020204" pitchFamily="34" charset="0"/>
              <a:buChar char="•"/>
            </a:pPr>
            <a:endParaRPr lang="en-US" sz="1200" kern="1200" dirty="0" smtClean="0">
              <a:solidFill>
                <a:schemeClr val="tx1"/>
              </a:solidFill>
              <a:effectLst/>
              <a:latin typeface="Times New Roman" pitchFamily="18" charset="0"/>
              <a:ea typeface="+mn-ea"/>
              <a:cs typeface="+mn-cs"/>
            </a:endParaRPr>
          </a:p>
          <a:p>
            <a:pPr marL="628650" lvl="1" indent="-171450" hangingPunct="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Reviewing how BNMs are processed and disseminated with an eye towards providing mariners access to BNMs via the Internet.</a:t>
            </a:r>
          </a:p>
          <a:p>
            <a:pPr marL="628650" lvl="1" indent="-171450" hangingPunct="0">
              <a:buFont typeface="Arial" panose="020B0604020202020204" pitchFamily="34" charset="0"/>
              <a:buChar char="•"/>
            </a:pPr>
            <a:endParaRPr lang="en-US" sz="1200" kern="1200" dirty="0" smtClean="0">
              <a:solidFill>
                <a:schemeClr val="tx1"/>
              </a:solidFill>
              <a:effectLst/>
              <a:latin typeface="Times New Roman" pitchFamily="18" charset="0"/>
              <a:ea typeface="+mn-ea"/>
              <a:cs typeface="+mn-cs"/>
            </a:endParaRPr>
          </a:p>
          <a:p>
            <a:pPr marL="628650" lvl="1" indent="-171450" hangingPunct="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Participating on a Committee on Marine Transportation System (CMTS) Future of Navigation Integrated Action Team to develop a proof-of-concept for a single website where mariners can access the MSI published by Coast Guard, NOAA, NGA, and the U.S. Army Corps of Engineers.</a:t>
            </a:r>
          </a:p>
          <a:p>
            <a:pPr lvl="0"/>
            <a:endParaRPr lang="en-US" kern="1200" dirty="0" smtClean="0">
              <a:solidFill>
                <a:schemeClr val="tx1"/>
              </a:solidFill>
              <a:effectLst/>
              <a:latin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43990" rtl="0" eaLnBrk="1" fontAlgn="base" latinLnBrk="0" hangingPunct="1">
              <a:lnSpc>
                <a:spcPct val="100000"/>
              </a:lnSpc>
              <a:spcBef>
                <a:spcPct val="0"/>
              </a:spcBef>
              <a:spcAft>
                <a:spcPct val="0"/>
              </a:spcAft>
              <a:buClrTx/>
              <a:buSzTx/>
              <a:buFontTx/>
              <a:buNone/>
              <a:tabLst/>
              <a:defRPr/>
            </a:pPr>
            <a:fld id="{3C0930B3-C984-4B34-B2A9-D0BBAAB767F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399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4673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1337" y="4274488"/>
            <a:ext cx="5943599" cy="4496449"/>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err="1" smtClean="0">
                <a:effectLst/>
                <a:latin typeface="Times New Roman" panose="02020603050405020304" pitchFamily="18" charset="0"/>
                <a:ea typeface="Calibri" panose="020F0502020204030204" pitchFamily="34" charset="0"/>
                <a:cs typeface="Times New Roman" panose="02020603050405020304" pitchFamily="18" charset="0"/>
              </a:rPr>
              <a:t>NavRules</a:t>
            </a:r>
            <a:r>
              <a:rPr lang="en-US" b="1" u="sng"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200" dirty="0" smtClean="0">
                <a:solidFill>
                  <a:schemeClr val="tx1"/>
                </a:solidFill>
                <a:effectLst/>
                <a:latin typeface="Times New Roman" pitchFamily="18" charset="0"/>
                <a:ea typeface="+mn-ea"/>
                <a:cs typeface="+mn-cs"/>
              </a:rPr>
              <a:t>NOAA Coast Survey and the Coast Guard teamed up to include both the COLREGs and Inland Navigation Rules in an amalgamated format in each edition of the Coast Pilot.  Now by carrying the applicable Coast Pilot, mariners meet two requirements; a two for one.</a:t>
            </a:r>
          </a:p>
          <a:p>
            <a:pPr lvl="0"/>
            <a:endParaRPr lang="en-US"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en-US" sz="1200" b="1" u="sng"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ENC Crosswalk: </a:t>
            </a:r>
            <a:r>
              <a:rPr lang="en-US" sz="1200" kern="1200" dirty="0" smtClean="0">
                <a:solidFill>
                  <a:schemeClr val="tx1"/>
                </a:solidFill>
                <a:effectLst/>
                <a:latin typeface="Times New Roman" pitchFamily="18" charset="0"/>
                <a:ea typeface="+mn-ea"/>
                <a:cs typeface="+mn-cs"/>
              </a:rPr>
              <a:t>The Coast Guard is partnering with NOAA to reduce the chart complexity, specifically on the NOAA ENC®.  ENCs are the primary chart used by the international maritime community.  Because the mariner must decipher administration specific features from one nation’s waters to the next, the Coast Guard desires to align its charted regulations with standard features already defined</a:t>
            </a:r>
            <a:r>
              <a:rPr lang="en-US" sz="1200" kern="1200" baseline="0" dirty="0" smtClean="0">
                <a:solidFill>
                  <a:schemeClr val="tx1"/>
                </a:solidFill>
                <a:effectLst/>
                <a:latin typeface="Times New Roman" pitchFamily="18" charset="0"/>
                <a:ea typeface="+mn-ea"/>
                <a:cs typeface="+mn-cs"/>
              </a:rPr>
              <a:t> by the</a:t>
            </a:r>
            <a:r>
              <a:rPr lang="en-US" sz="1200" kern="1200" dirty="0" smtClean="0">
                <a:solidFill>
                  <a:schemeClr val="tx1"/>
                </a:solidFill>
                <a:effectLst/>
                <a:latin typeface="Times New Roman" pitchFamily="18" charset="0"/>
                <a:ea typeface="+mn-ea"/>
                <a:cs typeface="+mn-cs"/>
              </a:rPr>
              <a:t> IHO in their ENC product specification. </a:t>
            </a:r>
          </a:p>
          <a:p>
            <a:pPr lvl="0"/>
            <a:endParaRPr lang="en-US" sz="1200" kern="1200" smtClean="0">
              <a:solidFill>
                <a:schemeClr val="tx1"/>
              </a:solidFill>
              <a:effectLst/>
              <a:latin typeface="Times New Roman" pitchFamily="18" charset="0"/>
              <a:ea typeface="+mn-ea"/>
              <a:cs typeface="+mn-cs"/>
            </a:endParaRPr>
          </a:p>
          <a:p>
            <a:pPr lvl="0"/>
            <a:r>
              <a:rPr lang="en-US" sz="1200" kern="1200" smtClean="0">
                <a:solidFill>
                  <a:schemeClr val="tx1"/>
                </a:solidFill>
                <a:effectLst/>
                <a:latin typeface="Times New Roman" pitchFamily="18" charset="0"/>
                <a:ea typeface="+mn-ea"/>
                <a:cs typeface="+mn-cs"/>
              </a:rPr>
              <a:t>While </a:t>
            </a:r>
            <a:r>
              <a:rPr lang="en-US" sz="1200" kern="1200" dirty="0" smtClean="0">
                <a:solidFill>
                  <a:schemeClr val="tx1"/>
                </a:solidFill>
                <a:effectLst/>
                <a:latin typeface="Times New Roman" pitchFamily="18" charset="0"/>
                <a:ea typeface="+mn-ea"/>
                <a:cs typeface="+mn-cs"/>
              </a:rPr>
              <a:t>many chart display manufactures portray nation-specific features, the Coast Guard considers it better practice to reduce the number of unique features and encode them</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to a standard. This will increase NOAA ENC® clarity for the mariner.</a:t>
            </a:r>
            <a:endParaRPr lang="en-US" b="1" baseline="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endParaRPr lang="en-US" b="1" baseline="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NDBC:</a:t>
            </a:r>
            <a:r>
              <a:rPr lang="en-US" sz="1200" b="0" u="none"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Since 1927, t</a:t>
            </a:r>
            <a:r>
              <a:rPr lang="en-US" sz="1200" kern="1200" dirty="0" smtClean="0">
                <a:solidFill>
                  <a:schemeClr val="tx1"/>
                </a:solidFill>
                <a:effectLst/>
                <a:latin typeface="Times New Roman" pitchFamily="18" charset="0"/>
                <a:ea typeface="+mn-ea"/>
                <a:cs typeface="+mn-cs"/>
              </a:rPr>
              <a:t>he Coast Guard team provides technical expertise and coordinates the deployment, servicing and retrieval of the NOAA weather buoys by scheduling operations with USCG cutters and aircraft.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With pressures of flat or declining operational budgets, NDBC constantly works to decrease the overall cost of buoy maintenance while maintaining required performance of 80% data availability.  The weather buoys, which began as very large platforms - 12Meter discus with 10M high mast -  have been downsized to 3 meter or smaller over the last 20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Traditional NOAA buoys</a:t>
            </a:r>
            <a:r>
              <a:rPr lang="en-US" sz="1200" kern="1200" baseline="0" dirty="0" smtClean="0">
                <a:solidFill>
                  <a:schemeClr val="tx1"/>
                </a:solidFill>
                <a:effectLst/>
                <a:latin typeface="Times New Roman" pitchFamily="18" charset="0"/>
                <a:ea typeface="+mn-ea"/>
                <a:cs typeface="+mn-cs"/>
              </a:rPr>
              <a:t> hulls are being replaced with a modular design called the SCOOP Buoy </a:t>
            </a:r>
            <a:r>
              <a:rPr lang="en-US" dirty="0" smtClean="0"/>
              <a:t>should </a:t>
            </a:r>
            <a:r>
              <a:rPr lang="en-US" b="0" u="sng" dirty="0" smtClean="0"/>
              <a:t>increase reliability of the equipment and decrease cost of the ship time required for servicing</a:t>
            </a:r>
            <a:r>
              <a:rPr lang="en-US" sz="1200" kern="1200" baseline="0" dirty="0" smtClean="0">
                <a:solidFill>
                  <a:schemeClr val="tx1"/>
                </a:solidFill>
                <a:effectLst/>
                <a:latin typeface="Times New Roman" pitchFamily="18" charset="0"/>
                <a:ea typeface="+mn-ea"/>
                <a:cs typeface="+mn-cs"/>
              </a:rPr>
              <a:t>.  These buoys 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Times New Roman" pitchFamily="18" charset="0"/>
              <a:ea typeface="+mn-ea"/>
              <a:cs typeface="+mn-cs"/>
            </a:endParaRPr>
          </a:p>
          <a:p>
            <a:pPr marL="628650" lvl="1" indent="-171450" rtl="0">
              <a:spcBef>
                <a:spcPts val="0"/>
              </a:spcBef>
              <a:buFont typeface="Arial" panose="020B0604020202020204" pitchFamily="34" charset="0"/>
              <a:buChar char="•"/>
            </a:pPr>
            <a:r>
              <a:rPr lang="en-US" sz="1200" b="0" dirty="0" smtClean="0"/>
              <a:t>Less labor intensive assembly, and at-sea servicing</a:t>
            </a:r>
          </a:p>
          <a:p>
            <a:pPr marL="628650" lvl="1" indent="-171450" rtl="0">
              <a:spcBef>
                <a:spcPts val="0"/>
              </a:spcBef>
              <a:buFont typeface="Arial" panose="020B0604020202020204" pitchFamily="34" charset="0"/>
              <a:buChar char="•"/>
            </a:pPr>
            <a:r>
              <a:rPr lang="en-US" sz="1200" b="0" dirty="0" smtClean="0"/>
              <a:t>Allows use of ships with less lift capacity</a:t>
            </a:r>
          </a:p>
          <a:p>
            <a:pPr marL="628650" lvl="1" indent="-171450" rtl="0">
              <a:spcBef>
                <a:spcPts val="0"/>
              </a:spcBef>
              <a:buFont typeface="Arial" panose="020B0604020202020204" pitchFamily="34" charset="0"/>
              <a:buChar char="•"/>
            </a:pPr>
            <a:r>
              <a:rPr lang="en-US" sz="1200" b="0" dirty="0" smtClean="0"/>
              <a:t>Requires less time on station</a:t>
            </a:r>
          </a:p>
          <a:p>
            <a:pPr marL="628650" lvl="1" indent="-171450" rtl="0">
              <a:spcBef>
                <a:spcPts val="0"/>
              </a:spcBef>
              <a:buFont typeface="Arial" panose="020B0604020202020204" pitchFamily="34" charset="0"/>
              <a:buChar char="•"/>
            </a:pPr>
            <a:r>
              <a:rPr lang="en-US" sz="1200" b="0" dirty="0" smtClean="0"/>
              <a:t>Has expanded observing capabilities</a:t>
            </a:r>
          </a:p>
          <a:p>
            <a:pPr marL="628650" lvl="1" indent="-171450" rtl="0">
              <a:spcBef>
                <a:spcPts val="0"/>
              </a:spcBef>
              <a:buFont typeface="Arial" panose="020B0604020202020204" pitchFamily="34" charset="0"/>
              <a:buChar char="•"/>
            </a:pPr>
            <a:r>
              <a:rPr lang="en-US" sz="1200" b="0" dirty="0" smtClean="0"/>
              <a:t>Sealed – never open in the field</a:t>
            </a:r>
          </a:p>
          <a:p>
            <a:pPr lvl="0"/>
            <a:endParaRPr lang="en-US" b="1"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43990" rtl="0" eaLnBrk="1" fontAlgn="base" latinLnBrk="0" hangingPunct="1">
              <a:lnSpc>
                <a:spcPct val="100000"/>
              </a:lnSpc>
              <a:spcBef>
                <a:spcPct val="0"/>
              </a:spcBef>
              <a:spcAft>
                <a:spcPct val="0"/>
              </a:spcAft>
              <a:buClrTx/>
              <a:buSzTx/>
              <a:buFontTx/>
              <a:buNone/>
              <a:tabLst/>
              <a:defRPr/>
            </a:pPr>
            <a:fld id="{3C0930B3-C984-4B34-B2A9-D0BBAAB767F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399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921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227150-1399-4B45-806A-8DBF4B924C4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03A8796-078E-4E8B-A0AB-EFD3FE6872B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50EFEA5-6810-4880-AA51-2D0564F0A19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FF5EC5-F926-44FF-B002-2CB646F733B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3BD45594-8EF9-4220-A4E8-4B676431712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4EFD1A5-1B5E-4022-B05E-F4833073E6D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5B80B74-7C4B-423E-9A02-EA196431D23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10A2096-AE19-4892-B398-D050A64485C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D4DF57F-3809-48FC-8519-4B6D956CB0E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7B6487F-C263-4236-B78B-FF333EC25BD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21F83EC-76EC-47D1-9F16-082AD994AE5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554C52-3323-4268-8EAD-88CE31BFFA6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7258F2D-0419-4170-B4EA-4E2EE631E3D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4245640-4114-4D31-A012-1DA2802232C9}" type="slidenum">
              <a:rPr lang="en-US"/>
              <a:pPr>
                <a:defRPr/>
              </a:pPr>
              <a:t>‹#›</a:t>
            </a:fld>
            <a:endParaRPr lang="en-US" dirty="0"/>
          </a:p>
        </p:txBody>
      </p:sp>
      <p:sp>
        <p:nvSpPr>
          <p:cNvPr id="1048" name="Line 24"/>
          <p:cNvSpPr>
            <a:spLocks noChangeShapeType="1"/>
          </p:cNvSpPr>
          <p:nvPr userDrawn="1"/>
        </p:nvSpPr>
        <p:spPr bwMode="auto">
          <a:xfrm>
            <a:off x="0" y="914400"/>
            <a:ext cx="9144000" cy="0"/>
          </a:xfrm>
          <a:prstGeom prst="line">
            <a:avLst/>
          </a:prstGeom>
          <a:noFill/>
          <a:ln w="38100" cmpd="dbl">
            <a:solidFill>
              <a:schemeClr val="tx1"/>
            </a:solidFill>
            <a:round/>
            <a:headEnd/>
            <a:tailEnd/>
          </a:ln>
          <a:effectLst/>
        </p:spPr>
        <p:txBody>
          <a:bodyPr/>
          <a:lstStyle/>
          <a:p>
            <a:pPr>
              <a:defRPr/>
            </a:pPr>
            <a:endParaRPr lang="en-US" dirty="0">
              <a:cs typeface="+mn-cs"/>
            </a:endParaRPr>
          </a:p>
        </p:txBody>
      </p:sp>
      <p:pic>
        <p:nvPicPr>
          <p:cNvPr id="1032" name="Picture 33" descr="Header10"/>
          <p:cNvPicPr>
            <a:picLocks noChangeAspect="1" noChangeArrowheads="1"/>
          </p:cNvPicPr>
          <p:nvPr userDrawn="1"/>
        </p:nvPicPr>
        <p:blipFill>
          <a:blip r:embed="rId15" cstate="print"/>
          <a:srcRect/>
          <a:stretch>
            <a:fillRect/>
          </a:stretch>
        </p:blipFill>
        <p:spPr bwMode="auto">
          <a:xfrm>
            <a:off x="0" y="0"/>
            <a:ext cx="9144000" cy="846138"/>
          </a:xfrm>
          <a:prstGeom prst="rect">
            <a:avLst/>
          </a:prstGeom>
          <a:noFill/>
          <a:ln w="9525">
            <a:noFill/>
            <a:miter lim="800000"/>
            <a:headEnd/>
            <a:tailEnd/>
          </a:ln>
        </p:spPr>
      </p:pic>
      <p:sp>
        <p:nvSpPr>
          <p:cNvPr id="1059" name="Text Box 35"/>
          <p:cNvSpPr txBox="1">
            <a:spLocks noChangeArrowheads="1"/>
          </p:cNvSpPr>
          <p:nvPr userDrawn="1"/>
        </p:nvSpPr>
        <p:spPr bwMode="auto">
          <a:xfrm>
            <a:off x="1066800" y="6473825"/>
            <a:ext cx="7010400" cy="384175"/>
          </a:xfrm>
          <a:prstGeom prst="rect">
            <a:avLst/>
          </a:prstGeom>
          <a:noFill/>
          <a:ln w="9525">
            <a:noFill/>
            <a:miter lim="800000"/>
            <a:headEnd/>
            <a:tailEnd/>
          </a:ln>
          <a:effectLst/>
        </p:spPr>
        <p:txBody>
          <a:bodyPr>
            <a:spAutoFit/>
          </a:bodyPr>
          <a:lstStyle/>
          <a:p>
            <a:pPr algn="ctr">
              <a:lnSpc>
                <a:spcPct val="60000"/>
              </a:lnSpc>
              <a:defRPr/>
            </a:pPr>
            <a:r>
              <a:rPr lang="en-US" sz="1400" b="1" dirty="0">
                <a:solidFill>
                  <a:srgbClr val="FF0000"/>
                </a:solidFill>
                <a:effectLst>
                  <a:outerShdw blurRad="38100" dist="38100" dir="2700000" algn="tl">
                    <a:srgbClr val="000000"/>
                  </a:outerShdw>
                </a:effectLst>
                <a:latin typeface="Arial" charset="0"/>
                <a:cs typeface="+mn-cs"/>
              </a:rPr>
              <a:t>FOR OFFICIAL USE ONLY </a:t>
            </a:r>
            <a:r>
              <a:rPr lang="en-US" sz="900" b="1" dirty="0">
                <a:solidFill>
                  <a:srgbClr val="FF0000"/>
                </a:solidFill>
                <a:effectLst>
                  <a:outerShdw blurRad="38100" dist="38100" dir="2700000" algn="tl">
                    <a:srgbClr val="000000"/>
                  </a:outerShdw>
                </a:effectLst>
                <a:latin typeface="Arial" charset="0"/>
                <a:cs typeface="+mn-cs"/>
              </a:rPr>
              <a:t/>
            </a:r>
            <a:br>
              <a:rPr lang="en-US" sz="900" b="1" dirty="0">
                <a:solidFill>
                  <a:srgbClr val="FF0000"/>
                </a:solidFill>
                <a:effectLst>
                  <a:outerShdw blurRad="38100" dist="38100" dir="2700000" algn="tl">
                    <a:srgbClr val="000000"/>
                  </a:outerShdw>
                </a:effectLst>
                <a:latin typeface="Arial" charset="0"/>
                <a:cs typeface="+mn-cs"/>
              </a:rPr>
            </a:br>
            <a:r>
              <a:rPr lang="en-US" sz="900" b="1" dirty="0">
                <a:solidFill>
                  <a:srgbClr val="FF0000"/>
                </a:solidFill>
                <a:effectLst>
                  <a:outerShdw blurRad="38100" dist="38100" dir="2700000" algn="tl">
                    <a:srgbClr val="000000"/>
                  </a:outerShdw>
                </a:effectLst>
                <a:latin typeface="Arial" charset="0"/>
                <a:cs typeface="+mn-cs"/>
              </a:rPr>
              <a:t>Public Availability to be Determined Under 5 U.S.C. § 552</a:t>
            </a:r>
            <a:r>
              <a:rPr lang="en-US" sz="1800" dirty="0">
                <a:solidFill>
                  <a:srgbClr val="FF0000"/>
                </a:solidFill>
                <a:effectLst>
                  <a:outerShdw blurRad="38100" dist="38100" dir="2700000" algn="tl">
                    <a:srgbClr val="000000"/>
                  </a:outerShdw>
                </a:effectLst>
                <a:latin typeface="Arial" charset="0"/>
                <a:cs typeface="+mn-cs"/>
              </a:rPr>
              <a:t> </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hdr="0" ftr="0" dt="0"/>
  <p:txStyles>
    <p:titleStyle>
      <a:lvl1pPr algn="ctr" rtl="0" eaLnBrk="0" fontAlgn="base" hangingPunct="0">
        <a:spcBef>
          <a:spcPct val="0"/>
        </a:spcBef>
        <a:spcAft>
          <a:spcPct val="0"/>
        </a:spcAft>
        <a:defRPr sz="4400">
          <a:solidFill>
            <a:srgbClr val="EAEAEA"/>
          </a:solidFill>
          <a:latin typeface="+mj-lt"/>
          <a:ea typeface="+mj-ea"/>
          <a:cs typeface="+mj-cs"/>
        </a:defRPr>
      </a:lvl1pPr>
      <a:lvl2pPr algn="ctr" rtl="0" eaLnBrk="0" fontAlgn="base" hangingPunct="0">
        <a:spcBef>
          <a:spcPct val="0"/>
        </a:spcBef>
        <a:spcAft>
          <a:spcPct val="0"/>
        </a:spcAft>
        <a:defRPr sz="4400">
          <a:solidFill>
            <a:srgbClr val="EAEAEA"/>
          </a:solidFill>
          <a:latin typeface="Times New Roman" pitchFamily="18" charset="0"/>
        </a:defRPr>
      </a:lvl2pPr>
      <a:lvl3pPr algn="ctr" rtl="0" eaLnBrk="0" fontAlgn="base" hangingPunct="0">
        <a:spcBef>
          <a:spcPct val="0"/>
        </a:spcBef>
        <a:spcAft>
          <a:spcPct val="0"/>
        </a:spcAft>
        <a:defRPr sz="4400">
          <a:solidFill>
            <a:srgbClr val="EAEAEA"/>
          </a:solidFill>
          <a:latin typeface="Times New Roman" pitchFamily="18" charset="0"/>
        </a:defRPr>
      </a:lvl3pPr>
      <a:lvl4pPr algn="ctr" rtl="0" eaLnBrk="0" fontAlgn="base" hangingPunct="0">
        <a:spcBef>
          <a:spcPct val="0"/>
        </a:spcBef>
        <a:spcAft>
          <a:spcPct val="0"/>
        </a:spcAft>
        <a:defRPr sz="4400">
          <a:solidFill>
            <a:srgbClr val="EAEAEA"/>
          </a:solidFill>
          <a:latin typeface="Times New Roman" pitchFamily="18" charset="0"/>
        </a:defRPr>
      </a:lvl4pPr>
      <a:lvl5pPr algn="ctr" rtl="0" eaLnBrk="0" fontAlgn="base" hangingPunct="0">
        <a:spcBef>
          <a:spcPct val="0"/>
        </a:spcBef>
        <a:spcAft>
          <a:spcPct val="0"/>
        </a:spcAft>
        <a:defRPr sz="4400">
          <a:solidFill>
            <a:srgbClr val="EAEAEA"/>
          </a:solidFill>
          <a:latin typeface="Times New Roman" pitchFamily="18" charset="0"/>
        </a:defRPr>
      </a:lvl5pPr>
      <a:lvl6pPr marL="457200" algn="ctr" rtl="0" fontAlgn="base">
        <a:spcBef>
          <a:spcPct val="0"/>
        </a:spcBef>
        <a:spcAft>
          <a:spcPct val="0"/>
        </a:spcAft>
        <a:defRPr sz="4400">
          <a:solidFill>
            <a:srgbClr val="EAEAEA"/>
          </a:solidFill>
          <a:latin typeface="Times New Roman" pitchFamily="18" charset="0"/>
        </a:defRPr>
      </a:lvl6pPr>
      <a:lvl7pPr marL="914400" algn="ctr" rtl="0" fontAlgn="base">
        <a:spcBef>
          <a:spcPct val="0"/>
        </a:spcBef>
        <a:spcAft>
          <a:spcPct val="0"/>
        </a:spcAft>
        <a:defRPr sz="4400">
          <a:solidFill>
            <a:srgbClr val="EAEAEA"/>
          </a:solidFill>
          <a:latin typeface="Times New Roman" pitchFamily="18" charset="0"/>
        </a:defRPr>
      </a:lvl7pPr>
      <a:lvl8pPr marL="1371600" algn="ctr" rtl="0" fontAlgn="base">
        <a:spcBef>
          <a:spcPct val="0"/>
        </a:spcBef>
        <a:spcAft>
          <a:spcPct val="0"/>
        </a:spcAft>
        <a:defRPr sz="4400">
          <a:solidFill>
            <a:srgbClr val="EAEAEA"/>
          </a:solidFill>
          <a:latin typeface="Times New Roman" pitchFamily="18" charset="0"/>
        </a:defRPr>
      </a:lvl8pPr>
      <a:lvl9pPr marL="1828800" algn="ctr" rtl="0" fontAlgn="base">
        <a:spcBef>
          <a:spcPct val="0"/>
        </a:spcBef>
        <a:spcAft>
          <a:spcPct val="0"/>
        </a:spcAft>
        <a:defRPr sz="4400">
          <a:solidFill>
            <a:srgbClr val="EAEAEA"/>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EAEAEA"/>
          </a:solidFill>
          <a:latin typeface="+mn-lt"/>
          <a:ea typeface="+mn-ea"/>
          <a:cs typeface="+mn-cs"/>
        </a:defRPr>
      </a:lvl1pPr>
      <a:lvl2pPr marL="742950" indent="-285750" algn="l" rtl="0" eaLnBrk="0" fontAlgn="base" hangingPunct="0">
        <a:spcBef>
          <a:spcPct val="20000"/>
        </a:spcBef>
        <a:spcAft>
          <a:spcPct val="0"/>
        </a:spcAft>
        <a:buChar char="–"/>
        <a:defRPr sz="2800">
          <a:solidFill>
            <a:srgbClr val="EAEAEA"/>
          </a:solidFill>
          <a:latin typeface="+mn-lt"/>
        </a:defRPr>
      </a:lvl2pPr>
      <a:lvl3pPr marL="1143000" indent="-228600" algn="l" rtl="0" eaLnBrk="0" fontAlgn="base" hangingPunct="0">
        <a:spcBef>
          <a:spcPct val="20000"/>
        </a:spcBef>
        <a:spcAft>
          <a:spcPct val="0"/>
        </a:spcAft>
        <a:buChar char="•"/>
        <a:defRPr sz="2400">
          <a:solidFill>
            <a:srgbClr val="EAEAEA"/>
          </a:solidFill>
          <a:latin typeface="+mn-lt"/>
        </a:defRPr>
      </a:lvl3pPr>
      <a:lvl4pPr marL="1600200" indent="-228600" algn="l" rtl="0" eaLnBrk="0" fontAlgn="base" hangingPunct="0">
        <a:spcBef>
          <a:spcPct val="20000"/>
        </a:spcBef>
        <a:spcAft>
          <a:spcPct val="0"/>
        </a:spcAft>
        <a:buChar char="–"/>
        <a:defRPr sz="2000">
          <a:solidFill>
            <a:srgbClr val="EAEAEA"/>
          </a:solidFill>
          <a:latin typeface="+mn-lt"/>
        </a:defRPr>
      </a:lvl4pPr>
      <a:lvl5pPr marL="2057400" indent="-228600" algn="l" rtl="0" eaLnBrk="0" fontAlgn="base" hangingPunct="0">
        <a:spcBef>
          <a:spcPct val="20000"/>
        </a:spcBef>
        <a:spcAft>
          <a:spcPct val="0"/>
        </a:spcAft>
        <a:buChar char="»"/>
        <a:defRPr sz="2000">
          <a:solidFill>
            <a:srgbClr val="EAEAEA"/>
          </a:solidFill>
          <a:latin typeface="+mn-lt"/>
        </a:defRPr>
      </a:lvl5pPr>
      <a:lvl6pPr marL="2514600" indent="-228600" algn="l" rtl="0" fontAlgn="base">
        <a:spcBef>
          <a:spcPct val="20000"/>
        </a:spcBef>
        <a:spcAft>
          <a:spcPct val="0"/>
        </a:spcAft>
        <a:buChar char="»"/>
        <a:defRPr sz="2000">
          <a:solidFill>
            <a:srgbClr val="EAEAEA"/>
          </a:solidFill>
          <a:latin typeface="+mn-lt"/>
        </a:defRPr>
      </a:lvl6pPr>
      <a:lvl7pPr marL="2971800" indent="-228600" algn="l" rtl="0" fontAlgn="base">
        <a:spcBef>
          <a:spcPct val="20000"/>
        </a:spcBef>
        <a:spcAft>
          <a:spcPct val="0"/>
        </a:spcAft>
        <a:buChar char="»"/>
        <a:defRPr sz="2000">
          <a:solidFill>
            <a:srgbClr val="EAEAEA"/>
          </a:solidFill>
          <a:latin typeface="+mn-lt"/>
        </a:defRPr>
      </a:lvl7pPr>
      <a:lvl8pPr marL="3429000" indent="-228600" algn="l" rtl="0" fontAlgn="base">
        <a:spcBef>
          <a:spcPct val="20000"/>
        </a:spcBef>
        <a:spcAft>
          <a:spcPct val="0"/>
        </a:spcAft>
        <a:buChar char="»"/>
        <a:defRPr sz="2000">
          <a:solidFill>
            <a:srgbClr val="EAEAEA"/>
          </a:solidFill>
          <a:latin typeface="+mn-lt"/>
        </a:defRPr>
      </a:lvl8pPr>
      <a:lvl9pPr marL="3886200" indent="-228600" algn="l" rtl="0" fontAlgn="base">
        <a:spcBef>
          <a:spcPct val="20000"/>
        </a:spcBef>
        <a:spcAft>
          <a:spcPct val="0"/>
        </a:spcAft>
        <a:buChar char="»"/>
        <a:defRPr sz="2000">
          <a:solidFill>
            <a:srgbClr val="EAEAE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895598" y="914400"/>
            <a:ext cx="6248402" cy="5943600"/>
          </a:xfrm>
          <a:prstGeom prst="rect">
            <a:avLst/>
          </a:prstGeom>
          <a:solidFill>
            <a:schemeClr val="accent3">
              <a:lumMod val="25000"/>
            </a:schemeClr>
          </a:solidFill>
          <a:ln w="9525">
            <a:solidFill>
              <a:schemeClr val="tx1"/>
            </a:solidFill>
            <a:miter lim="800000"/>
            <a:headEnd/>
            <a:tailEnd/>
          </a:ln>
        </p:spPr>
        <p:txBody>
          <a:bodyPr wrap="none" anchor="ctr"/>
          <a:lstStyle/>
          <a:p>
            <a:pPr>
              <a:defRPr/>
            </a:pPr>
            <a:endParaRPr lang="en-US" dirty="0">
              <a:cs typeface="+mn-cs"/>
            </a:endParaRPr>
          </a:p>
        </p:txBody>
      </p:sp>
      <p:sp>
        <p:nvSpPr>
          <p:cNvPr id="3075" name="Rectangle 2"/>
          <p:cNvSpPr>
            <a:spLocks noChangeArrowheads="1"/>
          </p:cNvSpPr>
          <p:nvPr/>
        </p:nvSpPr>
        <p:spPr bwMode="auto">
          <a:xfrm>
            <a:off x="0" y="0"/>
            <a:ext cx="2895600" cy="68580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66595" name="Rectangle 3"/>
          <p:cNvSpPr>
            <a:spLocks noGrp="1" noChangeArrowheads="1"/>
          </p:cNvSpPr>
          <p:nvPr>
            <p:ph type="ctrTitle"/>
          </p:nvPr>
        </p:nvSpPr>
        <p:spPr>
          <a:xfrm>
            <a:off x="2819399" y="931568"/>
            <a:ext cx="6400800" cy="3335631"/>
          </a:xfrm>
        </p:spPr>
        <p:txBody>
          <a:bodyPr/>
          <a:lstStyle/>
          <a:p>
            <a:pPr eaLnBrk="1" hangingPunct="1">
              <a:defRPr/>
            </a:pPr>
            <a:r>
              <a:rPr lang="en-US" sz="6000" b="1" i="1" dirty="0" smtClean="0">
                <a:solidFill>
                  <a:schemeClr val="bg1"/>
                </a:solidFill>
                <a:effectLst>
                  <a:outerShdw blurRad="38100" dist="38100" dir="2700000" algn="tl">
                    <a:srgbClr val="000000"/>
                  </a:outerShdw>
                </a:effectLst>
              </a:rPr>
              <a:t/>
            </a:r>
            <a:br>
              <a:rPr lang="en-US" sz="6000" b="1" i="1" dirty="0" smtClean="0">
                <a:solidFill>
                  <a:schemeClr val="bg1"/>
                </a:solidFill>
                <a:effectLst>
                  <a:outerShdw blurRad="38100" dist="38100" dir="2700000" algn="tl">
                    <a:srgbClr val="000000"/>
                  </a:outerShdw>
                </a:effectLst>
              </a:rPr>
            </a:br>
            <a:r>
              <a:rPr lang="en-US" sz="6000" b="1" i="1" dirty="0" smtClean="0">
                <a:solidFill>
                  <a:schemeClr val="bg1"/>
                </a:solidFill>
                <a:effectLst>
                  <a:outerShdw blurRad="38100" dist="38100" dir="2700000" algn="tl">
                    <a:srgbClr val="000000"/>
                  </a:outerShdw>
                </a:effectLst>
              </a:rPr>
              <a:t>NOAA</a:t>
            </a:r>
            <a:br>
              <a:rPr lang="en-US" sz="6000" b="1" i="1" dirty="0" smtClean="0">
                <a:solidFill>
                  <a:schemeClr val="bg1"/>
                </a:solidFill>
                <a:effectLst>
                  <a:outerShdw blurRad="38100" dist="38100" dir="2700000" algn="tl">
                    <a:srgbClr val="000000"/>
                  </a:outerShdw>
                </a:effectLst>
              </a:rPr>
            </a:br>
            <a:r>
              <a:rPr lang="en-US" sz="4800" b="1" i="1" dirty="0" smtClean="0">
                <a:solidFill>
                  <a:schemeClr val="bg1"/>
                </a:solidFill>
                <a:effectLst>
                  <a:outerShdw blurRad="38100" dist="38100" dir="2700000" algn="tl">
                    <a:srgbClr val="000000"/>
                  </a:outerShdw>
                </a:effectLst>
              </a:rPr>
              <a:t>Hydrographic </a:t>
            </a:r>
            <a:r>
              <a:rPr lang="en-US" sz="4800" b="1" i="1" dirty="0">
                <a:solidFill>
                  <a:schemeClr val="bg1"/>
                </a:solidFill>
                <a:effectLst>
                  <a:outerShdw blurRad="38100" dist="38100" dir="2700000" algn="tl">
                    <a:srgbClr val="000000"/>
                  </a:outerShdw>
                </a:effectLst>
              </a:rPr>
              <a:t>Services Review </a:t>
            </a:r>
            <a:r>
              <a:rPr lang="en-US" sz="4800" b="1" i="1" dirty="0" smtClean="0">
                <a:solidFill>
                  <a:schemeClr val="bg1"/>
                </a:solidFill>
                <a:effectLst>
                  <a:outerShdw blurRad="38100" dist="38100" dir="2700000" algn="tl">
                    <a:srgbClr val="000000"/>
                  </a:outerShdw>
                </a:effectLst>
              </a:rPr>
              <a:t>Panel</a:t>
            </a:r>
            <a:endParaRPr lang="en-US" sz="2000" b="1" i="1" dirty="0" smtClean="0">
              <a:solidFill>
                <a:schemeClr val="bg1"/>
              </a:solidFill>
              <a:effectLst>
                <a:outerShdw blurRad="38100" dist="38100" dir="2700000" algn="tl">
                  <a:srgbClr val="000000"/>
                </a:outerShdw>
              </a:effectLst>
            </a:endParaRPr>
          </a:p>
        </p:txBody>
      </p:sp>
      <p:sp>
        <p:nvSpPr>
          <p:cNvPr id="366599" name="Text Box 7"/>
          <p:cNvSpPr txBox="1">
            <a:spLocks noChangeArrowheads="1"/>
          </p:cNvSpPr>
          <p:nvPr/>
        </p:nvSpPr>
        <p:spPr bwMode="auto">
          <a:xfrm>
            <a:off x="3169264" y="5646573"/>
            <a:ext cx="6020642" cy="246221"/>
          </a:xfrm>
          <a:prstGeom prst="rect">
            <a:avLst/>
          </a:prstGeom>
          <a:noFill/>
          <a:ln w="9525">
            <a:noFill/>
            <a:miter lim="800000"/>
            <a:headEnd/>
            <a:tailEnd/>
          </a:ln>
          <a:effectLst/>
        </p:spPr>
        <p:txBody>
          <a:bodyPr wrap="square">
            <a:spAutoFit/>
          </a:bodyPr>
          <a:lstStyle/>
          <a:p>
            <a:pPr algn="ctr">
              <a:defRPr/>
            </a:pPr>
            <a:endParaRPr lang="en-US" sz="1000" b="1" dirty="0">
              <a:solidFill>
                <a:schemeClr val="bg1"/>
              </a:solidFill>
              <a:latin typeface="+mn-lt"/>
              <a:cs typeface="+mn-cs"/>
            </a:endParaRPr>
          </a:p>
        </p:txBody>
      </p:sp>
      <p:pic>
        <p:nvPicPr>
          <p:cNvPr id="3079" name="Picture 13" descr="http://mschaut.files.wordpress.com/2008/04/dhs-large1.png"/>
          <p:cNvPicPr>
            <a:picLocks noChangeAspect="1" noChangeArrowheads="1"/>
          </p:cNvPicPr>
          <p:nvPr/>
        </p:nvPicPr>
        <p:blipFill>
          <a:blip r:embed="rId3" cstate="print"/>
          <a:srcRect/>
          <a:stretch>
            <a:fillRect/>
          </a:stretch>
        </p:blipFill>
        <p:spPr bwMode="auto">
          <a:xfrm>
            <a:off x="457200" y="304800"/>
            <a:ext cx="1905000" cy="1905000"/>
          </a:xfrm>
          <a:prstGeom prst="rect">
            <a:avLst/>
          </a:prstGeom>
          <a:noFill/>
          <a:ln w="9525">
            <a:noFill/>
            <a:miter lim="800000"/>
            <a:headEnd/>
            <a:tailEnd/>
          </a:ln>
        </p:spPr>
      </p:pic>
      <p:sp>
        <p:nvSpPr>
          <p:cNvPr id="9" name="Text Box 7"/>
          <p:cNvSpPr txBox="1">
            <a:spLocks noChangeArrowheads="1"/>
          </p:cNvSpPr>
          <p:nvPr/>
        </p:nvSpPr>
        <p:spPr bwMode="auto">
          <a:xfrm>
            <a:off x="4991100" y="5353992"/>
            <a:ext cx="2133600" cy="461665"/>
          </a:xfrm>
          <a:prstGeom prst="rect">
            <a:avLst/>
          </a:prstGeom>
          <a:noFill/>
          <a:ln w="9525">
            <a:noFill/>
            <a:miter lim="800000"/>
            <a:headEnd/>
            <a:tailEnd/>
          </a:ln>
          <a:effectLst/>
        </p:spPr>
        <p:txBody>
          <a:bodyPr wrap="square">
            <a:spAutoFit/>
          </a:bodyPr>
          <a:lstStyle/>
          <a:p>
            <a:pPr algn="ctr">
              <a:defRPr/>
            </a:pPr>
            <a:r>
              <a:rPr lang="en-US" b="1" dirty="0" smtClean="0">
                <a:solidFill>
                  <a:schemeClr val="bg1"/>
                </a:solidFill>
                <a:latin typeface="+mn-lt"/>
                <a:cs typeface="+mn-cs"/>
              </a:rPr>
              <a:t>5 MAR 2019</a:t>
            </a:r>
            <a:endParaRPr lang="en-US" b="1" dirty="0">
              <a:solidFill>
                <a:schemeClr val="bg1"/>
              </a:solidFill>
              <a:latin typeface="+mn-lt"/>
              <a:cs typeface="+mn-cs"/>
            </a:endParaRPr>
          </a:p>
        </p:txBody>
      </p:sp>
      <p:cxnSp>
        <p:nvCxnSpPr>
          <p:cNvPr id="12" name="Straight Connector 11"/>
          <p:cNvCxnSpPr/>
          <p:nvPr/>
        </p:nvCxnSpPr>
        <p:spPr>
          <a:xfrm>
            <a:off x="2895600" y="0"/>
            <a:ext cx="624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44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95600" y="914400"/>
            <a:ext cx="624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3"/>
          <p:cNvSpPr txBox="1">
            <a:spLocks noChangeArrowheads="1"/>
          </p:cNvSpPr>
          <p:nvPr/>
        </p:nvSpPr>
        <p:spPr bwMode="auto">
          <a:xfrm>
            <a:off x="-279475" y="2459455"/>
            <a:ext cx="3518053" cy="38642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EAEAEA"/>
                </a:solidFill>
                <a:latin typeface="+mj-lt"/>
                <a:ea typeface="+mj-ea"/>
                <a:cs typeface="+mj-cs"/>
              </a:defRPr>
            </a:lvl1pPr>
            <a:lvl2pPr algn="ctr" rtl="0" eaLnBrk="0" fontAlgn="base" hangingPunct="0">
              <a:spcBef>
                <a:spcPct val="0"/>
              </a:spcBef>
              <a:spcAft>
                <a:spcPct val="0"/>
              </a:spcAft>
              <a:defRPr sz="4400">
                <a:solidFill>
                  <a:srgbClr val="EAEAEA"/>
                </a:solidFill>
                <a:latin typeface="Times New Roman" pitchFamily="18" charset="0"/>
              </a:defRPr>
            </a:lvl2pPr>
            <a:lvl3pPr algn="ctr" rtl="0" eaLnBrk="0" fontAlgn="base" hangingPunct="0">
              <a:spcBef>
                <a:spcPct val="0"/>
              </a:spcBef>
              <a:spcAft>
                <a:spcPct val="0"/>
              </a:spcAft>
              <a:defRPr sz="4400">
                <a:solidFill>
                  <a:srgbClr val="EAEAEA"/>
                </a:solidFill>
                <a:latin typeface="Times New Roman" pitchFamily="18" charset="0"/>
              </a:defRPr>
            </a:lvl3pPr>
            <a:lvl4pPr algn="ctr" rtl="0" eaLnBrk="0" fontAlgn="base" hangingPunct="0">
              <a:spcBef>
                <a:spcPct val="0"/>
              </a:spcBef>
              <a:spcAft>
                <a:spcPct val="0"/>
              </a:spcAft>
              <a:defRPr sz="4400">
                <a:solidFill>
                  <a:srgbClr val="EAEAEA"/>
                </a:solidFill>
                <a:latin typeface="Times New Roman" pitchFamily="18" charset="0"/>
              </a:defRPr>
            </a:lvl4pPr>
            <a:lvl5pPr algn="ctr" rtl="0" eaLnBrk="0" fontAlgn="base" hangingPunct="0">
              <a:spcBef>
                <a:spcPct val="0"/>
              </a:spcBef>
              <a:spcAft>
                <a:spcPct val="0"/>
              </a:spcAft>
              <a:defRPr sz="4400">
                <a:solidFill>
                  <a:srgbClr val="EAEAEA"/>
                </a:solidFill>
                <a:latin typeface="Times New Roman" pitchFamily="18" charset="0"/>
              </a:defRPr>
            </a:lvl5pPr>
            <a:lvl6pPr marL="457200" algn="ctr" rtl="0" fontAlgn="base">
              <a:spcBef>
                <a:spcPct val="0"/>
              </a:spcBef>
              <a:spcAft>
                <a:spcPct val="0"/>
              </a:spcAft>
              <a:defRPr sz="4400">
                <a:solidFill>
                  <a:srgbClr val="EAEAEA"/>
                </a:solidFill>
                <a:latin typeface="Times New Roman" pitchFamily="18" charset="0"/>
              </a:defRPr>
            </a:lvl6pPr>
            <a:lvl7pPr marL="914400" algn="ctr" rtl="0" fontAlgn="base">
              <a:spcBef>
                <a:spcPct val="0"/>
              </a:spcBef>
              <a:spcAft>
                <a:spcPct val="0"/>
              </a:spcAft>
              <a:defRPr sz="4400">
                <a:solidFill>
                  <a:srgbClr val="EAEAEA"/>
                </a:solidFill>
                <a:latin typeface="Times New Roman" pitchFamily="18" charset="0"/>
              </a:defRPr>
            </a:lvl7pPr>
            <a:lvl8pPr marL="1371600" algn="ctr" rtl="0" fontAlgn="base">
              <a:spcBef>
                <a:spcPct val="0"/>
              </a:spcBef>
              <a:spcAft>
                <a:spcPct val="0"/>
              </a:spcAft>
              <a:defRPr sz="4400">
                <a:solidFill>
                  <a:srgbClr val="EAEAEA"/>
                </a:solidFill>
                <a:latin typeface="Times New Roman" pitchFamily="18" charset="0"/>
              </a:defRPr>
            </a:lvl8pPr>
            <a:lvl9pPr marL="1828800" algn="ctr" rtl="0" fontAlgn="base">
              <a:spcBef>
                <a:spcPct val="0"/>
              </a:spcBef>
              <a:spcAft>
                <a:spcPct val="0"/>
              </a:spcAft>
              <a:defRPr sz="4400">
                <a:solidFill>
                  <a:srgbClr val="EAEAEA"/>
                </a:solidFill>
                <a:latin typeface="Times New Roman" pitchFamily="18" charset="0"/>
              </a:defRPr>
            </a:lvl9pPr>
          </a:lstStyle>
          <a:p>
            <a:pPr eaLnBrk="1" hangingPunct="1">
              <a:defRPr/>
            </a:pPr>
            <a:r>
              <a:rPr lang="en-US" sz="2400" b="1" i="1" kern="0" dirty="0" smtClean="0">
                <a:solidFill>
                  <a:srgbClr val="0033CC"/>
                </a:solidFill>
                <a:effectLst>
                  <a:outerShdw blurRad="38100" dist="38100" dir="2700000" algn="tl">
                    <a:srgbClr val="000000"/>
                  </a:outerShdw>
                </a:effectLst>
              </a:rPr>
              <a:t>John P. Nadeau</a:t>
            </a:r>
          </a:p>
          <a:p>
            <a:pPr eaLnBrk="1" hangingPunct="1">
              <a:defRPr/>
            </a:pPr>
            <a:r>
              <a:rPr lang="en-US" sz="2400" b="1" i="1" kern="0" dirty="0" smtClean="0">
                <a:solidFill>
                  <a:srgbClr val="0033CC"/>
                </a:solidFill>
                <a:effectLst>
                  <a:outerShdw blurRad="38100" dist="38100" dir="2700000" algn="tl">
                    <a:srgbClr val="000000"/>
                  </a:outerShdw>
                </a:effectLst>
              </a:rPr>
              <a:t>RADM</a:t>
            </a:r>
          </a:p>
          <a:p>
            <a:pPr eaLnBrk="1" hangingPunct="1">
              <a:defRPr/>
            </a:pPr>
            <a:endParaRPr lang="en-US" sz="2400" b="1" i="1" kern="0" dirty="0" smtClean="0">
              <a:solidFill>
                <a:srgbClr val="0033CC"/>
              </a:solidFill>
              <a:effectLst>
                <a:outerShdw blurRad="38100" dist="38100" dir="2700000" algn="tl">
                  <a:srgbClr val="000000"/>
                </a:outerShdw>
              </a:effectLst>
            </a:endParaRPr>
          </a:p>
          <a:p>
            <a:pPr eaLnBrk="1" hangingPunct="1">
              <a:defRPr/>
            </a:pPr>
            <a:r>
              <a:rPr lang="en-US" sz="2400" b="1" i="1" kern="0" dirty="0" smtClean="0">
                <a:solidFill>
                  <a:srgbClr val="0033CC"/>
                </a:solidFill>
                <a:effectLst>
                  <a:outerShdw blurRad="38100" dist="38100" dir="2700000" algn="tl">
                    <a:srgbClr val="000000"/>
                  </a:outerShdw>
                </a:effectLst>
              </a:rPr>
              <a:t>U.S. Coast Guard</a:t>
            </a:r>
            <a:br>
              <a:rPr lang="en-US" sz="2400" b="1" i="1" kern="0" dirty="0" smtClean="0">
                <a:solidFill>
                  <a:srgbClr val="0033CC"/>
                </a:solidFill>
                <a:effectLst>
                  <a:outerShdw blurRad="38100" dist="38100" dir="2700000" algn="tl">
                    <a:srgbClr val="000000"/>
                  </a:outerShdw>
                </a:effectLst>
              </a:rPr>
            </a:br>
            <a:r>
              <a:rPr lang="en-US" sz="1800" b="1" i="1" kern="0" dirty="0" smtClean="0">
                <a:solidFill>
                  <a:srgbClr val="0033CC"/>
                </a:solidFill>
                <a:effectLst>
                  <a:outerShdw blurRad="38100" dist="38100" dir="2700000" algn="tl">
                    <a:srgbClr val="000000"/>
                  </a:outerShdw>
                </a:effectLst>
              </a:rPr>
              <a:t>Assistant Commandant for Prevention Policy</a:t>
            </a:r>
            <a:endParaRPr lang="en-US" sz="2000" b="1" i="1" kern="0" dirty="0" smtClean="0">
              <a:solidFill>
                <a:srgbClr val="0033CC"/>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0"/>
            <a:ext cx="6324600" cy="914400"/>
          </a:xfrm>
        </p:spPr>
        <p:txBody>
          <a:bodyPr/>
          <a:lstStyle/>
          <a:p>
            <a:pPr eaLnBrk="1" hangingPunct="1">
              <a:defRPr/>
            </a:pPr>
            <a:r>
              <a:rPr lang="en-US" sz="2800" b="1" dirty="0" smtClean="0">
                <a:solidFill>
                  <a:schemeClr val="tx1"/>
                </a:solidFill>
                <a:cs typeface="Arial" charset="0"/>
              </a:rPr>
              <a:t>Maritime Commerce Strategic Outlook</a:t>
            </a:r>
            <a:endParaRPr lang="en-US" sz="2800" b="1" dirty="0" smtClean="0">
              <a:solidFill>
                <a:schemeClr val="tx1"/>
              </a:solidFill>
            </a:endParaRPr>
          </a:p>
        </p:txBody>
      </p:sp>
      <p:sp>
        <p:nvSpPr>
          <p:cNvPr id="5123" name="Rectangle 3"/>
          <p:cNvSpPr>
            <a:spLocks noChangeArrowheads="1"/>
          </p:cNvSpPr>
          <p:nvPr/>
        </p:nvSpPr>
        <p:spPr bwMode="auto">
          <a:xfrm>
            <a:off x="2743200" y="6477000"/>
            <a:ext cx="3657600" cy="381000"/>
          </a:xfrm>
          <a:prstGeom prst="rect">
            <a:avLst/>
          </a:prstGeom>
          <a:no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Slide Number Placeholder 2"/>
          <p:cNvSpPr>
            <a:spLocks noGrp="1"/>
          </p:cNvSpPr>
          <p:nvPr>
            <p:ph type="sldNum" sz="quarter" idx="12"/>
          </p:nvPr>
        </p:nvSpPr>
        <p:spPr/>
        <p:txBody>
          <a:bodyPr/>
          <a:lstStyle/>
          <a:p>
            <a:pPr>
              <a:defRPr/>
            </a:pPr>
            <a:fld id="{DF1DB430-1862-4387-8EDA-9D06F937C642}" type="slidenum">
              <a:rPr lang="en-US" smtClean="0"/>
              <a:pPr>
                <a:defRPr/>
              </a:pPr>
              <a:t>2</a:t>
            </a:fld>
            <a:endParaRPr lang="en-US" dirty="0"/>
          </a:p>
        </p:txBody>
      </p:sp>
      <p:sp>
        <p:nvSpPr>
          <p:cNvPr id="2" name="Rectangle 1"/>
          <p:cNvSpPr/>
          <p:nvPr/>
        </p:nvSpPr>
        <p:spPr>
          <a:xfrm>
            <a:off x="288487" y="990388"/>
            <a:ext cx="8485891" cy="461665"/>
          </a:xfrm>
          <a:prstGeom prst="rect">
            <a:avLst/>
          </a:prstGeom>
        </p:spPr>
        <p:txBody>
          <a:bodyPr wrap="square">
            <a:spAutoFit/>
          </a:bodyPr>
          <a:lstStyle/>
          <a:p>
            <a:r>
              <a:rPr lang="en-US" altLang="en-US" b="1" dirty="0" smtClean="0">
                <a:latin typeface="Book Antiqua" panose="02040602050305030304" pitchFamily="18" charset="0"/>
              </a:rPr>
              <a:t> </a:t>
            </a:r>
            <a:endParaRPr lang="en-US" altLang="en-US" b="1" dirty="0">
              <a:latin typeface="Book Antiqua" panose="02040602050305030304" pitchFamily="18" charset="0"/>
            </a:endParaRPr>
          </a:p>
        </p:txBody>
      </p:sp>
      <p:pic>
        <p:nvPicPr>
          <p:cNvPr id="10" name="Picture 9" descr="A close up of a sign&#10;&#10;Description generated with very high confidence">
            <a:extLst>
              <a:ext uri="{FF2B5EF4-FFF2-40B4-BE49-F238E27FC236}">
                <a16:creationId xmlns:a16="http://schemas.microsoft.com/office/drawing/2014/main" id="{7813470F-2337-4D36-9B06-415569B70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102" y="1415340"/>
            <a:ext cx="3269175" cy="4201375"/>
          </a:xfrm>
          <a:prstGeom prst="rect">
            <a:avLst/>
          </a:prstGeom>
          <a:ln>
            <a:solidFill>
              <a:srgbClr val="002060"/>
            </a:solidFill>
          </a:ln>
        </p:spPr>
      </p:pic>
      <p:sp>
        <p:nvSpPr>
          <p:cNvPr id="13" name="TextBox 12">
            <a:extLst>
              <a:ext uri="{FF2B5EF4-FFF2-40B4-BE49-F238E27FC236}">
                <a16:creationId xmlns:a16="http://schemas.microsoft.com/office/drawing/2014/main" id="{319CD846-C0E4-4C25-BC05-D1151738E8D3}"/>
              </a:ext>
            </a:extLst>
          </p:cNvPr>
          <p:cNvSpPr txBox="1"/>
          <p:nvPr/>
        </p:nvSpPr>
        <p:spPr>
          <a:xfrm>
            <a:off x="609600" y="1111399"/>
            <a:ext cx="3048000" cy="584775"/>
          </a:xfrm>
          <a:prstGeom prst="rect">
            <a:avLst/>
          </a:prstGeom>
          <a:noFill/>
        </p:spPr>
        <p:txBody>
          <a:bodyPr wrap="square" rtlCol="0">
            <a:spAutoFit/>
          </a:bodyPr>
          <a:lstStyle/>
          <a:p>
            <a:r>
              <a:rPr lang="en-US" sz="3200" dirty="0" smtClean="0"/>
              <a:t>Lines of Effort</a:t>
            </a:r>
            <a:endParaRPr lang="en-US" sz="3200" dirty="0"/>
          </a:p>
        </p:txBody>
      </p:sp>
      <p:sp>
        <p:nvSpPr>
          <p:cNvPr id="12" name="TextBox 11">
            <a:extLst>
              <a:ext uri="{FF2B5EF4-FFF2-40B4-BE49-F238E27FC236}">
                <a16:creationId xmlns:a16="http://schemas.microsoft.com/office/drawing/2014/main" id="{319CD846-C0E4-4C25-BC05-D1151738E8D3}"/>
              </a:ext>
            </a:extLst>
          </p:cNvPr>
          <p:cNvSpPr txBox="1"/>
          <p:nvPr/>
        </p:nvSpPr>
        <p:spPr>
          <a:xfrm>
            <a:off x="609600" y="1752388"/>
            <a:ext cx="4572000" cy="335476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smtClean="0"/>
              <a:t>Facilitating </a:t>
            </a:r>
            <a:r>
              <a:rPr lang="en-US" dirty="0"/>
              <a:t>Lawful Trade &amp; Travel on Secure </a:t>
            </a:r>
            <a:r>
              <a:rPr lang="en-US" dirty="0" smtClean="0"/>
              <a:t>Waterways</a:t>
            </a:r>
          </a:p>
          <a:p>
            <a:pPr>
              <a:spcAft>
                <a:spcPts val="600"/>
              </a:spcAft>
            </a:pPr>
            <a:endParaRPr lang="en-US" dirty="0"/>
          </a:p>
          <a:p>
            <a:pPr marL="342900" lvl="0" indent="-342900">
              <a:spcAft>
                <a:spcPts val="600"/>
              </a:spcAft>
              <a:buFont typeface="Arial" panose="020B0604020202020204" pitchFamily="34" charset="0"/>
              <a:buChar char="•"/>
            </a:pPr>
            <a:r>
              <a:rPr lang="en-US" dirty="0" smtClean="0"/>
              <a:t>Modernizing </a:t>
            </a:r>
            <a:r>
              <a:rPr lang="en-US" dirty="0"/>
              <a:t>Aids to Navigation </a:t>
            </a:r>
            <a:r>
              <a:rPr lang="en-US" dirty="0" smtClean="0"/>
              <a:t>&amp; </a:t>
            </a:r>
            <a:r>
              <a:rPr lang="en-US" dirty="0"/>
              <a:t>Mariner Information </a:t>
            </a:r>
            <a:r>
              <a:rPr lang="en-US" dirty="0" smtClean="0"/>
              <a:t>Systems</a:t>
            </a:r>
          </a:p>
          <a:p>
            <a:pPr lvl="0">
              <a:spcAft>
                <a:spcPts val="600"/>
              </a:spcAft>
            </a:pPr>
            <a:endParaRPr lang="en-US" dirty="0"/>
          </a:p>
          <a:p>
            <a:pPr marL="342900" lvl="0" indent="-342900">
              <a:spcAft>
                <a:spcPts val="600"/>
              </a:spcAft>
              <a:buFont typeface="Arial" panose="020B0604020202020204" pitchFamily="34" charset="0"/>
              <a:buChar char="•"/>
            </a:pPr>
            <a:r>
              <a:rPr lang="en-US" dirty="0" smtClean="0"/>
              <a:t>Transforming </a:t>
            </a:r>
            <a:r>
              <a:rPr lang="en-US" dirty="0"/>
              <a:t>Workforce Capacity </a:t>
            </a:r>
            <a:r>
              <a:rPr lang="en-US" dirty="0" smtClean="0"/>
              <a:t>&amp; Partnerships</a:t>
            </a:r>
            <a:endParaRPr lang="en-US" dirty="0"/>
          </a:p>
        </p:txBody>
      </p:sp>
    </p:spTree>
    <p:extLst>
      <p:ext uri="{BB962C8B-B14F-4D97-AF65-F5344CB8AC3E}">
        <p14:creationId xmlns:p14="http://schemas.microsoft.com/office/powerpoint/2010/main" val="16006812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0"/>
            <a:ext cx="6324600" cy="914400"/>
          </a:xfrm>
        </p:spPr>
        <p:txBody>
          <a:bodyPr/>
          <a:lstStyle/>
          <a:p>
            <a:pPr eaLnBrk="1" hangingPunct="1">
              <a:defRPr/>
            </a:pPr>
            <a:r>
              <a:rPr lang="en-US" sz="2800" b="1" dirty="0" smtClean="0">
                <a:solidFill>
                  <a:schemeClr val="tx1"/>
                </a:solidFill>
                <a:cs typeface="Arial" charset="0"/>
              </a:rPr>
              <a:t>Future Navigation</a:t>
            </a:r>
            <a:endParaRPr lang="en-US" sz="2800" b="1" dirty="0" smtClean="0">
              <a:solidFill>
                <a:schemeClr val="tx1"/>
              </a:solidFill>
            </a:endParaRPr>
          </a:p>
        </p:txBody>
      </p:sp>
      <p:sp>
        <p:nvSpPr>
          <p:cNvPr id="5123" name="Rectangle 3"/>
          <p:cNvSpPr>
            <a:spLocks noChangeArrowheads="1"/>
          </p:cNvSpPr>
          <p:nvPr/>
        </p:nvSpPr>
        <p:spPr bwMode="auto">
          <a:xfrm>
            <a:off x="2743200" y="6477000"/>
            <a:ext cx="3657600" cy="381000"/>
          </a:xfrm>
          <a:prstGeom prst="rect">
            <a:avLst/>
          </a:prstGeom>
          <a:no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Slide Number Placeholder 2"/>
          <p:cNvSpPr>
            <a:spLocks noGrp="1"/>
          </p:cNvSpPr>
          <p:nvPr>
            <p:ph type="sldNum" sz="quarter" idx="12"/>
          </p:nvPr>
        </p:nvSpPr>
        <p:spPr/>
        <p:txBody>
          <a:bodyPr/>
          <a:lstStyle/>
          <a:p>
            <a:pPr>
              <a:defRPr/>
            </a:pPr>
            <a:fld id="{DF1DB430-1862-4387-8EDA-9D06F937C642}" type="slidenum">
              <a:rPr lang="en-US" smtClean="0"/>
              <a:pPr>
                <a:defRPr/>
              </a:pPr>
              <a:t>3</a:t>
            </a:fld>
            <a:endParaRPr lang="en-US" dirty="0"/>
          </a:p>
        </p:txBody>
      </p:sp>
      <p:sp>
        <p:nvSpPr>
          <p:cNvPr id="13" name="TextBox 12">
            <a:extLst>
              <a:ext uri="{FF2B5EF4-FFF2-40B4-BE49-F238E27FC236}">
                <a16:creationId xmlns:a16="http://schemas.microsoft.com/office/drawing/2014/main" id="{319CD846-C0E4-4C25-BC05-D1151738E8D3}"/>
              </a:ext>
            </a:extLst>
          </p:cNvPr>
          <p:cNvSpPr txBox="1"/>
          <p:nvPr/>
        </p:nvSpPr>
        <p:spPr>
          <a:xfrm>
            <a:off x="609600" y="1111399"/>
            <a:ext cx="3048000" cy="584775"/>
          </a:xfrm>
          <a:prstGeom prst="rect">
            <a:avLst/>
          </a:prstGeom>
          <a:noFill/>
        </p:spPr>
        <p:txBody>
          <a:bodyPr wrap="square" rtlCol="0">
            <a:spAutoFit/>
          </a:bodyPr>
          <a:lstStyle/>
          <a:p>
            <a:r>
              <a:rPr lang="en-US" sz="3200" dirty="0" err="1"/>
              <a:t>e</a:t>
            </a:r>
            <a:r>
              <a:rPr lang="en-US" sz="3200" dirty="0" err="1" smtClean="0"/>
              <a:t>NAV</a:t>
            </a:r>
            <a:endParaRPr lang="en-US" sz="3200" dirty="0"/>
          </a:p>
        </p:txBody>
      </p:sp>
      <p:sp>
        <p:nvSpPr>
          <p:cNvPr id="12" name="TextBox 11">
            <a:extLst>
              <a:ext uri="{FF2B5EF4-FFF2-40B4-BE49-F238E27FC236}">
                <a16:creationId xmlns:a16="http://schemas.microsoft.com/office/drawing/2014/main" id="{319CD846-C0E4-4C25-BC05-D1151738E8D3}"/>
              </a:ext>
            </a:extLst>
          </p:cNvPr>
          <p:cNvSpPr txBox="1"/>
          <p:nvPr/>
        </p:nvSpPr>
        <p:spPr>
          <a:xfrm>
            <a:off x="609600" y="1752388"/>
            <a:ext cx="4572000" cy="409342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err="1" smtClean="0"/>
              <a:t>eCharts</a:t>
            </a:r>
            <a:r>
              <a:rPr lang="en-US" dirty="0" smtClean="0"/>
              <a:t> – USCG accepts NOAA ENCs ® </a:t>
            </a:r>
          </a:p>
          <a:p>
            <a:pPr marL="342900" indent="-342900">
              <a:spcAft>
                <a:spcPts val="600"/>
              </a:spcAft>
              <a:buFont typeface="Arial" panose="020B0604020202020204" pitchFamily="34" charset="0"/>
              <a:buChar char="•"/>
            </a:pPr>
            <a:endParaRPr lang="en-US" dirty="0"/>
          </a:p>
          <a:p>
            <a:pPr marL="342900" indent="-342900">
              <a:spcAft>
                <a:spcPts val="600"/>
              </a:spcAft>
              <a:buFont typeface="Arial" panose="020B0604020202020204" pitchFamily="34" charset="0"/>
              <a:buChar char="•"/>
            </a:pPr>
            <a:r>
              <a:rPr lang="en-US" dirty="0" err="1" smtClean="0"/>
              <a:t>eATON</a:t>
            </a:r>
            <a:r>
              <a:rPr lang="en-US" dirty="0" smtClean="0"/>
              <a:t> – </a:t>
            </a:r>
            <a:r>
              <a:rPr lang="en-US" dirty="0"/>
              <a:t>P</a:t>
            </a:r>
            <a:r>
              <a:rPr lang="en-US" dirty="0" smtClean="0"/>
              <a:t>reparing for and enabling the Maritime Transportation System of the future</a:t>
            </a:r>
          </a:p>
          <a:p>
            <a:pPr>
              <a:spcAft>
                <a:spcPts val="600"/>
              </a:spcAft>
            </a:pPr>
            <a:endParaRPr lang="en-US" dirty="0"/>
          </a:p>
          <a:p>
            <a:pPr marL="342900" lvl="0" indent="-342900">
              <a:spcAft>
                <a:spcPts val="600"/>
              </a:spcAft>
              <a:buFont typeface="Arial" panose="020B0604020202020204" pitchFamily="34" charset="0"/>
              <a:buChar char="•"/>
            </a:pPr>
            <a:r>
              <a:rPr lang="en-US" dirty="0" err="1" smtClean="0"/>
              <a:t>eMSI</a:t>
            </a:r>
            <a:r>
              <a:rPr lang="en-US" dirty="0" smtClean="0"/>
              <a:t> – Enhanced delivery; PORTS Over AIS</a:t>
            </a:r>
          </a:p>
        </p:txBody>
      </p:sp>
      <p:pic>
        <p:nvPicPr>
          <p:cNvPr id="8" name="Picture 11" descr="C:\Users\DLLieberman\AppData\Local\Microsoft\Windows\Temporary Internet Files\Content.Outlook\N01S4M4U\MIAMI AFTE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5458466" y="1441886"/>
            <a:ext cx="3168785" cy="1638300"/>
          </a:xfrm>
          <a:prstGeom prst="rect">
            <a:avLst/>
          </a:prstGeom>
          <a:noFill/>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10200" y="3652675"/>
            <a:ext cx="3217051" cy="1827638"/>
          </a:xfrm>
          <a:prstGeom prst="rect">
            <a:avLst/>
          </a:prstGeom>
        </p:spPr>
      </p:pic>
    </p:spTree>
    <p:extLst>
      <p:ext uri="{BB962C8B-B14F-4D97-AF65-F5344CB8AC3E}">
        <p14:creationId xmlns:p14="http://schemas.microsoft.com/office/powerpoint/2010/main" val="32301814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584"/>
          <p:cNvPicPr preferRelativeResize="0"/>
          <p:nvPr/>
        </p:nvPicPr>
        <p:blipFill>
          <a:blip r:embed="rId3">
            <a:alphaModFix/>
          </a:blip>
          <a:stretch>
            <a:fillRect/>
          </a:stretch>
        </p:blipFill>
        <p:spPr>
          <a:xfrm>
            <a:off x="4009701" y="990388"/>
            <a:ext cx="5128025" cy="3149599"/>
          </a:xfrm>
          <a:prstGeom prst="rect">
            <a:avLst/>
          </a:prstGeom>
          <a:noFill/>
          <a:ln>
            <a:noFill/>
          </a:ln>
        </p:spPr>
      </p:pic>
      <p:sp>
        <p:nvSpPr>
          <p:cNvPr id="6146" name="Rectangle 2"/>
          <p:cNvSpPr>
            <a:spLocks noGrp="1" noChangeArrowheads="1"/>
          </p:cNvSpPr>
          <p:nvPr>
            <p:ph type="title"/>
          </p:nvPr>
        </p:nvSpPr>
        <p:spPr>
          <a:xfrm>
            <a:off x="1143000" y="0"/>
            <a:ext cx="6324600" cy="914400"/>
          </a:xfrm>
        </p:spPr>
        <p:txBody>
          <a:bodyPr/>
          <a:lstStyle/>
          <a:p>
            <a:pPr eaLnBrk="1" hangingPunct="1">
              <a:defRPr/>
            </a:pPr>
            <a:r>
              <a:rPr lang="en-US" sz="2800" b="1" dirty="0" smtClean="0">
                <a:solidFill>
                  <a:schemeClr val="tx1"/>
                </a:solidFill>
                <a:cs typeface="Arial" charset="0"/>
              </a:rPr>
              <a:t>CG-NOAA Partnership</a:t>
            </a:r>
            <a:endParaRPr lang="en-US" sz="2800" b="1" dirty="0" smtClean="0">
              <a:solidFill>
                <a:schemeClr val="tx1"/>
              </a:solidFill>
            </a:endParaRPr>
          </a:p>
        </p:txBody>
      </p:sp>
      <p:sp>
        <p:nvSpPr>
          <p:cNvPr id="5123" name="Rectangle 3"/>
          <p:cNvSpPr>
            <a:spLocks noChangeArrowheads="1"/>
          </p:cNvSpPr>
          <p:nvPr/>
        </p:nvSpPr>
        <p:spPr bwMode="auto">
          <a:xfrm>
            <a:off x="2743200" y="6477000"/>
            <a:ext cx="3657600" cy="381000"/>
          </a:xfrm>
          <a:prstGeom prst="rect">
            <a:avLst/>
          </a:prstGeom>
          <a:no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Slide Number Placeholder 2"/>
          <p:cNvSpPr>
            <a:spLocks noGrp="1"/>
          </p:cNvSpPr>
          <p:nvPr>
            <p:ph type="sldNum" sz="quarter" idx="12"/>
          </p:nvPr>
        </p:nvSpPr>
        <p:spPr/>
        <p:txBody>
          <a:bodyPr/>
          <a:lstStyle/>
          <a:p>
            <a:pPr>
              <a:defRPr/>
            </a:pPr>
            <a:fld id="{DF1DB430-1862-4387-8EDA-9D06F937C642}" type="slidenum">
              <a:rPr lang="en-US" smtClean="0"/>
              <a:pPr>
                <a:defRPr/>
              </a:pPr>
              <a:t>4</a:t>
            </a:fld>
            <a:endParaRPr lang="en-US" dirty="0"/>
          </a:p>
        </p:txBody>
      </p:sp>
      <p:sp>
        <p:nvSpPr>
          <p:cNvPr id="2" name="Rectangle 1"/>
          <p:cNvSpPr/>
          <p:nvPr/>
        </p:nvSpPr>
        <p:spPr>
          <a:xfrm>
            <a:off x="288487" y="990388"/>
            <a:ext cx="8485891" cy="461665"/>
          </a:xfrm>
          <a:prstGeom prst="rect">
            <a:avLst/>
          </a:prstGeom>
        </p:spPr>
        <p:txBody>
          <a:bodyPr wrap="square">
            <a:spAutoFit/>
          </a:bodyPr>
          <a:lstStyle/>
          <a:p>
            <a:r>
              <a:rPr lang="en-US" altLang="en-US" b="1" dirty="0" smtClean="0">
                <a:latin typeface="Book Antiqua" panose="02040602050305030304" pitchFamily="18" charset="0"/>
              </a:rPr>
              <a:t> </a:t>
            </a:r>
            <a:endParaRPr lang="en-US" altLang="en-US" b="1" dirty="0">
              <a:latin typeface="Book Antiqua" panose="02040602050305030304" pitchFamily="18" charset="0"/>
            </a:endParaRPr>
          </a:p>
        </p:txBody>
      </p:sp>
      <p:sp>
        <p:nvSpPr>
          <p:cNvPr id="13" name="TextBox 12">
            <a:extLst>
              <a:ext uri="{FF2B5EF4-FFF2-40B4-BE49-F238E27FC236}">
                <a16:creationId xmlns:a16="http://schemas.microsoft.com/office/drawing/2014/main" id="{319CD846-C0E4-4C25-BC05-D1151738E8D3}"/>
              </a:ext>
            </a:extLst>
          </p:cNvPr>
          <p:cNvSpPr txBox="1"/>
          <p:nvPr/>
        </p:nvSpPr>
        <p:spPr>
          <a:xfrm>
            <a:off x="609600" y="1111399"/>
            <a:ext cx="3048000" cy="584775"/>
          </a:xfrm>
          <a:prstGeom prst="rect">
            <a:avLst/>
          </a:prstGeom>
          <a:noFill/>
        </p:spPr>
        <p:txBody>
          <a:bodyPr wrap="square" rtlCol="0">
            <a:spAutoFit/>
          </a:bodyPr>
          <a:lstStyle/>
          <a:p>
            <a:r>
              <a:rPr lang="en-US" sz="3200" dirty="0" smtClean="0"/>
              <a:t>Collaborations</a:t>
            </a:r>
            <a:endParaRPr lang="en-US" sz="3200" dirty="0"/>
          </a:p>
        </p:txBody>
      </p:sp>
      <p:pic>
        <p:nvPicPr>
          <p:cNvPr id="11" name="Shape 586"/>
          <p:cNvPicPr preferRelativeResize="0"/>
          <p:nvPr/>
        </p:nvPicPr>
        <p:blipFill>
          <a:blip r:embed="rId4">
            <a:alphaModFix/>
          </a:blip>
          <a:stretch>
            <a:fillRect/>
          </a:stretch>
        </p:blipFill>
        <p:spPr>
          <a:xfrm>
            <a:off x="7394122" y="3745972"/>
            <a:ext cx="1728743" cy="2502428"/>
          </a:xfrm>
          <a:prstGeom prst="rect">
            <a:avLst/>
          </a:prstGeom>
          <a:noFill/>
          <a:ln>
            <a:noFill/>
          </a:ln>
        </p:spPr>
      </p:pic>
      <p:sp>
        <p:nvSpPr>
          <p:cNvPr id="12" name="TextBox 11">
            <a:extLst>
              <a:ext uri="{FF2B5EF4-FFF2-40B4-BE49-F238E27FC236}">
                <a16:creationId xmlns:a16="http://schemas.microsoft.com/office/drawing/2014/main" id="{319CD846-C0E4-4C25-BC05-D1151738E8D3}"/>
              </a:ext>
            </a:extLst>
          </p:cNvPr>
          <p:cNvSpPr txBox="1"/>
          <p:nvPr/>
        </p:nvSpPr>
        <p:spPr>
          <a:xfrm>
            <a:off x="609600" y="1752388"/>
            <a:ext cx="3657600" cy="372409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smtClean="0"/>
              <a:t>Navigation Rules included in each Coast Pilot</a:t>
            </a:r>
          </a:p>
          <a:p>
            <a:pPr>
              <a:spcAft>
                <a:spcPts val="600"/>
              </a:spcAft>
            </a:pPr>
            <a:endParaRPr lang="en-US" dirty="0" smtClean="0"/>
          </a:p>
          <a:p>
            <a:pPr marL="342900" indent="-342900">
              <a:spcAft>
                <a:spcPts val="600"/>
              </a:spcAft>
              <a:buFont typeface="Arial" panose="020B0604020202020204" pitchFamily="34" charset="0"/>
              <a:buChar char="•"/>
            </a:pPr>
            <a:r>
              <a:rPr lang="en-US" dirty="0"/>
              <a:t>USCG / </a:t>
            </a:r>
            <a:r>
              <a:rPr lang="en-US" dirty="0" smtClean="0"/>
              <a:t>NOAA ENC ® regulations crosswalk</a:t>
            </a:r>
          </a:p>
          <a:p>
            <a:pPr>
              <a:spcAft>
                <a:spcPts val="600"/>
              </a:spcAft>
            </a:pPr>
            <a:endParaRPr lang="en-US" dirty="0"/>
          </a:p>
          <a:p>
            <a:pPr marL="342900" indent="-342900">
              <a:spcAft>
                <a:spcPts val="600"/>
              </a:spcAft>
              <a:buFont typeface="Arial" panose="020B0604020202020204" pitchFamily="34" charset="0"/>
              <a:buChar char="•"/>
            </a:pPr>
            <a:r>
              <a:rPr lang="en-US" dirty="0" smtClean="0"/>
              <a:t>National Data Buoy Center</a:t>
            </a:r>
            <a:endParaRPr lang="en-US" dirty="0"/>
          </a:p>
        </p:txBody>
      </p:sp>
    </p:spTree>
    <p:extLst>
      <p:ext uri="{BB962C8B-B14F-4D97-AF65-F5344CB8AC3E}">
        <p14:creationId xmlns:p14="http://schemas.microsoft.com/office/powerpoint/2010/main" val="238815480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99CCFF"/>
      </a:dk2>
      <a:lt2>
        <a:srgbClr val="FFFF00"/>
      </a:lt2>
      <a:accent1>
        <a:srgbClr val="FF9900"/>
      </a:accent1>
      <a:accent2>
        <a:srgbClr val="00FFFF"/>
      </a:accent2>
      <a:accent3>
        <a:srgbClr val="CAE2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90D75743D5324FA30D59F9F15DF617" ma:contentTypeVersion="4" ma:contentTypeDescription="Create a new document." ma:contentTypeScope="" ma:versionID="632e123af02b30ab4cdcf9475581297e">
  <xsd:schema xmlns:xsd="http://www.w3.org/2001/XMLSchema" xmlns:xs="http://www.w3.org/2001/XMLSchema" xmlns:p="http://schemas.microsoft.com/office/2006/metadata/properties" xmlns:ns2="9a2ad4c5-b177-4f1d-b093-65d781cb1617" targetNamespace="http://schemas.microsoft.com/office/2006/metadata/properties" ma:root="true" ma:fieldsID="bb47415b38ef5573f6f4496ea1735f9e" ns2:_="">
    <xsd:import namespace="9a2ad4c5-b177-4f1d-b093-65d781cb161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ad4c5-b177-4f1d-b093-65d781cb161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_dlc_DocId xmlns="9a2ad4c5-b177-4f1d-b093-65d781cb1617">3JHAMZPQFAT3-312-75</_dlc_DocId>
    <_dlc_DocIdUrl xmlns="9a2ad4c5-b177-4f1d-b093-65d781cb1617">
      <Url>http://hqs-spweb10-001:10115/ACO-A/_layouts/DocIdRedir.aspx?ID=3JHAMZPQFAT3-312-75</Url>
      <Description>3JHAMZPQFAT3-312-75</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EB54060-45A3-4B11-94D4-B974B1DF581F}">
  <ds:schemaRefs>
    <ds:schemaRef ds:uri="http://schemas.microsoft.com/office/2006/metadata/longProperties"/>
  </ds:schemaRefs>
</ds:datastoreItem>
</file>

<file path=customXml/itemProps2.xml><?xml version="1.0" encoding="utf-8"?>
<ds:datastoreItem xmlns:ds="http://schemas.openxmlformats.org/officeDocument/2006/customXml" ds:itemID="{05D4928C-6E44-4E8F-8CC4-115C0EC0D2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ad4c5-b177-4f1d-b093-65d781cb16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400FA6-C7F4-41DD-9F57-76918EFA8F1B}">
  <ds:schemaRefs>
    <ds:schemaRef ds:uri="http://schemas.microsoft.com/sharepoint/v3/contenttype/forms"/>
  </ds:schemaRefs>
</ds:datastoreItem>
</file>

<file path=customXml/itemProps4.xml><?xml version="1.0" encoding="utf-8"?>
<ds:datastoreItem xmlns:ds="http://schemas.openxmlformats.org/officeDocument/2006/customXml" ds:itemID="{91213072-9F07-4256-BD82-6957E442C34A}">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a2ad4c5-b177-4f1d-b093-65d781cb1617"/>
    <ds:schemaRef ds:uri="http://www.w3.org/XML/1998/namespace"/>
  </ds:schemaRefs>
</ds:datastoreItem>
</file>

<file path=customXml/itemProps5.xml><?xml version="1.0" encoding="utf-8"?>
<ds:datastoreItem xmlns:ds="http://schemas.openxmlformats.org/officeDocument/2006/customXml" ds:itemID="{1857EA2B-F947-45E9-8889-9F5E4FDFD24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14343</TotalTime>
  <Words>430</Words>
  <Application>Microsoft Office PowerPoint</Application>
  <PresentationFormat>On-screen Show (4:3)</PresentationFormat>
  <Paragraphs>91</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Book Antiqua</vt:lpstr>
      <vt:lpstr>Calibri</vt:lpstr>
      <vt:lpstr>Times New Roman</vt:lpstr>
      <vt:lpstr>Default Design</vt:lpstr>
      <vt:lpstr> NOAA Hydrographic Services Review Panel</vt:lpstr>
      <vt:lpstr>Maritime Commerce Strategic Outlook</vt:lpstr>
      <vt:lpstr>Future Navigation</vt:lpstr>
      <vt:lpstr>CG-NOAA Partnership</vt:lpstr>
    </vt:vector>
  </TitlesOfParts>
  <Company>United States Coast 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Moose</dc:creator>
  <cp:lastModifiedBy>Lynne Mersfelder</cp:lastModifiedBy>
  <cp:revision>1015</cp:revision>
  <dcterms:created xsi:type="dcterms:W3CDTF">2004-03-02T13:04:57Z</dcterms:created>
  <dcterms:modified xsi:type="dcterms:W3CDTF">2019-03-05T15:12:10Z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tegory">
    <vt:lpwstr>DCO/DCO-D</vt:lpwstr>
  </property>
  <property fmtid="{D5CDD505-2E9C-101B-9397-08002B2CF9AE}" pid="3" name="ContentType">
    <vt:lpwstr>Document</vt:lpwstr>
  </property>
  <property fmtid="{D5CDD505-2E9C-101B-9397-08002B2CF9AE}" pid="4" name="_dlc_DocId">
    <vt:lpwstr>3JHAMZPQFAT3-312-75</vt:lpwstr>
  </property>
  <property fmtid="{D5CDD505-2E9C-101B-9397-08002B2CF9AE}" pid="5" name="_dlc_DocIdItemGuid">
    <vt:lpwstr>5cbc3799-19d7-4d4e-89a9-15c7338baff6</vt:lpwstr>
  </property>
  <property fmtid="{D5CDD505-2E9C-101B-9397-08002B2CF9AE}" pid="6" name="_dlc_DocIdUrl">
    <vt:lpwstr>http://hqs-spweb10-001:10115/ACO-A/_layouts/DocIdRedir.aspx?ID=3JHAMZPQFAT3-312-75, 3JHAMZPQFAT3-312-75</vt:lpwstr>
  </property>
</Properties>
</file>