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7" r:id="rId1"/>
    <p:sldMasterId id="2147484272" r:id="rId2"/>
    <p:sldMasterId id="2147484307" r:id="rId3"/>
  </p:sldMasterIdLst>
  <p:notesMasterIdLst>
    <p:notesMasterId r:id="rId14"/>
  </p:notesMasterIdLst>
  <p:handoutMasterIdLst>
    <p:handoutMasterId r:id="rId15"/>
  </p:handoutMasterIdLst>
  <p:sldIdLst>
    <p:sldId id="425" r:id="rId4"/>
    <p:sldId id="445" r:id="rId5"/>
    <p:sldId id="443" r:id="rId6"/>
    <p:sldId id="460" r:id="rId7"/>
    <p:sldId id="431" r:id="rId8"/>
    <p:sldId id="459" r:id="rId9"/>
    <p:sldId id="447" r:id="rId10"/>
    <p:sldId id="451" r:id="rId11"/>
    <p:sldId id="456" r:id="rId12"/>
    <p:sldId id="455" r:id="rId13"/>
  </p:sldIdLst>
  <p:sldSz cx="9144000" cy="6858000" type="screen4x3"/>
  <p:notesSz cx="6950075"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IENC" id="{069C052D-6D3E-4036-9133-869892B42212}">
          <p14:sldIdLst>
            <p14:sldId id="425"/>
            <p14:sldId id="445"/>
            <p14:sldId id="443"/>
            <p14:sldId id="460"/>
            <p14:sldId id="431"/>
            <p14:sldId id="459"/>
            <p14:sldId id="447"/>
            <p14:sldId id="451"/>
            <p14:sldId id="456"/>
            <p14:sldId id="45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FF"/>
    <a:srgbClr val="FFFFFF"/>
    <a:srgbClr val="FCAE3B"/>
    <a:srgbClr val="50771B"/>
    <a:srgbClr val="C19859"/>
    <a:srgbClr val="ECECEC"/>
    <a:srgbClr val="82786F"/>
    <a:srgbClr val="663830"/>
    <a:srgbClr val="3E6682"/>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1" autoAdjust="0"/>
    <p:restoredTop sz="84549" autoAdjust="0"/>
  </p:normalViewPr>
  <p:slideViewPr>
    <p:cSldViewPr snapToGrid="0">
      <p:cViewPr varScale="1">
        <p:scale>
          <a:sx n="62" d="100"/>
          <a:sy n="62" d="100"/>
        </p:scale>
        <p:origin x="1680" y="60"/>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329" cy="462120"/>
          </a:xfrm>
          <a:prstGeom prst="rect">
            <a:avLst/>
          </a:prstGeom>
        </p:spPr>
        <p:txBody>
          <a:bodyPr vert="horz" lIns="92487" tIns="46244" rIns="92487" bIns="46244"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936173" y="0"/>
            <a:ext cx="3012329" cy="462120"/>
          </a:xfrm>
          <a:prstGeom prst="rect">
            <a:avLst/>
          </a:prstGeom>
        </p:spPr>
        <p:txBody>
          <a:bodyPr vert="horz" wrap="square" lIns="92487" tIns="46244" rIns="92487" bIns="46244" numCol="1" anchor="t" anchorCtr="0" compatLnSpc="1">
            <a:prstTxWarp prst="textNoShape">
              <a:avLst/>
            </a:prstTxWarp>
          </a:bodyPr>
          <a:lstStyle>
            <a:lvl1pPr algn="r">
              <a:defRPr sz="1200"/>
            </a:lvl1pPr>
          </a:lstStyle>
          <a:p>
            <a:fld id="{61A2DE62-24B0-4972-852B-4785B8FCBE77}" type="datetimeFigureOut">
              <a:rPr lang="en-US"/>
              <a:pPr/>
              <a:t>3/1/2019</a:t>
            </a:fld>
            <a:endParaRPr lang="en-US"/>
          </a:p>
        </p:txBody>
      </p:sp>
      <p:sp>
        <p:nvSpPr>
          <p:cNvPr id="4" name="Footer Placeholder 3"/>
          <p:cNvSpPr>
            <a:spLocks noGrp="1"/>
          </p:cNvSpPr>
          <p:nvPr>
            <p:ph type="ftr" sz="quarter" idx="2"/>
          </p:nvPr>
        </p:nvSpPr>
        <p:spPr>
          <a:xfrm>
            <a:off x="0" y="8772378"/>
            <a:ext cx="3012329" cy="462120"/>
          </a:xfrm>
          <a:prstGeom prst="rect">
            <a:avLst/>
          </a:prstGeom>
        </p:spPr>
        <p:txBody>
          <a:bodyPr vert="horz" lIns="92487" tIns="46244" rIns="92487" bIns="46244"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36173" y="8772378"/>
            <a:ext cx="3012329" cy="462120"/>
          </a:xfrm>
          <a:prstGeom prst="rect">
            <a:avLst/>
          </a:prstGeom>
        </p:spPr>
        <p:txBody>
          <a:bodyPr vert="horz" wrap="square" lIns="92487" tIns="46244" rIns="92487" bIns="46244" numCol="1" anchor="b" anchorCtr="0" compatLnSpc="1">
            <a:prstTxWarp prst="textNoShape">
              <a:avLst/>
            </a:prstTxWarp>
          </a:bodyPr>
          <a:lstStyle>
            <a:lvl1pPr algn="r">
              <a:defRPr sz="12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329" cy="462120"/>
          </a:xfrm>
          <a:prstGeom prst="rect">
            <a:avLst/>
          </a:prstGeom>
        </p:spPr>
        <p:txBody>
          <a:bodyPr vert="horz" lIns="92487" tIns="46244" rIns="92487" bIns="46244"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36173" y="0"/>
            <a:ext cx="3012329" cy="462120"/>
          </a:xfrm>
          <a:prstGeom prst="rect">
            <a:avLst/>
          </a:prstGeom>
        </p:spPr>
        <p:txBody>
          <a:bodyPr vert="horz" wrap="square" lIns="92487" tIns="46244" rIns="92487" bIns="46244" numCol="1" anchor="t" anchorCtr="0" compatLnSpc="1">
            <a:prstTxWarp prst="textNoShape">
              <a:avLst/>
            </a:prstTxWarp>
          </a:bodyPr>
          <a:lstStyle>
            <a:lvl1pPr algn="r">
              <a:defRPr sz="1200"/>
            </a:lvl1pPr>
          </a:lstStyle>
          <a:p>
            <a:fld id="{9ADC5788-3AFA-4451-BC67-BFEEAB944D67}" type="datetimeFigureOut">
              <a:rPr lang="en-US"/>
              <a:pPr/>
              <a:t>3/1/2019</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7" tIns="46244" rIns="92487" bIns="46244" rtlCol="0" anchor="ctr"/>
          <a:lstStyle/>
          <a:p>
            <a:pPr lvl="0"/>
            <a:endParaRPr lang="en-US" noProof="0" dirty="0" smtClean="0"/>
          </a:p>
        </p:txBody>
      </p:sp>
      <p:sp>
        <p:nvSpPr>
          <p:cNvPr id="5" name="Notes Placeholder 4"/>
          <p:cNvSpPr>
            <a:spLocks noGrp="1"/>
          </p:cNvSpPr>
          <p:nvPr>
            <p:ph type="body" sz="quarter" idx="3"/>
          </p:nvPr>
        </p:nvSpPr>
        <p:spPr>
          <a:xfrm>
            <a:off x="695637" y="4387767"/>
            <a:ext cx="5558801" cy="4155919"/>
          </a:xfrm>
          <a:prstGeom prst="rect">
            <a:avLst/>
          </a:prstGeom>
        </p:spPr>
        <p:txBody>
          <a:bodyPr vert="horz" lIns="92487" tIns="46244" rIns="92487" bIns="46244"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772378"/>
            <a:ext cx="3012329" cy="462120"/>
          </a:xfrm>
          <a:prstGeom prst="rect">
            <a:avLst/>
          </a:prstGeom>
        </p:spPr>
        <p:txBody>
          <a:bodyPr vert="horz" lIns="92487" tIns="46244" rIns="92487" bIns="46244"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36173" y="8772378"/>
            <a:ext cx="3012329" cy="462120"/>
          </a:xfrm>
          <a:prstGeom prst="rect">
            <a:avLst/>
          </a:prstGeom>
        </p:spPr>
        <p:txBody>
          <a:bodyPr vert="horz" wrap="square" lIns="92487" tIns="46244" rIns="92487" bIns="46244" numCol="1" anchor="b" anchorCtr="0" compatLnSpc="1">
            <a:prstTxWarp prst="textNoShape">
              <a:avLst/>
            </a:prstTxWarp>
          </a:bodyPr>
          <a:lstStyle>
            <a:lvl1pPr algn="r">
              <a:defRPr sz="12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a:t>
            </a:fld>
            <a:endParaRPr lang="en-US"/>
          </a:p>
        </p:txBody>
      </p:sp>
    </p:spTree>
    <p:extLst>
      <p:ext uri="{BB962C8B-B14F-4D97-AF65-F5344CB8AC3E}">
        <p14:creationId xmlns:p14="http://schemas.microsoft.com/office/powerpoint/2010/main" val="196274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3</a:t>
            </a:fld>
            <a:endParaRPr lang="en-US"/>
          </a:p>
        </p:txBody>
      </p:sp>
    </p:spTree>
    <p:extLst>
      <p:ext uri="{BB962C8B-B14F-4D97-AF65-F5344CB8AC3E}">
        <p14:creationId xmlns:p14="http://schemas.microsoft.com/office/powerpoint/2010/main" val="421670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4</a:t>
            </a:fld>
            <a:endParaRPr lang="en-US"/>
          </a:p>
        </p:txBody>
      </p:sp>
    </p:spTree>
    <p:extLst>
      <p:ext uri="{BB962C8B-B14F-4D97-AF65-F5344CB8AC3E}">
        <p14:creationId xmlns:p14="http://schemas.microsoft.com/office/powerpoint/2010/main" val="406978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5</a:t>
            </a:fld>
            <a:endParaRPr lang="en-US"/>
          </a:p>
        </p:txBody>
      </p:sp>
    </p:spTree>
    <p:extLst>
      <p:ext uri="{BB962C8B-B14F-4D97-AF65-F5344CB8AC3E}">
        <p14:creationId xmlns:p14="http://schemas.microsoft.com/office/powerpoint/2010/main" val="604796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6</a:t>
            </a:fld>
            <a:endParaRPr lang="en-US"/>
          </a:p>
        </p:txBody>
      </p:sp>
    </p:spTree>
    <p:extLst>
      <p:ext uri="{BB962C8B-B14F-4D97-AF65-F5344CB8AC3E}">
        <p14:creationId xmlns:p14="http://schemas.microsoft.com/office/powerpoint/2010/main" val="279408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7</a:t>
            </a:fld>
            <a:endParaRPr lang="en-US"/>
          </a:p>
        </p:txBody>
      </p:sp>
    </p:spTree>
    <p:extLst>
      <p:ext uri="{BB962C8B-B14F-4D97-AF65-F5344CB8AC3E}">
        <p14:creationId xmlns:p14="http://schemas.microsoft.com/office/powerpoint/2010/main" val="302716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9</a:t>
            </a:fld>
            <a:endParaRPr lang="en-US"/>
          </a:p>
        </p:txBody>
      </p:sp>
    </p:spTree>
    <p:extLst>
      <p:ext uri="{BB962C8B-B14F-4D97-AF65-F5344CB8AC3E}">
        <p14:creationId xmlns:p14="http://schemas.microsoft.com/office/powerpoint/2010/main" val="1092253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10</a:t>
            </a:fld>
            <a:endParaRPr lang="en-US"/>
          </a:p>
        </p:txBody>
      </p:sp>
    </p:spTree>
    <p:extLst>
      <p:ext uri="{BB962C8B-B14F-4D97-AF65-F5344CB8AC3E}">
        <p14:creationId xmlns:p14="http://schemas.microsoft.com/office/powerpoint/2010/main" val="1943091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10" name="TextBox 9"/>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24210217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6547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8864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30504399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0127948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70248129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endParaRPr lang="en-US" dirty="0"/>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endParaRPr lang="en-US" dirty="0"/>
          </a:p>
        </p:txBody>
      </p:sp>
    </p:spTree>
    <p:extLst>
      <p:ext uri="{BB962C8B-B14F-4D97-AF65-F5344CB8AC3E}">
        <p14:creationId xmlns:p14="http://schemas.microsoft.com/office/powerpoint/2010/main" val="3836264534"/>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347378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725981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930706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4823386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9477476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9133593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4454463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6314905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endParaRPr lang="en-US" dirty="0"/>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Box 11"/>
          <p:cNvSpPr txBox="1"/>
          <p:nvPr userDrawn="1"/>
        </p:nvSpPr>
        <p:spPr>
          <a:xfrm>
            <a:off x="457200" y="5516644"/>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endParaRPr lang="en-US"/>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309827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94021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055E7EE-1594-43B7-A00F-CFD9B236E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137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r>
              <a:rPr lang="en-US" dirty="0" smtClean="0"/>
              <a:t>HST FY11 19-</a:t>
            </a:r>
            <a:fld id="{F45BA9DD-A2F9-4471-BC2F-FDBE0563E9E6}" type="slidenum">
              <a:rPr lang="en-US" smtClean="0"/>
              <a:pPr/>
              <a:t>‹#›</a:t>
            </a:fld>
            <a:endParaRPr lang="en-US" dirty="0"/>
          </a:p>
        </p:txBody>
      </p:sp>
    </p:spTree>
    <p:extLst>
      <p:ext uri="{BB962C8B-B14F-4D97-AF65-F5344CB8AC3E}">
        <p14:creationId xmlns:p14="http://schemas.microsoft.com/office/powerpoint/2010/main" val="2114016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14" descr="cesam264"/>
          <p:cNvPicPr>
            <a:picLocks noChangeAspect="1" noChangeArrowheads="1"/>
          </p:cNvPicPr>
          <p:nvPr userDrawn="1"/>
        </p:nvPicPr>
        <p:blipFill>
          <a:blip r:embed="rId2" cstate="print">
            <a:lum bright="66000" contrast="-66000"/>
          </a:blip>
          <a:srcRect l="3226"/>
          <a:stretch>
            <a:fillRect/>
          </a:stretch>
        </p:blipFill>
        <p:spPr bwMode="auto">
          <a:xfrm>
            <a:off x="0" y="0"/>
            <a:ext cx="9144000" cy="6858000"/>
          </a:xfrm>
          <a:prstGeom prst="rect">
            <a:avLst/>
          </a:prstGeom>
          <a:noFill/>
          <a:ln w="9525">
            <a:noFill/>
            <a:miter lim="800000"/>
            <a:headEnd/>
            <a:tailEnd/>
          </a:ln>
        </p:spPr>
      </p:pic>
      <p:pic>
        <p:nvPicPr>
          <p:cNvPr id="3" name="Picture 8" descr="USACE_logo"/>
          <p:cNvPicPr>
            <a:picLocks noChangeAspect="1" noChangeArrowheads="1"/>
          </p:cNvPicPr>
          <p:nvPr userDrawn="1"/>
        </p:nvPicPr>
        <p:blipFill>
          <a:blip r:embed="rId3" cstate="print"/>
          <a:srcRect/>
          <a:stretch>
            <a:fillRect/>
          </a:stretch>
        </p:blipFill>
        <p:spPr bwMode="auto">
          <a:xfrm>
            <a:off x="8004175" y="5715000"/>
            <a:ext cx="758825" cy="519113"/>
          </a:xfrm>
          <a:prstGeom prst="rect">
            <a:avLst/>
          </a:prstGeom>
          <a:noFill/>
          <a:ln w="9525">
            <a:noFill/>
            <a:miter lim="800000"/>
            <a:headEnd/>
            <a:tailEnd/>
          </a:ln>
        </p:spPr>
      </p:pic>
      <p:sp>
        <p:nvSpPr>
          <p:cNvPr id="4" name="Text Box 9"/>
          <p:cNvSpPr txBox="1">
            <a:spLocks noChangeArrowheads="1"/>
          </p:cNvSpPr>
          <p:nvPr userDrawn="1"/>
        </p:nvSpPr>
        <p:spPr bwMode="auto">
          <a:xfrm>
            <a:off x="6223000" y="6416675"/>
            <a:ext cx="2606675" cy="153988"/>
          </a:xfrm>
          <a:prstGeom prst="rect">
            <a:avLst/>
          </a:prstGeom>
          <a:noFill/>
          <a:ln w="9525">
            <a:noFill/>
            <a:miter lim="800000"/>
            <a:headEnd/>
            <a:tailEnd/>
          </a:ln>
          <a:effectLst/>
        </p:spPr>
        <p:txBody>
          <a:bodyPr lIns="0" tIns="0" rIns="0" bIns="0">
            <a:spAutoFit/>
          </a:bodyPr>
          <a:lstStyle/>
          <a:p>
            <a:pPr algn="r" eaLnBrk="0" hangingPunct="0">
              <a:defRPr/>
            </a:pPr>
            <a:r>
              <a:rPr lang="en-US" sz="1000" b="1" dirty="0">
                <a:solidFill>
                  <a:srgbClr val="000000"/>
                </a:solidFill>
                <a:latin typeface="Arial" pitchFamily="34" charset="0"/>
                <a:cs typeface="Arial" pitchFamily="34" charset="0"/>
              </a:rPr>
              <a:t>BUILDING STRONG</a:t>
            </a:r>
            <a:r>
              <a:rPr lang="en-US" sz="1000" b="1" baseline="-25000" dirty="0">
                <a:solidFill>
                  <a:srgbClr val="000000"/>
                </a:solidFill>
                <a:latin typeface="Arial" pitchFamily="34" charset="0"/>
                <a:cs typeface="Arial" pitchFamily="34" charset="0"/>
              </a:rPr>
              <a:t>®</a:t>
            </a:r>
          </a:p>
        </p:txBody>
      </p:sp>
      <p:sp>
        <p:nvSpPr>
          <p:cNvPr id="5" name="Line 10"/>
          <p:cNvSpPr>
            <a:spLocks noChangeShapeType="1"/>
          </p:cNvSpPr>
          <p:nvPr userDrawn="1"/>
        </p:nvSpPr>
        <p:spPr bwMode="auto">
          <a:xfrm flipH="1">
            <a:off x="457200" y="6324600"/>
            <a:ext cx="8229600" cy="0"/>
          </a:xfrm>
          <a:prstGeom prst="line">
            <a:avLst/>
          </a:prstGeom>
          <a:noFill/>
          <a:ln w="9525">
            <a:solidFill>
              <a:schemeClr val="tx1"/>
            </a:solidFill>
            <a:round/>
            <a:headEnd/>
            <a:tailEnd/>
          </a:ln>
          <a:effectLst/>
        </p:spPr>
        <p:txBody>
          <a:bodyPr/>
          <a:lstStyle/>
          <a:p>
            <a:pPr eaLnBrk="0" hangingPunct="0">
              <a:defRPr/>
            </a:pPr>
            <a:endParaRPr lang="en-US">
              <a:solidFill>
                <a:srgbClr val="000000"/>
              </a:solidFill>
              <a:latin typeface="Arial" pitchFamily="-111" charset="0"/>
            </a:endParaRPr>
          </a:p>
        </p:txBody>
      </p:sp>
    </p:spTree>
    <p:extLst>
      <p:ext uri="{BB962C8B-B14F-4D97-AF65-F5344CB8AC3E}">
        <p14:creationId xmlns:p14="http://schemas.microsoft.com/office/powerpoint/2010/main" val="2807955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02703" y="165781"/>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9" name="Text Placeholder 8"/>
          <p:cNvSpPr>
            <a:spLocks noGrp="1"/>
          </p:cNvSpPr>
          <p:nvPr>
            <p:ph type="body" sz="quarter" idx="12"/>
          </p:nvPr>
        </p:nvSpPr>
        <p:spPr>
          <a:xfrm>
            <a:off x="457200" y="3200402"/>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1649AE51-2417-4261-9030-142403C07A3C}"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10" name="TextBox 9"/>
          <p:cNvSpPr txBox="1"/>
          <p:nvPr/>
        </p:nvSpPr>
        <p:spPr>
          <a:xfrm>
            <a:off x="457201" y="5525354"/>
            <a:ext cx="4316413" cy="507831"/>
          </a:xfrm>
          <a:prstGeom prst="rect">
            <a:avLst/>
          </a:prstGeom>
          <a:noFill/>
        </p:spPr>
        <p:txBody>
          <a:bodyPr wrap="square">
            <a:spAutoFit/>
          </a:bodyPr>
          <a:lstStyle/>
          <a:p>
            <a:pPr fontAlgn="auto">
              <a:spcBef>
                <a:spcPts val="0"/>
              </a:spcBef>
              <a:spcAft>
                <a:spcPts val="0"/>
              </a:spcAft>
            </a:pPr>
            <a:r>
              <a:rPr lang="en-US" altLang="en-US" sz="900" i="1" dirty="0">
                <a:solidFill>
                  <a:srgbClr val="000000"/>
                </a:solidFill>
                <a:latin typeface="Calibri" panose="020F0502020204030204"/>
                <a:ea typeface="+mn-ea"/>
              </a:rPr>
              <a:t>“</a:t>
            </a:r>
            <a:r>
              <a:rPr lang="en-US" sz="900" i="1" dirty="0">
                <a:solidFill>
                  <a:srgbClr val="000000"/>
                </a:solidFill>
                <a:latin typeface="Calibri" panose="020F0502020204030204"/>
                <a:ea typeface="+mn-ea"/>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latin typeface="Calibri" panose="020F0502020204030204"/>
                <a:ea typeface="+mn-ea"/>
              </a:rPr>
              <a:t>”</a:t>
            </a:r>
            <a:endParaRPr lang="en-US" sz="900" i="1" dirty="0">
              <a:solidFill>
                <a:srgbClr val="000000"/>
              </a:solidFill>
              <a:latin typeface="Calibri" panose="020F0502020204030204"/>
              <a:ea typeface="+mn-ea"/>
            </a:endParaRPr>
          </a:p>
        </p:txBody>
      </p:sp>
    </p:spTree>
    <p:extLst>
      <p:ext uri="{BB962C8B-B14F-4D97-AF65-F5344CB8AC3E}">
        <p14:creationId xmlns:p14="http://schemas.microsoft.com/office/powerpoint/2010/main" val="3822422566"/>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02703" y="165781"/>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9" name="Text Placeholder 8"/>
          <p:cNvSpPr>
            <a:spLocks noGrp="1"/>
          </p:cNvSpPr>
          <p:nvPr>
            <p:ph type="body" sz="quarter" idx="12"/>
          </p:nvPr>
        </p:nvSpPr>
        <p:spPr>
          <a:xfrm>
            <a:off x="457200" y="3200402"/>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1649AE51-2417-4261-9030-142403C07A3C}"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Tree>
    <p:extLst>
      <p:ext uri="{BB962C8B-B14F-4D97-AF65-F5344CB8AC3E}">
        <p14:creationId xmlns:p14="http://schemas.microsoft.com/office/powerpoint/2010/main" val="3800664928"/>
      </p:ext>
    </p:extLst>
  </p:cSld>
  <p:clrMapOvr>
    <a:masterClrMapping/>
  </p:clrMapOvr>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02703" y="161927"/>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9" name="Text Placeholder 8"/>
          <p:cNvSpPr>
            <a:spLocks noGrp="1"/>
          </p:cNvSpPr>
          <p:nvPr>
            <p:ph type="body" sz="quarter" idx="12"/>
          </p:nvPr>
        </p:nvSpPr>
        <p:spPr>
          <a:xfrm>
            <a:off x="457200" y="3200402"/>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1649AE51-2417-4261-9030-142403C07A3C}" type="slidenum">
              <a:rPr lang="en-US" smtClean="0">
                <a:solidFill>
                  <a:srgbClr val="000000">
                    <a:lumMod val="50000"/>
                    <a:lumOff val="50000"/>
                  </a:srgbClr>
                </a:solidFill>
              </a:rPr>
              <a:pPr/>
              <a:t>‹#›</a:t>
            </a:fld>
            <a:endParaRPr lang="en-US">
              <a:solidFill>
                <a:srgbClr val="000000">
                  <a:lumMod val="50000"/>
                  <a:lumOff val="50000"/>
                </a:srgbClr>
              </a:solidFill>
            </a:endParaRPr>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solidFill>
                <a:srgbClr val="000000">
                  <a:lumMod val="50000"/>
                  <a:lumOff val="50000"/>
                </a:srgbClr>
              </a:solidFill>
            </a:endParaRPr>
          </a:p>
        </p:txBody>
      </p:sp>
      <p:sp>
        <p:nvSpPr>
          <p:cNvPr id="12" name="TextBox 11"/>
          <p:cNvSpPr txBox="1"/>
          <p:nvPr/>
        </p:nvSpPr>
        <p:spPr>
          <a:xfrm>
            <a:off x="457201" y="5516645"/>
            <a:ext cx="4316413" cy="507831"/>
          </a:xfrm>
          <a:prstGeom prst="rect">
            <a:avLst/>
          </a:prstGeom>
          <a:noFill/>
        </p:spPr>
        <p:txBody>
          <a:bodyPr wrap="square">
            <a:spAutoFit/>
          </a:bodyPr>
          <a:lstStyle/>
          <a:p>
            <a:pPr fontAlgn="auto">
              <a:spcBef>
                <a:spcPts val="0"/>
              </a:spcBef>
              <a:spcAft>
                <a:spcPts val="0"/>
              </a:spcAft>
            </a:pPr>
            <a:r>
              <a:rPr lang="en-US" altLang="en-US" sz="900" i="1" dirty="0">
                <a:solidFill>
                  <a:srgbClr val="000000"/>
                </a:solidFill>
                <a:latin typeface="Calibri" panose="020F0502020204030204"/>
                <a:ea typeface="+mn-ea"/>
              </a:rPr>
              <a:t>“</a:t>
            </a:r>
            <a:r>
              <a:rPr lang="en-US" sz="900" i="1" dirty="0">
                <a:solidFill>
                  <a:srgbClr val="000000"/>
                </a:solidFill>
                <a:latin typeface="Calibri" panose="020F0502020204030204"/>
                <a:ea typeface="+mn-ea"/>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latin typeface="Calibri" panose="020F0502020204030204"/>
                <a:ea typeface="+mn-ea"/>
              </a:rPr>
              <a:t>”</a:t>
            </a:r>
            <a:endParaRPr lang="en-US" sz="900" i="1" dirty="0">
              <a:solidFill>
                <a:srgbClr val="000000"/>
              </a:solidFill>
              <a:latin typeface="Calibri" panose="020F0502020204030204"/>
              <a:ea typeface="+mn-ea"/>
            </a:endParaRPr>
          </a:p>
        </p:txBody>
      </p:sp>
    </p:spTree>
    <p:extLst>
      <p:ext uri="{BB962C8B-B14F-4D97-AF65-F5344CB8AC3E}">
        <p14:creationId xmlns:p14="http://schemas.microsoft.com/office/powerpoint/2010/main" val="3879842270"/>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02703" y="161927"/>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9" name="Text Placeholder 8"/>
          <p:cNvSpPr>
            <a:spLocks noGrp="1"/>
          </p:cNvSpPr>
          <p:nvPr>
            <p:ph type="body" sz="quarter" idx="12"/>
          </p:nvPr>
        </p:nvSpPr>
        <p:spPr>
          <a:xfrm>
            <a:off x="457200" y="3200402"/>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1649AE51-2417-4261-9030-142403C07A3C}" type="slidenum">
              <a:rPr lang="en-US" smtClean="0">
                <a:solidFill>
                  <a:srgbClr val="000000">
                    <a:lumMod val="50000"/>
                    <a:lumOff val="50000"/>
                  </a:srgbClr>
                </a:solidFill>
              </a:rPr>
              <a:pPr/>
              <a:t>‹#›</a:t>
            </a:fld>
            <a:endParaRPr lang="en-US">
              <a:solidFill>
                <a:srgbClr val="000000">
                  <a:lumMod val="50000"/>
                  <a:lumOff val="50000"/>
                </a:srgbClr>
              </a:solidFill>
            </a:endParaRPr>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solidFill>
                <a:srgbClr val="000000">
                  <a:lumMod val="50000"/>
                  <a:lumOff val="50000"/>
                </a:srgbClr>
              </a:solidFill>
            </a:endParaRPr>
          </a:p>
        </p:txBody>
      </p:sp>
    </p:spTree>
    <p:extLst>
      <p:ext uri="{BB962C8B-B14F-4D97-AF65-F5344CB8AC3E}">
        <p14:creationId xmlns:p14="http://schemas.microsoft.com/office/powerpoint/2010/main" val="1043658315"/>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02703" y="161927"/>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9" name="Text Placeholder 8"/>
          <p:cNvSpPr>
            <a:spLocks noGrp="1"/>
          </p:cNvSpPr>
          <p:nvPr>
            <p:ph type="body" sz="quarter" idx="12"/>
          </p:nvPr>
        </p:nvSpPr>
        <p:spPr>
          <a:xfrm>
            <a:off x="457200" y="3200402"/>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1649AE51-2417-4261-9030-142403C07A3C}" type="slidenum">
              <a:rPr lang="en-US" smtClean="0">
                <a:solidFill>
                  <a:srgbClr val="000000">
                    <a:lumMod val="50000"/>
                    <a:lumOff val="50000"/>
                  </a:srgbClr>
                </a:solidFill>
              </a:rPr>
              <a:pPr/>
              <a:t>‹#›</a:t>
            </a:fld>
            <a:endParaRPr lang="en-US">
              <a:solidFill>
                <a:srgbClr val="000000">
                  <a:lumMod val="50000"/>
                  <a:lumOff val="50000"/>
                </a:srgbClr>
              </a:solidFill>
            </a:endParaRPr>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solidFill>
                <a:srgbClr val="000000">
                  <a:lumMod val="50000"/>
                  <a:lumOff val="50000"/>
                </a:srgbClr>
              </a:solidFill>
            </a:endParaRPr>
          </a:p>
        </p:txBody>
      </p:sp>
      <p:sp>
        <p:nvSpPr>
          <p:cNvPr id="14" name="TextBox 13"/>
          <p:cNvSpPr txBox="1"/>
          <p:nvPr/>
        </p:nvSpPr>
        <p:spPr>
          <a:xfrm>
            <a:off x="457201" y="5525354"/>
            <a:ext cx="4316413" cy="507831"/>
          </a:xfrm>
          <a:prstGeom prst="rect">
            <a:avLst/>
          </a:prstGeom>
          <a:noFill/>
        </p:spPr>
        <p:txBody>
          <a:bodyPr wrap="square">
            <a:spAutoFit/>
          </a:bodyPr>
          <a:lstStyle/>
          <a:p>
            <a:pPr fontAlgn="auto">
              <a:spcBef>
                <a:spcPts val="0"/>
              </a:spcBef>
              <a:spcAft>
                <a:spcPts val="0"/>
              </a:spcAft>
            </a:pPr>
            <a:r>
              <a:rPr lang="en-US" altLang="en-US" sz="900" i="1" dirty="0">
                <a:solidFill>
                  <a:srgbClr val="000000"/>
                </a:solidFill>
                <a:latin typeface="Calibri" panose="020F0502020204030204"/>
                <a:ea typeface="+mn-ea"/>
              </a:rPr>
              <a:t>“</a:t>
            </a:r>
            <a:r>
              <a:rPr lang="en-US" sz="900" i="1" dirty="0">
                <a:solidFill>
                  <a:srgbClr val="000000"/>
                </a:solidFill>
                <a:latin typeface="Calibri" panose="020F0502020204030204"/>
                <a:ea typeface="+mn-ea"/>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latin typeface="Calibri" panose="020F0502020204030204"/>
                <a:ea typeface="+mn-ea"/>
              </a:rPr>
              <a:t>”</a:t>
            </a:r>
            <a:endParaRPr lang="en-US" sz="900" i="1" dirty="0">
              <a:solidFill>
                <a:srgbClr val="000000"/>
              </a:solidFill>
              <a:latin typeface="Calibri" panose="020F0502020204030204"/>
              <a:ea typeface="+mn-ea"/>
            </a:endParaRPr>
          </a:p>
        </p:txBody>
      </p:sp>
    </p:spTree>
    <p:extLst>
      <p:ext uri="{BB962C8B-B14F-4D97-AF65-F5344CB8AC3E}">
        <p14:creationId xmlns:p14="http://schemas.microsoft.com/office/powerpoint/2010/main" val="183978497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340974299"/>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02703" y="161927"/>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9" name="Text Placeholder 8"/>
          <p:cNvSpPr>
            <a:spLocks noGrp="1"/>
          </p:cNvSpPr>
          <p:nvPr>
            <p:ph type="body" sz="quarter" idx="12"/>
          </p:nvPr>
        </p:nvSpPr>
        <p:spPr>
          <a:xfrm>
            <a:off x="457200" y="3200402"/>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1649AE51-2417-4261-9030-142403C07A3C}" type="slidenum">
              <a:rPr lang="en-US" smtClean="0">
                <a:solidFill>
                  <a:srgbClr val="000000">
                    <a:lumMod val="50000"/>
                    <a:lumOff val="50000"/>
                  </a:srgbClr>
                </a:solidFill>
              </a:rPr>
              <a:pPr/>
              <a:t>‹#›</a:t>
            </a:fld>
            <a:endParaRPr lang="en-US">
              <a:solidFill>
                <a:srgbClr val="000000">
                  <a:lumMod val="50000"/>
                  <a:lumOff val="50000"/>
                </a:srgbClr>
              </a:solidFill>
            </a:endParaRPr>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solidFill>
                <a:srgbClr val="000000">
                  <a:lumMod val="50000"/>
                  <a:lumOff val="50000"/>
                </a:srgbClr>
              </a:solidFill>
            </a:endParaRPr>
          </a:p>
        </p:txBody>
      </p:sp>
    </p:spTree>
    <p:extLst>
      <p:ext uri="{BB962C8B-B14F-4D97-AF65-F5344CB8AC3E}">
        <p14:creationId xmlns:p14="http://schemas.microsoft.com/office/powerpoint/2010/main" val="245515971"/>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02703" y="161927"/>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9" name="Text Placeholder 8"/>
          <p:cNvSpPr>
            <a:spLocks noGrp="1"/>
          </p:cNvSpPr>
          <p:nvPr>
            <p:ph type="body" sz="quarter" idx="12"/>
          </p:nvPr>
        </p:nvSpPr>
        <p:spPr>
          <a:xfrm>
            <a:off x="457200" y="3200402"/>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1649AE51-2417-4261-9030-142403C07A3C}" type="slidenum">
              <a:rPr lang="en-US" smtClean="0">
                <a:solidFill>
                  <a:srgbClr val="000000">
                    <a:lumMod val="50000"/>
                    <a:lumOff val="50000"/>
                  </a:srgbClr>
                </a:solidFill>
              </a:rPr>
              <a:pPr/>
              <a:t>‹#›</a:t>
            </a:fld>
            <a:endParaRPr lang="en-US">
              <a:solidFill>
                <a:srgbClr val="000000">
                  <a:lumMod val="50000"/>
                  <a:lumOff val="50000"/>
                </a:srgbClr>
              </a:solidFill>
            </a:endParaRPr>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solidFill>
                <a:srgbClr val="000000">
                  <a:lumMod val="50000"/>
                  <a:lumOff val="50000"/>
                </a:srgbClr>
              </a:solidFill>
            </a:endParaRPr>
          </a:p>
        </p:txBody>
      </p:sp>
      <p:sp>
        <p:nvSpPr>
          <p:cNvPr id="14" name="TextBox 13"/>
          <p:cNvSpPr txBox="1"/>
          <p:nvPr/>
        </p:nvSpPr>
        <p:spPr>
          <a:xfrm>
            <a:off x="457201" y="5525354"/>
            <a:ext cx="4316413" cy="507831"/>
          </a:xfrm>
          <a:prstGeom prst="rect">
            <a:avLst/>
          </a:prstGeom>
          <a:noFill/>
        </p:spPr>
        <p:txBody>
          <a:bodyPr wrap="square">
            <a:spAutoFit/>
          </a:bodyPr>
          <a:lstStyle/>
          <a:p>
            <a:pPr fontAlgn="auto">
              <a:spcBef>
                <a:spcPts val="0"/>
              </a:spcBef>
              <a:spcAft>
                <a:spcPts val="0"/>
              </a:spcAft>
            </a:pPr>
            <a:r>
              <a:rPr lang="en-US" altLang="en-US" sz="900" i="1" dirty="0">
                <a:solidFill>
                  <a:srgbClr val="000000"/>
                </a:solidFill>
                <a:latin typeface="Calibri" panose="020F0502020204030204"/>
                <a:ea typeface="+mn-ea"/>
              </a:rPr>
              <a:t>“</a:t>
            </a:r>
            <a:r>
              <a:rPr lang="en-US" sz="900" i="1" dirty="0">
                <a:solidFill>
                  <a:srgbClr val="000000"/>
                </a:solidFill>
                <a:latin typeface="Calibri" panose="020F0502020204030204"/>
                <a:ea typeface="+mn-ea"/>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latin typeface="Calibri" panose="020F0502020204030204"/>
                <a:ea typeface="+mn-ea"/>
              </a:rPr>
              <a:t>”</a:t>
            </a:r>
            <a:endParaRPr lang="en-US" sz="900" i="1" dirty="0">
              <a:solidFill>
                <a:srgbClr val="000000"/>
              </a:solidFill>
              <a:latin typeface="Calibri" panose="020F0502020204030204"/>
              <a:ea typeface="+mn-ea"/>
            </a:endParaRPr>
          </a:p>
        </p:txBody>
      </p:sp>
    </p:spTree>
    <p:extLst>
      <p:ext uri="{BB962C8B-B14F-4D97-AF65-F5344CB8AC3E}">
        <p14:creationId xmlns:p14="http://schemas.microsoft.com/office/powerpoint/2010/main" val="2507394815"/>
      </p:ext>
    </p:extLst>
  </p:cSld>
  <p:clrMapOvr>
    <a:masterClrMapping/>
  </p:clrMapOvr>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02703" y="161927"/>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9" name="Text Placeholder 8"/>
          <p:cNvSpPr>
            <a:spLocks noGrp="1"/>
          </p:cNvSpPr>
          <p:nvPr>
            <p:ph type="body" sz="quarter" idx="12"/>
          </p:nvPr>
        </p:nvSpPr>
        <p:spPr>
          <a:xfrm>
            <a:off x="457200" y="3200402"/>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1649AE51-2417-4261-9030-142403C07A3C}" type="slidenum">
              <a:rPr lang="en-US" smtClean="0">
                <a:solidFill>
                  <a:srgbClr val="000000">
                    <a:lumMod val="50000"/>
                    <a:lumOff val="50000"/>
                  </a:srgbClr>
                </a:solidFill>
              </a:rPr>
              <a:pPr/>
              <a:t>‹#›</a:t>
            </a:fld>
            <a:endParaRPr lang="en-US">
              <a:solidFill>
                <a:srgbClr val="000000">
                  <a:lumMod val="50000"/>
                  <a:lumOff val="50000"/>
                </a:srgbClr>
              </a:solidFill>
            </a:endParaRPr>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solidFill>
                <a:srgbClr val="000000">
                  <a:lumMod val="50000"/>
                  <a:lumOff val="50000"/>
                </a:srgbClr>
              </a:solidFill>
            </a:endParaRPr>
          </a:p>
        </p:txBody>
      </p:sp>
    </p:spTree>
    <p:extLst>
      <p:ext uri="{BB962C8B-B14F-4D97-AF65-F5344CB8AC3E}">
        <p14:creationId xmlns:p14="http://schemas.microsoft.com/office/powerpoint/2010/main" val="1265813103"/>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fld id="{E663186C-A13A-4AA0-BD84-BF29B95702A8}" type="datetimeFigureOut">
              <a:rPr lang="en-US" sz="1350" smtClean="0">
                <a:solidFill>
                  <a:srgbClr val="000000"/>
                </a:solidFill>
                <a:latin typeface="Calibri" panose="020F0502020204030204"/>
                <a:ea typeface="+mn-ea"/>
              </a:rPr>
              <a:pPr fontAlgn="auto">
                <a:spcBef>
                  <a:spcPts val="0"/>
                </a:spcBef>
                <a:spcAft>
                  <a:spcPts val="0"/>
                </a:spcAft>
              </a:pPr>
              <a:t>3/1/2019</a:t>
            </a:fld>
            <a:endParaRPr lang="en-US" sz="1350">
              <a:solidFill>
                <a:srgbClr val="000000"/>
              </a:solidFill>
              <a:latin typeface="Calibri" panose="020F0502020204030204"/>
              <a:ea typeface="+mn-ea"/>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1649AE51-2417-4261-9030-142403C07A3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178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61035747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342659469"/>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78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1.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image" Target="../media/image6.tiff"/><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theme" Target="../theme/theme2.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9.png"/><Relationship Id="rId5" Type="http://schemas.openxmlformats.org/officeDocument/2006/relationships/slideLayout" Target="../slideLayouts/slideLayout39.xml"/><Relationship Id="rId10"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9145276" cy="6858957"/>
          </a:xfrm>
          <a:prstGeom prst="rect">
            <a:avLst/>
          </a:prstGeom>
          <a:noFill/>
          <a:ln>
            <a:noFill/>
          </a:ln>
        </p:spPr>
      </p:pic>
      <p:sp>
        <p:nvSpPr>
          <p:cNvPr id="15" name="Slide Number Placeholder 5"/>
          <p:cNvSpPr>
            <a:spLocks noGrp="1"/>
          </p:cNvSpPr>
          <p:nvPr>
            <p:ph type="sldNum" sz="quarter" idx="4"/>
          </p:nvPr>
        </p:nvSpPr>
        <p:spPr>
          <a:xfrm>
            <a:off x="8305799" y="228600"/>
            <a:ext cx="733425" cy="365125"/>
          </a:xfrm>
          <a:prstGeom prst="rect">
            <a:avLst/>
          </a:prstGeom>
        </p:spPr>
        <p:txBody>
          <a:bodyPr/>
          <a:lstStyle>
            <a:lvl1pPr algn="r">
              <a:defRPr sz="1000">
                <a:solidFill>
                  <a:schemeClr val="bg1"/>
                </a:solidFill>
              </a:defRPr>
            </a:lvl1pPr>
          </a:lstStyle>
          <a:p>
            <a:fld id="{0D0E9D3B-CB56-40AE-B0A9-8DA5E1AEFDB7}" type="slidenum">
              <a:rPr lang="en-US" smtClean="0"/>
              <a:pPr/>
              <a:t>‹#›</a:t>
            </a:fld>
            <a:endParaRPr lang="en-US" dirty="0"/>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a:defRPr sz="1000">
                <a:solidFill>
                  <a:schemeClr val="bg1"/>
                </a:solidFill>
              </a:defRPr>
            </a:lvl1pPr>
          </a:lstStyle>
          <a:p>
            <a:endParaRPr lang="en-US" dirty="0"/>
          </a:p>
        </p:txBody>
      </p:sp>
      <p:sp>
        <p:nvSpPr>
          <p:cNvPr id="25" name="Rectangle 24"/>
          <p:cNvSpPr/>
          <p:nvPr userDrawn="1"/>
        </p:nvSpPr>
        <p:spPr>
          <a:xfrm>
            <a:off x="2009775"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217</a:t>
            </a:r>
          </a:p>
          <a:p>
            <a:pPr algn="ctr">
              <a:defRPr/>
            </a:pPr>
            <a:r>
              <a:rPr lang="en-US" sz="1000" dirty="0" smtClean="0">
                <a:solidFill>
                  <a:schemeClr val="tx1"/>
                </a:solidFill>
              </a:rPr>
              <a:t>217</a:t>
            </a:r>
          </a:p>
          <a:p>
            <a:pPr algn="ctr">
              <a:defRPr/>
            </a:pPr>
            <a:r>
              <a:rPr lang="en-US" sz="1000" dirty="0" smtClean="0">
                <a:solidFill>
                  <a:schemeClr val="tx1"/>
                </a:solidFill>
              </a:rPr>
              <a:t>217</a:t>
            </a:r>
            <a:endParaRPr lang="en-US" sz="1000" dirty="0">
              <a:solidFill>
                <a:schemeClr val="tx1"/>
              </a:solidFill>
            </a:endParaRPr>
          </a:p>
        </p:txBody>
      </p:sp>
      <p:sp>
        <p:nvSpPr>
          <p:cNvPr id="26" name="Rectangle 25"/>
          <p:cNvSpPr/>
          <p:nvPr userDrawn="1"/>
        </p:nvSpPr>
        <p:spPr>
          <a:xfrm>
            <a:off x="2730500"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200</a:t>
            </a:r>
          </a:p>
          <a:p>
            <a:pPr algn="ctr">
              <a:defRPr/>
            </a:pPr>
            <a:r>
              <a:rPr lang="en-US" sz="1000" dirty="0" smtClean="0">
                <a:solidFill>
                  <a:schemeClr val="tx1"/>
                </a:solidFill>
              </a:rPr>
              <a:t>200</a:t>
            </a:r>
          </a:p>
          <a:p>
            <a:pPr algn="ctr">
              <a:defRPr/>
            </a:pPr>
            <a:r>
              <a:rPr lang="en-US" sz="1000" dirty="0" smtClean="0">
                <a:solidFill>
                  <a:schemeClr val="tx1"/>
                </a:solidFill>
              </a:rPr>
              <a:t>200</a:t>
            </a:r>
            <a:endParaRPr lang="en-US" sz="1000" dirty="0">
              <a:solidFill>
                <a:schemeClr val="tx1"/>
              </a:solidFill>
            </a:endParaRPr>
          </a:p>
        </p:txBody>
      </p:sp>
      <p:sp>
        <p:nvSpPr>
          <p:cNvPr id="27" name="Rectangle 26"/>
          <p:cNvSpPr/>
          <p:nvPr userDrawn="1"/>
        </p:nvSpPr>
        <p:spPr>
          <a:xfrm>
            <a:off x="568325"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255</a:t>
            </a:r>
          </a:p>
          <a:p>
            <a:pPr algn="ctr">
              <a:defRPr/>
            </a:pPr>
            <a:r>
              <a:rPr lang="en-US" sz="1000" dirty="0" smtClean="0">
                <a:solidFill>
                  <a:schemeClr val="tx1"/>
                </a:solidFill>
              </a:rPr>
              <a:t>255</a:t>
            </a:r>
          </a:p>
          <a:p>
            <a:pPr algn="ctr">
              <a:defRPr/>
            </a:pPr>
            <a:r>
              <a:rPr lang="en-US" sz="1000" dirty="0" smtClean="0">
                <a:solidFill>
                  <a:schemeClr val="tx1"/>
                </a:solidFill>
              </a:rPr>
              <a:t>255</a:t>
            </a:r>
            <a:endParaRPr lang="en-US" sz="1000" dirty="0">
              <a:solidFill>
                <a:schemeClr val="tx1"/>
              </a:solidFill>
            </a:endParaRPr>
          </a:p>
        </p:txBody>
      </p:sp>
      <p:sp>
        <p:nvSpPr>
          <p:cNvPr id="28" name="Rectangle 27"/>
          <p:cNvSpPr/>
          <p:nvPr userDrawn="1"/>
        </p:nvSpPr>
        <p:spPr>
          <a:xfrm>
            <a:off x="1289050"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0</a:t>
            </a:r>
          </a:p>
          <a:p>
            <a:pPr algn="ctr">
              <a:defRPr/>
            </a:pPr>
            <a:r>
              <a:rPr lang="en-US" sz="1000" dirty="0" smtClean="0">
                <a:solidFill>
                  <a:schemeClr val="bg1"/>
                </a:solidFill>
              </a:rPr>
              <a:t>0</a:t>
            </a:r>
          </a:p>
          <a:p>
            <a:pPr algn="ctr">
              <a:defRPr/>
            </a:pPr>
            <a:r>
              <a:rPr lang="en-US" sz="1000" dirty="0">
                <a:solidFill>
                  <a:schemeClr val="bg1"/>
                </a:solidFill>
              </a:rPr>
              <a:t>0</a:t>
            </a:r>
          </a:p>
        </p:txBody>
      </p:sp>
      <p:sp>
        <p:nvSpPr>
          <p:cNvPr id="29" name="Rectangle 28"/>
          <p:cNvSpPr/>
          <p:nvPr userDrawn="1"/>
        </p:nvSpPr>
        <p:spPr>
          <a:xfrm>
            <a:off x="2009775"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163</a:t>
            </a:r>
          </a:p>
          <a:p>
            <a:pPr algn="ctr">
              <a:defRPr/>
            </a:pPr>
            <a:r>
              <a:rPr lang="en-US" sz="1000" dirty="0" smtClean="0">
                <a:solidFill>
                  <a:schemeClr val="tx1"/>
                </a:solidFill>
              </a:rPr>
              <a:t>163</a:t>
            </a:r>
          </a:p>
          <a:p>
            <a:pPr algn="ctr">
              <a:defRPr/>
            </a:pPr>
            <a:r>
              <a:rPr lang="en-US" sz="1000" dirty="0" smtClean="0">
                <a:solidFill>
                  <a:schemeClr val="tx1"/>
                </a:solidFill>
              </a:rPr>
              <a:t>163</a:t>
            </a:r>
            <a:endParaRPr lang="en-US" sz="1000" dirty="0">
              <a:solidFill>
                <a:schemeClr val="tx1"/>
              </a:solidFill>
            </a:endParaRPr>
          </a:p>
        </p:txBody>
      </p:sp>
      <p:sp>
        <p:nvSpPr>
          <p:cNvPr id="30" name="Rectangle 29"/>
          <p:cNvSpPr/>
          <p:nvPr userDrawn="1"/>
        </p:nvSpPr>
        <p:spPr>
          <a:xfrm>
            <a:off x="2730500"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131</a:t>
            </a:r>
          </a:p>
          <a:p>
            <a:pPr algn="ctr">
              <a:defRPr/>
            </a:pPr>
            <a:r>
              <a:rPr lang="en-US" sz="1000" dirty="0" smtClean="0">
                <a:solidFill>
                  <a:schemeClr val="bg1"/>
                </a:solidFill>
              </a:rPr>
              <a:t>132</a:t>
            </a:r>
          </a:p>
          <a:p>
            <a:pPr algn="ctr">
              <a:defRPr/>
            </a:pPr>
            <a:r>
              <a:rPr lang="en-US" sz="1000" dirty="0" smtClean="0">
                <a:solidFill>
                  <a:schemeClr val="bg1"/>
                </a:solidFill>
              </a:rPr>
              <a:t>122</a:t>
            </a:r>
            <a:endParaRPr lang="en-US" sz="1000" dirty="0">
              <a:solidFill>
                <a:schemeClr val="bg1"/>
              </a:solidFill>
            </a:endParaRPr>
          </a:p>
        </p:txBody>
      </p:sp>
      <p:sp>
        <p:nvSpPr>
          <p:cNvPr id="31" name="Rectangle 30"/>
          <p:cNvSpPr/>
          <p:nvPr userDrawn="1"/>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239</a:t>
            </a:r>
          </a:p>
          <a:p>
            <a:pPr algn="ctr">
              <a:defRPr/>
            </a:pPr>
            <a:r>
              <a:rPr lang="en-US" sz="1000" dirty="0" smtClean="0">
                <a:solidFill>
                  <a:schemeClr val="tx1"/>
                </a:solidFill>
              </a:rPr>
              <a:t>65</a:t>
            </a:r>
          </a:p>
          <a:p>
            <a:pPr algn="ctr">
              <a:defRPr/>
            </a:pPr>
            <a:r>
              <a:rPr lang="en-US" sz="1000" dirty="0" smtClean="0">
                <a:solidFill>
                  <a:schemeClr val="tx1"/>
                </a:solidFill>
              </a:rPr>
              <a:t>53</a:t>
            </a:r>
            <a:endParaRPr lang="en-US" sz="1000" dirty="0">
              <a:solidFill>
                <a:schemeClr val="tx1"/>
              </a:solidFill>
            </a:endParaRPr>
          </a:p>
        </p:txBody>
      </p:sp>
      <p:sp>
        <p:nvSpPr>
          <p:cNvPr id="32" name="Rectangle 31"/>
          <p:cNvSpPr/>
          <p:nvPr userDrawn="1"/>
        </p:nvSpPr>
        <p:spPr>
          <a:xfrm>
            <a:off x="4171950"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110</a:t>
            </a:r>
          </a:p>
          <a:p>
            <a:pPr algn="ctr">
              <a:defRPr/>
            </a:pPr>
            <a:r>
              <a:rPr lang="en-US" sz="1000" dirty="0" smtClean="0">
                <a:solidFill>
                  <a:schemeClr val="tx1"/>
                </a:solidFill>
              </a:rPr>
              <a:t>135</a:t>
            </a:r>
          </a:p>
          <a:p>
            <a:pPr algn="ctr">
              <a:defRPr/>
            </a:pPr>
            <a:r>
              <a:rPr lang="en-US" sz="1000" dirty="0" smtClean="0">
                <a:solidFill>
                  <a:schemeClr val="tx1"/>
                </a:solidFill>
              </a:rPr>
              <a:t>120</a:t>
            </a:r>
            <a:endParaRPr lang="en-US" sz="1000" dirty="0">
              <a:solidFill>
                <a:schemeClr val="tx1"/>
              </a:solidFill>
            </a:endParaRPr>
          </a:p>
        </p:txBody>
      </p:sp>
      <p:sp>
        <p:nvSpPr>
          <p:cNvPr id="33" name="Rectangle 32"/>
          <p:cNvSpPr/>
          <p:nvPr userDrawn="1"/>
        </p:nvSpPr>
        <p:spPr>
          <a:xfrm>
            <a:off x="4892675"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112</a:t>
            </a:r>
          </a:p>
          <a:p>
            <a:pPr algn="ctr">
              <a:defRPr/>
            </a:pPr>
            <a:r>
              <a:rPr lang="en-US" sz="1000" dirty="0" smtClean="0">
                <a:solidFill>
                  <a:schemeClr val="tx1"/>
                </a:solidFill>
              </a:rPr>
              <a:t>92</a:t>
            </a:r>
          </a:p>
          <a:p>
            <a:pPr algn="ctr">
              <a:defRPr/>
            </a:pPr>
            <a:r>
              <a:rPr lang="en-US" sz="1000" dirty="0" smtClean="0">
                <a:solidFill>
                  <a:schemeClr val="tx1"/>
                </a:solidFill>
              </a:rPr>
              <a:t>56</a:t>
            </a:r>
            <a:endParaRPr lang="en-US" sz="1000" dirty="0">
              <a:solidFill>
                <a:schemeClr val="tx1"/>
              </a:solidFill>
            </a:endParaRPr>
          </a:p>
        </p:txBody>
      </p:sp>
      <p:sp>
        <p:nvSpPr>
          <p:cNvPr id="34" name="Rectangle 33"/>
          <p:cNvSpPr/>
          <p:nvPr userDrawn="1"/>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62</a:t>
            </a:r>
          </a:p>
          <a:p>
            <a:pPr algn="ctr">
              <a:defRPr/>
            </a:pPr>
            <a:r>
              <a:rPr lang="en-US" sz="1000" dirty="0" smtClean="0">
                <a:solidFill>
                  <a:schemeClr val="tx1"/>
                </a:solidFill>
              </a:rPr>
              <a:t>102</a:t>
            </a:r>
          </a:p>
          <a:p>
            <a:pPr algn="ctr">
              <a:defRPr/>
            </a:pPr>
            <a:r>
              <a:rPr lang="en-US" sz="1000" dirty="0" smtClean="0">
                <a:solidFill>
                  <a:schemeClr val="tx1"/>
                </a:solidFill>
              </a:rPr>
              <a:t>130</a:t>
            </a:r>
            <a:endParaRPr lang="en-US" sz="1000" dirty="0">
              <a:solidFill>
                <a:schemeClr val="tx1"/>
              </a:solidFill>
            </a:endParaRPr>
          </a:p>
        </p:txBody>
      </p:sp>
      <p:sp>
        <p:nvSpPr>
          <p:cNvPr id="35" name="Rectangle 34"/>
          <p:cNvSpPr/>
          <p:nvPr userDrawn="1"/>
        </p:nvSpPr>
        <p:spPr>
          <a:xfrm>
            <a:off x="6334125"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102</a:t>
            </a:r>
          </a:p>
          <a:p>
            <a:pPr algn="ctr">
              <a:defRPr/>
            </a:pPr>
            <a:r>
              <a:rPr lang="en-US" sz="1000" dirty="0" smtClean="0">
                <a:solidFill>
                  <a:schemeClr val="bg1"/>
                </a:solidFill>
              </a:rPr>
              <a:t>56</a:t>
            </a:r>
          </a:p>
          <a:p>
            <a:pPr algn="ctr">
              <a:defRPr/>
            </a:pPr>
            <a:r>
              <a:rPr lang="en-US" sz="1000" dirty="0" smtClean="0">
                <a:solidFill>
                  <a:schemeClr val="bg1"/>
                </a:solidFill>
              </a:rPr>
              <a:t>48</a:t>
            </a:r>
            <a:endParaRPr lang="en-US" sz="1000" dirty="0">
              <a:solidFill>
                <a:schemeClr val="bg1"/>
              </a:solidFill>
            </a:endParaRPr>
          </a:p>
        </p:txBody>
      </p:sp>
      <p:sp>
        <p:nvSpPr>
          <p:cNvPr id="36" name="Rectangle 35"/>
          <p:cNvSpPr/>
          <p:nvPr userDrawn="1"/>
        </p:nvSpPr>
        <p:spPr>
          <a:xfrm>
            <a:off x="7054850"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130</a:t>
            </a:r>
          </a:p>
          <a:p>
            <a:pPr algn="ctr">
              <a:defRPr/>
            </a:pPr>
            <a:r>
              <a:rPr lang="en-US" sz="1000" dirty="0" smtClean="0">
                <a:solidFill>
                  <a:schemeClr val="tx1"/>
                </a:solidFill>
              </a:rPr>
              <a:t>120</a:t>
            </a:r>
          </a:p>
          <a:p>
            <a:pPr algn="ctr">
              <a:defRPr/>
            </a:pPr>
            <a:r>
              <a:rPr lang="en-US" sz="1000" dirty="0" smtClean="0">
                <a:solidFill>
                  <a:schemeClr val="tx1"/>
                </a:solidFill>
              </a:rPr>
              <a:t>111</a:t>
            </a:r>
            <a:endParaRPr lang="en-US" sz="1000" dirty="0">
              <a:solidFill>
                <a:schemeClr val="tx1"/>
              </a:solidFill>
            </a:endParaRPr>
          </a:p>
        </p:txBody>
      </p:sp>
      <p:sp>
        <p:nvSpPr>
          <p:cNvPr id="37" name="Rectangle 36"/>
          <p:cNvSpPr/>
          <p:nvPr userDrawn="1"/>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237</a:t>
            </a:r>
          </a:p>
          <a:p>
            <a:pPr algn="ctr">
              <a:defRPr/>
            </a:pPr>
            <a:r>
              <a:rPr lang="en-US" sz="1000" dirty="0" smtClean="0">
                <a:solidFill>
                  <a:schemeClr val="tx1"/>
                </a:solidFill>
              </a:rPr>
              <a:t>237</a:t>
            </a:r>
          </a:p>
          <a:p>
            <a:pPr algn="ctr">
              <a:defRPr/>
            </a:pPr>
            <a:r>
              <a:rPr lang="en-US" sz="1000" dirty="0" smtClean="0">
                <a:solidFill>
                  <a:schemeClr val="tx1"/>
                </a:solidFill>
              </a:rPr>
              <a:t>237</a:t>
            </a:r>
            <a:endParaRPr lang="en-US" sz="1000" dirty="0">
              <a:solidFill>
                <a:schemeClr val="tx1"/>
              </a:solidFill>
            </a:endParaRPr>
          </a:p>
        </p:txBody>
      </p:sp>
      <p:sp>
        <p:nvSpPr>
          <p:cNvPr id="54" name="Rectangle 53"/>
          <p:cNvSpPr/>
          <p:nvPr userDrawn="1"/>
        </p:nvSpPr>
        <p:spPr>
          <a:xfrm>
            <a:off x="4171950"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80</a:t>
            </a:r>
          </a:p>
          <a:p>
            <a:pPr algn="ctr">
              <a:defRPr/>
            </a:pPr>
            <a:r>
              <a:rPr lang="en-US" sz="1000" dirty="0" smtClean="0">
                <a:solidFill>
                  <a:schemeClr val="tx1"/>
                </a:solidFill>
              </a:rPr>
              <a:t>119</a:t>
            </a:r>
          </a:p>
          <a:p>
            <a:pPr algn="ctr">
              <a:defRPr/>
            </a:pPr>
            <a:r>
              <a:rPr lang="en-US" sz="1000" dirty="0" smtClean="0">
                <a:solidFill>
                  <a:schemeClr val="tx1"/>
                </a:solidFill>
              </a:rPr>
              <a:t>27</a:t>
            </a:r>
            <a:endParaRPr lang="en-US" sz="1000" dirty="0">
              <a:solidFill>
                <a:schemeClr val="tx1"/>
              </a:solidFill>
            </a:endParaRPr>
          </a:p>
        </p:txBody>
      </p:sp>
      <p:sp>
        <p:nvSpPr>
          <p:cNvPr id="55" name="Rectangle 54"/>
          <p:cNvSpPr/>
          <p:nvPr userDrawn="1"/>
        </p:nvSpPr>
        <p:spPr>
          <a:xfrm>
            <a:off x="4892675"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252</a:t>
            </a:r>
          </a:p>
          <a:p>
            <a:pPr algn="ctr">
              <a:defRPr/>
            </a:pPr>
            <a:r>
              <a:rPr lang="en-US" sz="1000" dirty="0" smtClean="0">
                <a:solidFill>
                  <a:schemeClr val="tx1"/>
                </a:solidFill>
              </a:rPr>
              <a:t>174</a:t>
            </a:r>
          </a:p>
          <a:p>
            <a:pPr algn="ctr">
              <a:defRPr/>
            </a:pPr>
            <a:r>
              <a:rPr lang="en-US" sz="1000" dirty="0" smtClean="0">
                <a:solidFill>
                  <a:schemeClr val="tx1"/>
                </a:solidFill>
              </a:rPr>
              <a:t>.59</a:t>
            </a:r>
            <a:endParaRPr lang="en-US" sz="1000" dirty="0">
              <a:solidFill>
                <a:schemeClr val="tx1"/>
              </a:solidFill>
            </a:endParaRPr>
          </a:p>
        </p:txBody>
      </p:sp>
      <p:pic>
        <p:nvPicPr>
          <p:cNvPr id="58" name="Picture 6"/>
          <p:cNvPicPr>
            <a:picLocks noChangeAspect="1"/>
          </p:cNvPicPr>
          <p:nvPr userDrawn="1"/>
        </p:nvPicPr>
        <p:blipFill>
          <a:blip r:embed="rId11"/>
          <a:srcRect/>
          <a:stretch>
            <a:fillRect/>
          </a:stretch>
        </p:blipFill>
        <p:spPr bwMode="auto">
          <a:xfrm>
            <a:off x="4559300" y="3416300"/>
            <a:ext cx="19050" cy="3175"/>
          </a:xfrm>
          <a:prstGeom prst="rect">
            <a:avLst/>
          </a:prstGeom>
          <a:noFill/>
          <a:ln w="9525">
            <a:noFill/>
            <a:miter lim="800000"/>
            <a:headEnd/>
            <a:tailEnd/>
          </a:ln>
        </p:spPr>
      </p:pic>
      <p:pic>
        <p:nvPicPr>
          <p:cNvPr id="24" name="Picture 18"/>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bwMode="auto">
          <a:xfrm>
            <a:off x="7158038" y="5285203"/>
            <a:ext cx="1595437" cy="1482725"/>
          </a:xfrm>
          <a:prstGeom prst="rect">
            <a:avLst/>
          </a:prstGeom>
          <a:noFill/>
          <a:ln w="9525">
            <a:noFill/>
            <a:miter lim="800000"/>
            <a:headEnd/>
            <a:tailEnd/>
          </a:ln>
        </p:spPr>
      </p:pic>
      <p:pic>
        <p:nvPicPr>
          <p:cNvPr id="2" name="Picture 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246660" y="5444801"/>
            <a:ext cx="1384959" cy="1115661"/>
          </a:xfrm>
          <a:prstGeom prst="rect">
            <a:avLst/>
          </a:prstGeom>
        </p:spPr>
      </p:pic>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hdr="0" ftr="0" dt="0"/>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5ACBF0"/>
          </p15:clr>
        </p15:guide>
        <p15:guide id="2" pos="4608"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9" cstate="email">
            <a:extLst>
              <a:ext uri="{28A0092B-C50C-407E-A947-70E740481C1C}">
                <a14:useLocalDpi xmlns:a14="http://schemas.microsoft.com/office/drawing/2010/main"/>
              </a:ext>
            </a:extLst>
          </a:blip>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30"/>
          <a:srcRect/>
          <a:stretch>
            <a:fillRect/>
          </a:stretch>
        </p:blipFill>
        <p:spPr bwMode="auto">
          <a:xfrm>
            <a:off x="4559300" y="3416300"/>
            <a:ext cx="19050" cy="3175"/>
          </a:xfrm>
          <a:prstGeom prst="rect">
            <a:avLst/>
          </a:prstGeom>
          <a:noFill/>
          <a:ln w="9525">
            <a:noFill/>
            <a:miter lim="800000"/>
            <a:headEnd/>
            <a:tailEnd/>
          </a:ln>
        </p:spPr>
      </p:pic>
      <p:pic>
        <p:nvPicPr>
          <p:cNvPr id="2" name="Picture 1"/>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6671409" y="5941983"/>
            <a:ext cx="931494" cy="750370"/>
          </a:xfrm>
          <a:prstGeom prst="rect">
            <a:avLst/>
          </a:prstGeom>
        </p:spPr>
      </p:pic>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300" r:id="rId22"/>
    <p:sldLayoutId id="2147484294" r:id="rId23"/>
    <p:sldLayoutId id="2147484301" r:id="rId24"/>
    <p:sldLayoutId id="2147484303" r:id="rId25"/>
    <p:sldLayoutId id="2147484304" r:id="rId26"/>
  </p:sldLayoutIdLst>
  <p:hf hdr="0" ft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userDrawn="1">
          <p15:clr>
            <a:srgbClr val="5ACBF0"/>
          </p15:clr>
        </p15:guide>
        <p15:guide id="2" pos="5472"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11"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lide Number Placeholder 5"/>
          <p:cNvSpPr>
            <a:spLocks noGrp="1"/>
          </p:cNvSpPr>
          <p:nvPr>
            <p:ph type="sldNum" sz="quarter" idx="4"/>
          </p:nvPr>
        </p:nvSpPr>
        <p:spPr>
          <a:xfrm>
            <a:off x="8305799" y="228602"/>
            <a:ext cx="733425" cy="365125"/>
          </a:xfrm>
          <a:prstGeom prst="rect">
            <a:avLst/>
          </a:prstGeom>
        </p:spPr>
        <p:txBody>
          <a:bodyPr/>
          <a:lstStyle>
            <a:lvl1pPr algn="r">
              <a:defRPr sz="750">
                <a:solidFill>
                  <a:schemeClr val="bg1"/>
                </a:solidFill>
              </a:defRPr>
            </a:lvl1pPr>
          </a:lstStyle>
          <a:p>
            <a:pPr fontAlgn="auto">
              <a:spcBef>
                <a:spcPts val="0"/>
              </a:spcBef>
              <a:spcAft>
                <a:spcPts val="0"/>
              </a:spcAft>
            </a:pPr>
            <a:fld id="{1649AE51-2417-4261-9030-142403C07A3C}" type="slidenum">
              <a:rPr lang="en-US" smtClean="0">
                <a:solidFill>
                  <a:srgbClr val="FFFFFF"/>
                </a:solidFill>
                <a:latin typeface="Calibri" panose="020F0502020204030204"/>
                <a:ea typeface="+mn-ea"/>
              </a:rPr>
              <a:pPr fontAlgn="auto">
                <a:spcBef>
                  <a:spcPts val="0"/>
                </a:spcBef>
                <a:spcAft>
                  <a:spcPts val="0"/>
                </a:spcAft>
              </a:pPr>
              <a:t>‹#›</a:t>
            </a:fld>
            <a:endParaRPr lang="en-US">
              <a:solidFill>
                <a:srgbClr val="FFFFFF"/>
              </a:solidFill>
              <a:latin typeface="Calibri" panose="020F0502020204030204"/>
              <a:ea typeface="+mn-ea"/>
            </a:endParaRPr>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23826" y="6356352"/>
            <a:ext cx="3160713" cy="365125"/>
          </a:xfrm>
          <a:prstGeom prst="rect">
            <a:avLst/>
          </a:prstGeom>
        </p:spPr>
        <p:txBody>
          <a:bodyPr vert="horz" lIns="91440" tIns="45720" rIns="91440" bIns="45720" rtlCol="0" anchor="ctr"/>
          <a:lstStyle>
            <a:lvl1pPr algn="l">
              <a:defRPr sz="750">
                <a:solidFill>
                  <a:schemeClr val="bg1"/>
                </a:solidFill>
              </a:defRPr>
            </a:lvl1pPr>
          </a:lstStyle>
          <a:p>
            <a:pPr fontAlgn="auto">
              <a:spcBef>
                <a:spcPts val="0"/>
              </a:spcBef>
              <a:spcAft>
                <a:spcPts val="0"/>
              </a:spcAft>
            </a:pPr>
            <a:endParaRPr lang="en-US">
              <a:solidFill>
                <a:srgbClr val="FFFFFF"/>
              </a:solidFill>
              <a:latin typeface="Calibri" panose="020F0502020204030204"/>
              <a:ea typeface="+mn-ea"/>
            </a:endParaRPr>
          </a:p>
        </p:txBody>
      </p:sp>
      <p:sp>
        <p:nvSpPr>
          <p:cNvPr id="25" name="Rectangle 24"/>
          <p:cNvSpPr/>
          <p:nvPr/>
        </p:nvSpPr>
        <p:spPr>
          <a:xfrm>
            <a:off x="2009776"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217</a:t>
            </a:r>
          </a:p>
          <a:p>
            <a:pPr algn="ctr" fontAlgn="auto">
              <a:spcBef>
                <a:spcPts val="0"/>
              </a:spcBef>
              <a:spcAft>
                <a:spcPts val="0"/>
              </a:spcAft>
              <a:defRPr/>
            </a:pPr>
            <a:r>
              <a:rPr lang="en-US" sz="750" dirty="0" smtClean="0">
                <a:solidFill>
                  <a:srgbClr val="000000"/>
                </a:solidFill>
              </a:rPr>
              <a:t>217</a:t>
            </a:r>
          </a:p>
          <a:p>
            <a:pPr algn="ctr" fontAlgn="auto">
              <a:spcBef>
                <a:spcPts val="0"/>
              </a:spcBef>
              <a:spcAft>
                <a:spcPts val="0"/>
              </a:spcAft>
              <a:defRPr/>
            </a:pPr>
            <a:r>
              <a:rPr lang="en-US" sz="750" dirty="0" smtClean="0">
                <a:solidFill>
                  <a:srgbClr val="000000"/>
                </a:solidFill>
              </a:rPr>
              <a:t>217</a:t>
            </a:r>
            <a:endParaRPr lang="en-US" sz="750" dirty="0">
              <a:solidFill>
                <a:srgbClr val="000000"/>
              </a:solidFill>
            </a:endParaRPr>
          </a:p>
        </p:txBody>
      </p:sp>
      <p:sp>
        <p:nvSpPr>
          <p:cNvPr id="26" name="Rectangle 25"/>
          <p:cNvSpPr/>
          <p:nvPr/>
        </p:nvSpPr>
        <p:spPr>
          <a:xfrm>
            <a:off x="2730501"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200</a:t>
            </a:r>
          </a:p>
          <a:p>
            <a:pPr algn="ctr" fontAlgn="auto">
              <a:spcBef>
                <a:spcPts val="0"/>
              </a:spcBef>
              <a:spcAft>
                <a:spcPts val="0"/>
              </a:spcAft>
              <a:defRPr/>
            </a:pPr>
            <a:r>
              <a:rPr lang="en-US" sz="750" dirty="0" smtClean="0">
                <a:solidFill>
                  <a:srgbClr val="000000"/>
                </a:solidFill>
              </a:rPr>
              <a:t>200</a:t>
            </a:r>
          </a:p>
          <a:p>
            <a:pPr algn="ctr" fontAlgn="auto">
              <a:spcBef>
                <a:spcPts val="0"/>
              </a:spcBef>
              <a:spcAft>
                <a:spcPts val="0"/>
              </a:spcAft>
              <a:defRPr/>
            </a:pPr>
            <a:r>
              <a:rPr lang="en-US" sz="750" dirty="0" smtClean="0">
                <a:solidFill>
                  <a:srgbClr val="000000"/>
                </a:solidFill>
              </a:rPr>
              <a:t>200</a:t>
            </a:r>
            <a:endParaRPr lang="en-US" sz="750" dirty="0">
              <a:solidFill>
                <a:srgbClr val="000000"/>
              </a:solidFill>
            </a:endParaRPr>
          </a:p>
        </p:txBody>
      </p:sp>
      <p:sp>
        <p:nvSpPr>
          <p:cNvPr id="27" name="Rectangle 26"/>
          <p:cNvSpPr/>
          <p:nvPr/>
        </p:nvSpPr>
        <p:spPr>
          <a:xfrm>
            <a:off x="568326"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255</a:t>
            </a:r>
          </a:p>
          <a:p>
            <a:pPr algn="ctr" fontAlgn="auto">
              <a:spcBef>
                <a:spcPts val="0"/>
              </a:spcBef>
              <a:spcAft>
                <a:spcPts val="0"/>
              </a:spcAft>
              <a:defRPr/>
            </a:pPr>
            <a:r>
              <a:rPr lang="en-US" sz="750" dirty="0" smtClean="0">
                <a:solidFill>
                  <a:srgbClr val="000000"/>
                </a:solidFill>
              </a:rPr>
              <a:t>255</a:t>
            </a:r>
          </a:p>
          <a:p>
            <a:pPr algn="ctr" fontAlgn="auto">
              <a:spcBef>
                <a:spcPts val="0"/>
              </a:spcBef>
              <a:spcAft>
                <a:spcPts val="0"/>
              </a:spcAft>
              <a:defRPr/>
            </a:pPr>
            <a:r>
              <a:rPr lang="en-US" sz="750" dirty="0" smtClean="0">
                <a:solidFill>
                  <a:srgbClr val="000000"/>
                </a:solidFill>
              </a:rPr>
              <a:t>255</a:t>
            </a:r>
            <a:endParaRPr lang="en-US" sz="750" dirty="0">
              <a:solidFill>
                <a:srgbClr val="000000"/>
              </a:solidFill>
            </a:endParaRPr>
          </a:p>
        </p:txBody>
      </p:sp>
      <p:sp>
        <p:nvSpPr>
          <p:cNvPr id="28" name="Rectangle 27"/>
          <p:cNvSpPr/>
          <p:nvPr/>
        </p:nvSpPr>
        <p:spPr>
          <a:xfrm>
            <a:off x="1289051"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FFFFFF"/>
                </a:solidFill>
              </a:rPr>
              <a:t>0</a:t>
            </a:r>
          </a:p>
          <a:p>
            <a:pPr algn="ctr" fontAlgn="auto">
              <a:spcBef>
                <a:spcPts val="0"/>
              </a:spcBef>
              <a:spcAft>
                <a:spcPts val="0"/>
              </a:spcAft>
              <a:defRPr/>
            </a:pPr>
            <a:r>
              <a:rPr lang="en-US" sz="750" dirty="0" smtClean="0">
                <a:solidFill>
                  <a:srgbClr val="FFFFFF"/>
                </a:solidFill>
              </a:rPr>
              <a:t>0</a:t>
            </a:r>
          </a:p>
          <a:p>
            <a:pPr algn="ctr" fontAlgn="auto">
              <a:spcBef>
                <a:spcPts val="0"/>
              </a:spcBef>
              <a:spcAft>
                <a:spcPts val="0"/>
              </a:spcAft>
              <a:defRPr/>
            </a:pPr>
            <a:r>
              <a:rPr lang="en-US" sz="750" dirty="0">
                <a:solidFill>
                  <a:srgbClr val="FFFFFF"/>
                </a:solidFill>
              </a:rPr>
              <a:t>0</a:t>
            </a:r>
          </a:p>
        </p:txBody>
      </p:sp>
      <p:sp>
        <p:nvSpPr>
          <p:cNvPr id="29" name="Rectangle 28"/>
          <p:cNvSpPr/>
          <p:nvPr/>
        </p:nvSpPr>
        <p:spPr>
          <a:xfrm>
            <a:off x="2009776"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163</a:t>
            </a:r>
          </a:p>
          <a:p>
            <a:pPr algn="ctr" fontAlgn="auto">
              <a:spcBef>
                <a:spcPts val="0"/>
              </a:spcBef>
              <a:spcAft>
                <a:spcPts val="0"/>
              </a:spcAft>
              <a:defRPr/>
            </a:pPr>
            <a:r>
              <a:rPr lang="en-US" sz="750" dirty="0" smtClean="0">
                <a:solidFill>
                  <a:srgbClr val="000000"/>
                </a:solidFill>
              </a:rPr>
              <a:t>163</a:t>
            </a:r>
          </a:p>
          <a:p>
            <a:pPr algn="ctr" fontAlgn="auto">
              <a:spcBef>
                <a:spcPts val="0"/>
              </a:spcBef>
              <a:spcAft>
                <a:spcPts val="0"/>
              </a:spcAft>
              <a:defRPr/>
            </a:pPr>
            <a:r>
              <a:rPr lang="en-US" sz="750" dirty="0" smtClean="0">
                <a:solidFill>
                  <a:srgbClr val="000000"/>
                </a:solidFill>
              </a:rPr>
              <a:t>163</a:t>
            </a:r>
            <a:endParaRPr lang="en-US" sz="750" dirty="0">
              <a:solidFill>
                <a:srgbClr val="000000"/>
              </a:solidFill>
            </a:endParaRPr>
          </a:p>
        </p:txBody>
      </p:sp>
      <p:sp>
        <p:nvSpPr>
          <p:cNvPr id="30" name="Rectangle 29"/>
          <p:cNvSpPr/>
          <p:nvPr/>
        </p:nvSpPr>
        <p:spPr>
          <a:xfrm>
            <a:off x="2730501"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FFFFFF"/>
                </a:solidFill>
              </a:rPr>
              <a:t>131</a:t>
            </a:r>
          </a:p>
          <a:p>
            <a:pPr algn="ctr" fontAlgn="auto">
              <a:spcBef>
                <a:spcPts val="0"/>
              </a:spcBef>
              <a:spcAft>
                <a:spcPts val="0"/>
              </a:spcAft>
              <a:defRPr/>
            </a:pPr>
            <a:r>
              <a:rPr lang="en-US" sz="750" dirty="0" smtClean="0">
                <a:solidFill>
                  <a:srgbClr val="FFFFFF"/>
                </a:solidFill>
              </a:rPr>
              <a:t>132</a:t>
            </a:r>
          </a:p>
          <a:p>
            <a:pPr algn="ctr" fontAlgn="auto">
              <a:spcBef>
                <a:spcPts val="0"/>
              </a:spcBef>
              <a:spcAft>
                <a:spcPts val="0"/>
              </a:spcAft>
              <a:defRPr/>
            </a:pPr>
            <a:r>
              <a:rPr lang="en-US" sz="750" dirty="0" smtClean="0">
                <a:solidFill>
                  <a:srgbClr val="FFFFFF"/>
                </a:solidFill>
              </a:rPr>
              <a:t>122</a:t>
            </a:r>
            <a:endParaRPr lang="en-US" sz="750" dirty="0">
              <a:solidFill>
                <a:srgbClr val="FFFFFF"/>
              </a:solidFill>
            </a:endParaRPr>
          </a:p>
        </p:txBody>
      </p:sp>
      <p:sp>
        <p:nvSpPr>
          <p:cNvPr id="31" name="Rectangle 30"/>
          <p:cNvSpPr/>
          <p:nvPr/>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239</a:t>
            </a:r>
          </a:p>
          <a:p>
            <a:pPr algn="ctr" fontAlgn="auto">
              <a:spcBef>
                <a:spcPts val="0"/>
              </a:spcBef>
              <a:spcAft>
                <a:spcPts val="0"/>
              </a:spcAft>
              <a:defRPr/>
            </a:pPr>
            <a:r>
              <a:rPr lang="en-US" sz="750" dirty="0" smtClean="0">
                <a:solidFill>
                  <a:srgbClr val="000000"/>
                </a:solidFill>
              </a:rPr>
              <a:t>65</a:t>
            </a:r>
          </a:p>
          <a:p>
            <a:pPr algn="ctr" fontAlgn="auto">
              <a:spcBef>
                <a:spcPts val="0"/>
              </a:spcBef>
              <a:spcAft>
                <a:spcPts val="0"/>
              </a:spcAft>
              <a:defRPr/>
            </a:pPr>
            <a:r>
              <a:rPr lang="en-US" sz="750" dirty="0" smtClean="0">
                <a:solidFill>
                  <a:srgbClr val="000000"/>
                </a:solidFill>
              </a:rPr>
              <a:t>53</a:t>
            </a:r>
            <a:endParaRPr lang="en-US" sz="750" dirty="0">
              <a:solidFill>
                <a:srgbClr val="000000"/>
              </a:solidFill>
            </a:endParaRPr>
          </a:p>
        </p:txBody>
      </p:sp>
      <p:sp>
        <p:nvSpPr>
          <p:cNvPr id="32" name="Rectangle 31"/>
          <p:cNvSpPr/>
          <p:nvPr/>
        </p:nvSpPr>
        <p:spPr>
          <a:xfrm>
            <a:off x="4171951"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110</a:t>
            </a:r>
          </a:p>
          <a:p>
            <a:pPr algn="ctr" fontAlgn="auto">
              <a:spcBef>
                <a:spcPts val="0"/>
              </a:spcBef>
              <a:spcAft>
                <a:spcPts val="0"/>
              </a:spcAft>
              <a:defRPr/>
            </a:pPr>
            <a:r>
              <a:rPr lang="en-US" sz="750" dirty="0" smtClean="0">
                <a:solidFill>
                  <a:srgbClr val="000000"/>
                </a:solidFill>
              </a:rPr>
              <a:t>135</a:t>
            </a:r>
          </a:p>
          <a:p>
            <a:pPr algn="ctr" fontAlgn="auto">
              <a:spcBef>
                <a:spcPts val="0"/>
              </a:spcBef>
              <a:spcAft>
                <a:spcPts val="0"/>
              </a:spcAft>
              <a:defRPr/>
            </a:pPr>
            <a:r>
              <a:rPr lang="en-US" sz="750" dirty="0" smtClean="0">
                <a:solidFill>
                  <a:srgbClr val="000000"/>
                </a:solidFill>
              </a:rPr>
              <a:t>120</a:t>
            </a:r>
            <a:endParaRPr lang="en-US" sz="750" dirty="0">
              <a:solidFill>
                <a:srgbClr val="000000"/>
              </a:solidFill>
            </a:endParaRPr>
          </a:p>
        </p:txBody>
      </p:sp>
      <p:sp>
        <p:nvSpPr>
          <p:cNvPr id="33" name="Rectangle 32"/>
          <p:cNvSpPr/>
          <p:nvPr/>
        </p:nvSpPr>
        <p:spPr>
          <a:xfrm>
            <a:off x="4892676"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112</a:t>
            </a:r>
          </a:p>
          <a:p>
            <a:pPr algn="ctr" fontAlgn="auto">
              <a:spcBef>
                <a:spcPts val="0"/>
              </a:spcBef>
              <a:spcAft>
                <a:spcPts val="0"/>
              </a:spcAft>
              <a:defRPr/>
            </a:pPr>
            <a:r>
              <a:rPr lang="en-US" sz="750" dirty="0" smtClean="0">
                <a:solidFill>
                  <a:srgbClr val="000000"/>
                </a:solidFill>
              </a:rPr>
              <a:t>92</a:t>
            </a:r>
          </a:p>
          <a:p>
            <a:pPr algn="ctr" fontAlgn="auto">
              <a:spcBef>
                <a:spcPts val="0"/>
              </a:spcBef>
              <a:spcAft>
                <a:spcPts val="0"/>
              </a:spcAft>
              <a:defRPr/>
            </a:pPr>
            <a:r>
              <a:rPr lang="en-US" sz="750" dirty="0" smtClean="0">
                <a:solidFill>
                  <a:srgbClr val="000000"/>
                </a:solidFill>
              </a:rPr>
              <a:t>56</a:t>
            </a:r>
            <a:endParaRPr lang="en-US" sz="750" dirty="0">
              <a:solidFill>
                <a:srgbClr val="000000"/>
              </a:solidFill>
            </a:endParaRPr>
          </a:p>
        </p:txBody>
      </p:sp>
      <p:sp>
        <p:nvSpPr>
          <p:cNvPr id="34" name="Rectangle 33"/>
          <p:cNvSpPr/>
          <p:nvPr/>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62</a:t>
            </a:r>
          </a:p>
          <a:p>
            <a:pPr algn="ctr" fontAlgn="auto">
              <a:spcBef>
                <a:spcPts val="0"/>
              </a:spcBef>
              <a:spcAft>
                <a:spcPts val="0"/>
              </a:spcAft>
              <a:defRPr/>
            </a:pPr>
            <a:r>
              <a:rPr lang="en-US" sz="750" dirty="0" smtClean="0">
                <a:solidFill>
                  <a:srgbClr val="000000"/>
                </a:solidFill>
              </a:rPr>
              <a:t>102</a:t>
            </a:r>
          </a:p>
          <a:p>
            <a:pPr algn="ctr" fontAlgn="auto">
              <a:spcBef>
                <a:spcPts val="0"/>
              </a:spcBef>
              <a:spcAft>
                <a:spcPts val="0"/>
              </a:spcAft>
              <a:defRPr/>
            </a:pPr>
            <a:r>
              <a:rPr lang="en-US" sz="750" dirty="0" smtClean="0">
                <a:solidFill>
                  <a:srgbClr val="000000"/>
                </a:solidFill>
              </a:rPr>
              <a:t>130</a:t>
            </a:r>
            <a:endParaRPr lang="en-US" sz="750" dirty="0">
              <a:solidFill>
                <a:srgbClr val="000000"/>
              </a:solidFill>
            </a:endParaRPr>
          </a:p>
        </p:txBody>
      </p:sp>
      <p:sp>
        <p:nvSpPr>
          <p:cNvPr id="35" name="Rectangle 34"/>
          <p:cNvSpPr/>
          <p:nvPr/>
        </p:nvSpPr>
        <p:spPr>
          <a:xfrm>
            <a:off x="6334126"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FFFFFF"/>
                </a:solidFill>
              </a:rPr>
              <a:t>102</a:t>
            </a:r>
          </a:p>
          <a:p>
            <a:pPr algn="ctr" fontAlgn="auto">
              <a:spcBef>
                <a:spcPts val="0"/>
              </a:spcBef>
              <a:spcAft>
                <a:spcPts val="0"/>
              </a:spcAft>
              <a:defRPr/>
            </a:pPr>
            <a:r>
              <a:rPr lang="en-US" sz="750" dirty="0" smtClean="0">
                <a:solidFill>
                  <a:srgbClr val="FFFFFF"/>
                </a:solidFill>
              </a:rPr>
              <a:t>56</a:t>
            </a:r>
          </a:p>
          <a:p>
            <a:pPr algn="ctr" fontAlgn="auto">
              <a:spcBef>
                <a:spcPts val="0"/>
              </a:spcBef>
              <a:spcAft>
                <a:spcPts val="0"/>
              </a:spcAft>
              <a:defRPr/>
            </a:pPr>
            <a:r>
              <a:rPr lang="en-US" sz="750" dirty="0" smtClean="0">
                <a:solidFill>
                  <a:srgbClr val="FFFFFF"/>
                </a:solidFill>
              </a:rPr>
              <a:t>48</a:t>
            </a:r>
            <a:endParaRPr lang="en-US" sz="750" dirty="0">
              <a:solidFill>
                <a:srgbClr val="FFFFFF"/>
              </a:solidFill>
            </a:endParaRPr>
          </a:p>
        </p:txBody>
      </p:sp>
      <p:sp>
        <p:nvSpPr>
          <p:cNvPr id="36" name="Rectangle 35"/>
          <p:cNvSpPr/>
          <p:nvPr/>
        </p:nvSpPr>
        <p:spPr>
          <a:xfrm>
            <a:off x="7054851"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130</a:t>
            </a:r>
          </a:p>
          <a:p>
            <a:pPr algn="ctr" fontAlgn="auto">
              <a:spcBef>
                <a:spcPts val="0"/>
              </a:spcBef>
              <a:spcAft>
                <a:spcPts val="0"/>
              </a:spcAft>
              <a:defRPr/>
            </a:pPr>
            <a:r>
              <a:rPr lang="en-US" sz="750" dirty="0" smtClean="0">
                <a:solidFill>
                  <a:srgbClr val="000000"/>
                </a:solidFill>
              </a:rPr>
              <a:t>120</a:t>
            </a:r>
          </a:p>
          <a:p>
            <a:pPr algn="ctr" fontAlgn="auto">
              <a:spcBef>
                <a:spcPts val="0"/>
              </a:spcBef>
              <a:spcAft>
                <a:spcPts val="0"/>
              </a:spcAft>
              <a:defRPr/>
            </a:pPr>
            <a:r>
              <a:rPr lang="en-US" sz="750" dirty="0" smtClean="0">
                <a:solidFill>
                  <a:srgbClr val="000000"/>
                </a:solidFill>
              </a:rPr>
              <a:t>111</a:t>
            </a:r>
            <a:endParaRPr lang="en-US" sz="750" dirty="0">
              <a:solidFill>
                <a:srgbClr val="000000"/>
              </a:solidFill>
            </a:endParaRPr>
          </a:p>
        </p:txBody>
      </p:sp>
      <p:sp>
        <p:nvSpPr>
          <p:cNvPr id="37" name="Rectangle 36"/>
          <p:cNvSpPr/>
          <p:nvPr/>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237</a:t>
            </a:r>
          </a:p>
          <a:p>
            <a:pPr algn="ctr" fontAlgn="auto">
              <a:spcBef>
                <a:spcPts val="0"/>
              </a:spcBef>
              <a:spcAft>
                <a:spcPts val="0"/>
              </a:spcAft>
              <a:defRPr/>
            </a:pPr>
            <a:r>
              <a:rPr lang="en-US" sz="750" dirty="0" smtClean="0">
                <a:solidFill>
                  <a:srgbClr val="000000"/>
                </a:solidFill>
              </a:rPr>
              <a:t>237</a:t>
            </a:r>
          </a:p>
          <a:p>
            <a:pPr algn="ctr" fontAlgn="auto">
              <a:spcBef>
                <a:spcPts val="0"/>
              </a:spcBef>
              <a:spcAft>
                <a:spcPts val="0"/>
              </a:spcAft>
              <a:defRPr/>
            </a:pPr>
            <a:r>
              <a:rPr lang="en-US" sz="750" dirty="0" smtClean="0">
                <a:solidFill>
                  <a:srgbClr val="000000"/>
                </a:solidFill>
              </a:rPr>
              <a:t>237</a:t>
            </a:r>
            <a:endParaRPr lang="en-US" sz="750" dirty="0">
              <a:solidFill>
                <a:srgbClr val="000000"/>
              </a:solidFill>
            </a:endParaRPr>
          </a:p>
        </p:txBody>
      </p:sp>
      <p:sp>
        <p:nvSpPr>
          <p:cNvPr id="54" name="Rectangle 53"/>
          <p:cNvSpPr/>
          <p:nvPr/>
        </p:nvSpPr>
        <p:spPr>
          <a:xfrm>
            <a:off x="4171951"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80</a:t>
            </a:r>
          </a:p>
          <a:p>
            <a:pPr algn="ctr" fontAlgn="auto">
              <a:spcBef>
                <a:spcPts val="0"/>
              </a:spcBef>
              <a:spcAft>
                <a:spcPts val="0"/>
              </a:spcAft>
              <a:defRPr/>
            </a:pPr>
            <a:r>
              <a:rPr lang="en-US" sz="750" dirty="0" smtClean="0">
                <a:solidFill>
                  <a:srgbClr val="000000"/>
                </a:solidFill>
              </a:rPr>
              <a:t>119</a:t>
            </a:r>
          </a:p>
          <a:p>
            <a:pPr algn="ctr" fontAlgn="auto">
              <a:spcBef>
                <a:spcPts val="0"/>
              </a:spcBef>
              <a:spcAft>
                <a:spcPts val="0"/>
              </a:spcAft>
              <a:defRPr/>
            </a:pPr>
            <a:r>
              <a:rPr lang="en-US" sz="750" dirty="0" smtClean="0">
                <a:solidFill>
                  <a:srgbClr val="000000"/>
                </a:solidFill>
              </a:rPr>
              <a:t>27</a:t>
            </a:r>
            <a:endParaRPr lang="en-US" sz="750" dirty="0">
              <a:solidFill>
                <a:srgbClr val="000000"/>
              </a:solidFill>
            </a:endParaRPr>
          </a:p>
        </p:txBody>
      </p:sp>
      <p:sp>
        <p:nvSpPr>
          <p:cNvPr id="55" name="Rectangle 54"/>
          <p:cNvSpPr/>
          <p:nvPr/>
        </p:nvSpPr>
        <p:spPr>
          <a:xfrm>
            <a:off x="4892676"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50" dirty="0" smtClean="0">
                <a:solidFill>
                  <a:srgbClr val="000000"/>
                </a:solidFill>
              </a:rPr>
              <a:t>252</a:t>
            </a:r>
          </a:p>
          <a:p>
            <a:pPr algn="ctr" fontAlgn="auto">
              <a:spcBef>
                <a:spcPts val="0"/>
              </a:spcBef>
              <a:spcAft>
                <a:spcPts val="0"/>
              </a:spcAft>
              <a:defRPr/>
            </a:pPr>
            <a:r>
              <a:rPr lang="en-US" sz="750" dirty="0" smtClean="0">
                <a:solidFill>
                  <a:srgbClr val="000000"/>
                </a:solidFill>
              </a:rPr>
              <a:t>174</a:t>
            </a:r>
          </a:p>
          <a:p>
            <a:pPr algn="ctr" fontAlgn="auto">
              <a:spcBef>
                <a:spcPts val="0"/>
              </a:spcBef>
              <a:spcAft>
                <a:spcPts val="0"/>
              </a:spcAft>
              <a:defRPr/>
            </a:pPr>
            <a:r>
              <a:rPr lang="en-US" sz="750" dirty="0" smtClean="0">
                <a:solidFill>
                  <a:srgbClr val="000000"/>
                </a:solidFill>
              </a:rPr>
              <a:t>.59</a:t>
            </a:r>
            <a:endParaRPr lang="en-US" sz="750" dirty="0">
              <a:solidFill>
                <a:srgbClr val="000000"/>
              </a:solidFill>
            </a:endParaRPr>
          </a:p>
        </p:txBody>
      </p:sp>
      <p:pic>
        <p:nvPicPr>
          <p:cNvPr id="58" name="Picture 6"/>
          <p:cNvPicPr>
            <a:picLocks noChangeAspect="1"/>
          </p:cNvPicPr>
          <p:nvPr/>
        </p:nvPicPr>
        <p:blipFill>
          <a:blip r:embed="rId12"/>
          <a:srcRect/>
          <a:stretch>
            <a:fillRect/>
          </a:stretch>
        </p:blipFill>
        <p:spPr bwMode="auto">
          <a:xfrm>
            <a:off x="4559300" y="3416302"/>
            <a:ext cx="19050" cy="3175"/>
          </a:xfrm>
          <a:prstGeom prst="rect">
            <a:avLst/>
          </a:prstGeom>
          <a:noFill/>
          <a:ln w="9525">
            <a:noFill/>
            <a:miter lim="800000"/>
            <a:headEnd/>
            <a:tailEnd/>
          </a:ln>
        </p:spPr>
      </p:pic>
      <p:pic>
        <p:nvPicPr>
          <p:cNvPr id="24" name="Picture 18"/>
          <p:cNvPicPr>
            <a:picLocks noChangeAspect="1"/>
          </p:cNvPicPr>
          <p:nvPr/>
        </p:nvPicPr>
        <p:blipFill rotWithShape="1">
          <a:blip r:embed="rId13"/>
          <a:srcRect l="3193" r="3193"/>
          <a:stretch/>
        </p:blipFill>
        <p:spPr bwMode="auto">
          <a:xfrm>
            <a:off x="7158039" y="5285205"/>
            <a:ext cx="1595437" cy="1482725"/>
          </a:xfrm>
          <a:prstGeom prst="rect">
            <a:avLst/>
          </a:prstGeom>
          <a:noFill/>
          <a:ln w="9525">
            <a:noFill/>
            <a:miter lim="800000"/>
            <a:headEnd/>
            <a:tailEnd/>
          </a:ln>
        </p:spPr>
      </p:pic>
      <p:pic>
        <p:nvPicPr>
          <p:cNvPr id="39" name="Picture 38"/>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357006" y="5570955"/>
            <a:ext cx="1197513" cy="907785"/>
          </a:xfrm>
          <a:prstGeom prst="rect">
            <a:avLst/>
          </a:prstGeom>
        </p:spPr>
      </p:pic>
    </p:spTree>
    <p:extLst>
      <p:ext uri="{BB962C8B-B14F-4D97-AF65-F5344CB8AC3E}">
        <p14:creationId xmlns:p14="http://schemas.microsoft.com/office/powerpoint/2010/main" val="3674561838"/>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Lst>
  <p:txStyles>
    <p:titleStyle>
      <a:lvl1pPr algn="l" defTabSz="685800" rtl="0" eaLnBrk="1" latinLnBrk="0" hangingPunct="1">
        <a:lnSpc>
          <a:spcPct val="100000"/>
        </a:lnSpc>
        <a:spcBef>
          <a:spcPct val="0"/>
        </a:spcBef>
        <a:buNone/>
        <a:defRPr sz="27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5ACBF0"/>
          </p15:clr>
        </p15:guide>
        <p15:guide id="2" pos="4608">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47.jpeg"/><Relationship Id="rId5" Type="http://schemas.openxmlformats.org/officeDocument/2006/relationships/image" Target="../media/image46.tiff"/><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jpeg"/><Relationship Id="rId10" Type="http://schemas.openxmlformats.org/officeDocument/2006/relationships/image" Target="../media/image20.jpeg"/><Relationship Id="rId4" Type="http://schemas.openxmlformats.org/officeDocument/2006/relationships/audio" Target="../media/audio1.wav"/><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57199" y="2889198"/>
            <a:ext cx="6858001" cy="1904038"/>
          </a:xfrm>
        </p:spPr>
        <p:txBody>
          <a:bodyPr>
            <a:noAutofit/>
          </a:bodyPr>
          <a:lstStyle/>
          <a:p>
            <a:pPr eaLnBrk="0" hangingPunct="0"/>
            <a:endParaRPr lang="en-US" sz="1600" dirty="0" smtClean="0"/>
          </a:p>
          <a:p>
            <a:pPr eaLnBrk="0" hangingPunct="0"/>
            <a:endParaRPr lang="en-US" sz="1600" dirty="0"/>
          </a:p>
          <a:p>
            <a:endParaRPr lang="en-US" sz="1600" dirty="0"/>
          </a:p>
        </p:txBody>
      </p:sp>
      <p:sp>
        <p:nvSpPr>
          <p:cNvPr id="6" name="Slide Number Placeholder 5"/>
          <p:cNvSpPr>
            <a:spLocks noGrp="1"/>
          </p:cNvSpPr>
          <p:nvPr>
            <p:ph type="sldNum" sz="quarter" idx="10"/>
          </p:nvPr>
        </p:nvSpPr>
        <p:spPr/>
        <p:txBody>
          <a:bodyPr/>
          <a:lstStyle/>
          <a:p>
            <a:fld id="{0D0E9D3B-CB56-40AE-B0A9-8DA5E1AEFDB7}" type="slidenum">
              <a:rPr lang="en-US" smtClean="0"/>
              <a:pPr/>
              <a:t>1</a:t>
            </a:fld>
            <a:endParaRPr lang="en-US" dirty="0"/>
          </a:p>
        </p:txBody>
      </p:sp>
      <p:sp>
        <p:nvSpPr>
          <p:cNvPr id="2" name="Title 1"/>
          <p:cNvSpPr>
            <a:spLocks noGrp="1"/>
          </p:cNvSpPr>
          <p:nvPr>
            <p:ph type="title"/>
          </p:nvPr>
        </p:nvSpPr>
        <p:spPr>
          <a:xfrm>
            <a:off x="457200" y="419100"/>
            <a:ext cx="6858000" cy="1690745"/>
          </a:xfrm>
        </p:spPr>
        <p:txBody>
          <a:bodyPr/>
          <a:lstStyle/>
          <a:p>
            <a:r>
              <a:rPr lang="en-US" dirty="0" smtClean="0"/>
              <a:t>Hydrographic services review panel</a:t>
            </a:r>
            <a:br>
              <a:rPr lang="en-US" dirty="0" smtClean="0"/>
            </a:br>
            <a:r>
              <a:rPr lang="en-US" sz="2400" i="1" dirty="0" smtClean="0"/>
              <a:t>march 5-7, 2019</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314739" y="2109845"/>
            <a:ext cx="1719985" cy="1133428"/>
          </a:xfrm>
          <a:prstGeom prst="rect">
            <a:avLst/>
          </a:prstGeom>
          <a:effectLst>
            <a:outerShdw blurRad="63500" sx="102000" sy="102000" algn="ctr" rotWithShape="0">
              <a:prstClr val="black">
                <a:alpha val="40000"/>
              </a:prstClr>
            </a:outerShdw>
          </a:effectLst>
        </p:spPr>
      </p:pic>
      <p:pic>
        <p:nvPicPr>
          <p:cNvPr id="5" name="Picture 4" descr="survey data.jpg"/>
          <p:cNvPicPr>
            <a:picLocks noChangeAspect="1"/>
          </p:cNvPicPr>
          <p:nvPr/>
        </p:nvPicPr>
        <p:blipFill>
          <a:blip r:embed="rId4" cstate="print"/>
          <a:stretch>
            <a:fillRect/>
          </a:stretch>
        </p:blipFill>
        <p:spPr>
          <a:xfrm rot="16200000">
            <a:off x="6567097" y="3389277"/>
            <a:ext cx="1929946" cy="126349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4721134" y="3724963"/>
            <a:ext cx="2329798" cy="1549963"/>
          </a:xfrm>
          <a:prstGeom prst="rect">
            <a:avLst/>
          </a:prstGeom>
          <a:effectLst>
            <a:outerShdw blurRad="63500" sx="102000" sy="102000" algn="ctr" rotWithShape="0">
              <a:prstClr val="black">
                <a:alpha val="40000"/>
              </a:prstClr>
            </a:outerShdw>
          </a:effectLst>
        </p:spPr>
      </p:pic>
      <p:sp>
        <p:nvSpPr>
          <p:cNvPr id="4" name="TextBox 3"/>
          <p:cNvSpPr txBox="1"/>
          <p:nvPr/>
        </p:nvSpPr>
        <p:spPr>
          <a:xfrm>
            <a:off x="457199" y="2317111"/>
            <a:ext cx="5330243" cy="1631216"/>
          </a:xfrm>
          <a:prstGeom prst="rect">
            <a:avLst/>
          </a:prstGeom>
          <a:noFill/>
        </p:spPr>
        <p:txBody>
          <a:bodyPr wrap="square" rtlCol="0">
            <a:spAutoFit/>
          </a:bodyPr>
          <a:lstStyle/>
          <a:p>
            <a:r>
              <a:rPr lang="en-US" sz="2000" b="1" dirty="0">
                <a:solidFill>
                  <a:schemeClr val="bg1"/>
                </a:solidFill>
              </a:rPr>
              <a:t>Thomas P. Smith</a:t>
            </a:r>
            <a:r>
              <a:rPr lang="en-US" sz="2000" dirty="0">
                <a:solidFill>
                  <a:schemeClr val="bg1"/>
                </a:solidFill>
              </a:rPr>
              <a:t>, P.E, SES, </a:t>
            </a:r>
            <a:endParaRPr lang="en-US" sz="2000" dirty="0" smtClean="0">
              <a:solidFill>
                <a:schemeClr val="bg1"/>
              </a:solidFill>
            </a:endParaRPr>
          </a:p>
          <a:p>
            <a:r>
              <a:rPr lang="en-US" sz="2000" dirty="0" smtClean="0">
                <a:solidFill>
                  <a:schemeClr val="bg1"/>
                </a:solidFill>
              </a:rPr>
              <a:t>Chief</a:t>
            </a:r>
            <a:r>
              <a:rPr lang="en-US" sz="2000" dirty="0">
                <a:solidFill>
                  <a:schemeClr val="bg1"/>
                </a:solidFill>
              </a:rPr>
              <a:t>, Operations and Regulatory </a:t>
            </a:r>
            <a:r>
              <a:rPr lang="en-US" sz="2000" dirty="0" smtClean="0">
                <a:solidFill>
                  <a:schemeClr val="bg1"/>
                </a:solidFill>
              </a:rPr>
              <a:t>Division, LRD/NAD </a:t>
            </a:r>
            <a:r>
              <a:rPr lang="en-US" sz="2000" dirty="0">
                <a:solidFill>
                  <a:schemeClr val="bg1"/>
                </a:solidFill>
              </a:rPr>
              <a:t>Regional Integration Team Leader, Directorate of Civil Works, </a:t>
            </a:r>
            <a:endParaRPr lang="en-US" sz="2000" dirty="0" smtClean="0">
              <a:solidFill>
                <a:schemeClr val="bg1"/>
              </a:solidFill>
            </a:endParaRPr>
          </a:p>
          <a:p>
            <a:r>
              <a:rPr lang="en-US" sz="2000" dirty="0" smtClean="0">
                <a:solidFill>
                  <a:schemeClr val="bg1"/>
                </a:solidFill>
              </a:rPr>
              <a:t>U.S</a:t>
            </a:r>
            <a:r>
              <a:rPr lang="en-US" sz="2000" dirty="0">
                <a:solidFill>
                  <a:schemeClr val="bg1"/>
                </a:solidFill>
              </a:rPr>
              <a:t>. Army Corps of Engineers </a:t>
            </a:r>
          </a:p>
        </p:txBody>
      </p:sp>
    </p:spTree>
    <p:extLst>
      <p:ext uri="{BB962C8B-B14F-4D97-AF65-F5344CB8AC3E}">
        <p14:creationId xmlns:p14="http://schemas.microsoft.com/office/powerpoint/2010/main" val="211701733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0DD7862-628A-4EC2-9AFF-4F23903537D2}" type="slidenum">
              <a:rPr lang="en-US" smtClean="0"/>
              <a:pPr/>
              <a:t>10</a:t>
            </a:fld>
            <a:endParaRPr lang="en-US"/>
          </a:p>
        </p:txBody>
      </p:sp>
      <p:sp>
        <p:nvSpPr>
          <p:cNvPr id="3" name="Title 1"/>
          <p:cNvSpPr txBox="1">
            <a:spLocks/>
          </p:cNvSpPr>
          <p:nvPr/>
        </p:nvSpPr>
        <p:spPr>
          <a:xfrm>
            <a:off x="115431" y="707251"/>
            <a:ext cx="8839200" cy="466318"/>
          </a:xfrm>
          <a:prstGeom prst="rect">
            <a:avLst/>
          </a:prstGeom>
        </p:spPr>
        <p:txBody>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dirty="0" smtClean="0"/>
              <a:t>Thin-Layer Placement of Dredged Sediments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431" y="1530905"/>
            <a:ext cx="3366048" cy="4190386"/>
          </a:xfrm>
          <a:prstGeom prst="rect">
            <a:avLst/>
          </a:prstGeom>
        </p:spPr>
      </p:pic>
      <p:sp>
        <p:nvSpPr>
          <p:cNvPr id="11" name="Slide Number Placeholder 3"/>
          <p:cNvSpPr txBox="1">
            <a:spLocks/>
          </p:cNvSpPr>
          <p:nvPr/>
        </p:nvSpPr>
        <p:spPr>
          <a:xfrm>
            <a:off x="8416925" y="5417020"/>
            <a:ext cx="727075" cy="304271"/>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rgbClr val="898989"/>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9A257827-C34C-4251-B995-96C9C233CCC8}" type="slidenum">
              <a:rPr lang="en-US" smtClean="0"/>
              <a:pPr/>
              <a:t>10</a:t>
            </a:fld>
            <a:endParaRPr lang="en-US" dirty="0"/>
          </a:p>
        </p:txBody>
      </p:sp>
      <p:sp>
        <p:nvSpPr>
          <p:cNvPr id="12" name="TextBox 11"/>
          <p:cNvSpPr txBox="1"/>
          <p:nvPr/>
        </p:nvSpPr>
        <p:spPr>
          <a:xfrm>
            <a:off x="3640739" y="1465284"/>
            <a:ext cx="5238148" cy="1631216"/>
          </a:xfrm>
          <a:prstGeom prst="rect">
            <a:avLst/>
          </a:prstGeom>
          <a:noFill/>
        </p:spPr>
        <p:txBody>
          <a:bodyPr wrap="square" rtlCol="0">
            <a:spAutoFit/>
          </a:bodyPr>
          <a:lstStyle/>
          <a:p>
            <a:r>
              <a:rPr lang="en-US" sz="2000" i="1" dirty="0" smtClean="0"/>
              <a:t>Strategic Placement of Dredged Sediments can…</a:t>
            </a:r>
          </a:p>
          <a:p>
            <a:pPr marL="342900" indent="-342900">
              <a:buFont typeface="Arial" panose="020B0604020202020204" pitchFamily="34" charset="0"/>
              <a:buChar char="•"/>
            </a:pPr>
            <a:r>
              <a:rPr lang="en-US" sz="2000" i="1" dirty="0">
                <a:solidFill>
                  <a:srgbClr val="0070C0"/>
                </a:solidFill>
              </a:rPr>
              <a:t>R</a:t>
            </a:r>
            <a:r>
              <a:rPr lang="en-US" sz="2000" i="1" dirty="0" smtClean="0">
                <a:solidFill>
                  <a:srgbClr val="0070C0"/>
                </a:solidFill>
              </a:rPr>
              <a:t>educe Navigation Costs</a:t>
            </a:r>
          </a:p>
          <a:p>
            <a:pPr marL="342900" indent="-342900">
              <a:buFont typeface="Arial" panose="020B0604020202020204" pitchFamily="34" charset="0"/>
              <a:buChar char="•"/>
            </a:pPr>
            <a:r>
              <a:rPr lang="en-US" sz="2000" i="1" dirty="0" smtClean="0">
                <a:solidFill>
                  <a:srgbClr val="0070C0"/>
                </a:solidFill>
              </a:rPr>
              <a:t>Provide Ecosystem Restoration</a:t>
            </a:r>
          </a:p>
          <a:p>
            <a:pPr marL="342900" indent="-342900">
              <a:buFont typeface="Arial" panose="020B0604020202020204" pitchFamily="34" charset="0"/>
              <a:buChar char="•"/>
            </a:pPr>
            <a:r>
              <a:rPr lang="en-US" sz="2000" i="1" dirty="0" smtClean="0">
                <a:solidFill>
                  <a:srgbClr val="0070C0"/>
                </a:solidFill>
              </a:rPr>
              <a:t>Reduce Coastal Storm &amp; Flood Risk</a:t>
            </a:r>
            <a:endParaRPr lang="en-US" sz="2000" i="1" dirty="0">
              <a:solidFill>
                <a:srgbClr val="0070C0"/>
              </a:solidFill>
            </a:endParaRPr>
          </a:p>
        </p:txBody>
      </p:sp>
      <p:pic>
        <p:nvPicPr>
          <p:cNvPr id="13" name="Picture 12">
            <a:extLst>
              <a:ext uri="{FF2B5EF4-FFF2-40B4-BE49-F238E27FC236}">
                <a16:creationId xmlns:a16="http://schemas.microsoft.com/office/drawing/2014/main" id="{595797E1-86A1-8A49-A7D4-D282F303C7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47348" y="3281511"/>
            <a:ext cx="2431539" cy="1598201"/>
          </a:xfrm>
          <a:prstGeom prst="rect">
            <a:avLst/>
          </a:prstGeom>
          <a:ln>
            <a:solidFill>
              <a:srgbClr val="ECECEC"/>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07713615-F7FE-FA43-9498-1110AA8084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43848" y="4947004"/>
            <a:ext cx="835039" cy="614336"/>
          </a:xfrm>
          <a:prstGeom prst="rect">
            <a:avLst/>
          </a:prstGeom>
          <a:ln>
            <a:solidFill>
              <a:srgbClr val="ECECEC"/>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3376" y="4692539"/>
            <a:ext cx="1982627" cy="1318986"/>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flipH="1">
            <a:off x="3125628" y="3281511"/>
            <a:ext cx="2548825" cy="1938992"/>
          </a:xfrm>
          <a:prstGeom prst="rect">
            <a:avLst/>
          </a:prstGeom>
          <a:solidFill>
            <a:srgbClr val="FFFFCC"/>
          </a:solidFill>
          <a:scene3d>
            <a:camera prst="orthographicFront"/>
            <a:lightRig rig="threePt" dir="t"/>
          </a:scene3d>
          <a:sp3d>
            <a:bevelT/>
            <a:bevelB/>
          </a:sp3d>
        </p:spPr>
        <p:txBody>
          <a:bodyPr wrap="square" rtlCol="0">
            <a:spAutoFit/>
          </a:bodyPr>
          <a:lstStyle/>
          <a:p>
            <a:pPr algn="ctr"/>
            <a:r>
              <a:rPr lang="en-US" sz="1800" b="1" dirty="0" smtClean="0">
                <a:effectLst>
                  <a:outerShdw blurRad="38100" dist="38100" dir="2700000" algn="tl">
                    <a:srgbClr val="000000">
                      <a:alpha val="43137"/>
                    </a:srgbClr>
                  </a:outerShdw>
                </a:effectLst>
              </a:rPr>
              <a:t>Mobile Bay Cost Savings: $6M/yr</a:t>
            </a:r>
          </a:p>
          <a:p>
            <a:pPr algn="ctr"/>
            <a:r>
              <a:rPr lang="en-US" sz="1800" b="1" dirty="0" smtClean="0">
                <a:effectLst>
                  <a:outerShdw blurRad="38100" dist="38100" dir="2700000" algn="tl">
                    <a:srgbClr val="000000">
                      <a:alpha val="43137"/>
                    </a:srgbClr>
                  </a:outerShdw>
                </a:effectLst>
              </a:rPr>
              <a:t>Benefit of Wetlands: $625M </a:t>
            </a:r>
            <a:r>
              <a:rPr lang="en-US" sz="1400" b="1" dirty="0" smtClean="0">
                <a:effectLst>
                  <a:outerShdw blurRad="38100" dist="38100" dir="2700000" algn="tl">
                    <a:srgbClr val="000000">
                      <a:alpha val="43137"/>
                    </a:srgbClr>
                  </a:outerShdw>
                </a:effectLst>
              </a:rPr>
              <a:t>(</a:t>
            </a:r>
            <a:r>
              <a:rPr lang="en-US" sz="1400" b="1" dirty="0" err="1" smtClean="0">
                <a:effectLst>
                  <a:outerShdw blurRad="38100" dist="38100" dir="2700000" algn="tl">
                    <a:srgbClr val="000000">
                      <a:alpha val="43137"/>
                    </a:srgbClr>
                  </a:outerShdw>
                </a:effectLst>
              </a:rPr>
              <a:t>Hurr</a:t>
            </a:r>
            <a:r>
              <a:rPr lang="en-US" sz="1400" b="1" dirty="0" smtClean="0">
                <a:effectLst>
                  <a:outerShdw blurRad="38100" dist="38100" dir="2700000" algn="tl">
                    <a:srgbClr val="000000">
                      <a:alpha val="43137"/>
                    </a:srgbClr>
                  </a:outerShdw>
                </a:effectLst>
              </a:rPr>
              <a:t> Sandy)</a:t>
            </a:r>
          </a:p>
          <a:p>
            <a:pPr algn="ctr"/>
            <a:r>
              <a:rPr lang="en-US" sz="1600" b="1" dirty="0" smtClean="0">
                <a:effectLst>
                  <a:outerShdw blurRad="38100" dist="38100" dir="2700000" algn="tl">
                    <a:srgbClr val="000000">
                      <a:alpha val="43137"/>
                    </a:srgbClr>
                  </a:outerShdw>
                </a:effectLst>
              </a:rPr>
              <a:t>Wetlands can reduce average annual coastal flood impacts by 20%</a:t>
            </a:r>
            <a:endParaRPr lang="en-US" sz="2000" b="1" dirty="0" smtClean="0">
              <a:effectLst>
                <a:outerShdw blurRad="38100" dist="38100" dir="2700000" algn="tl">
                  <a:srgbClr val="000000">
                    <a:alpha val="43137"/>
                  </a:srgbClr>
                </a:outerShdw>
              </a:effectLst>
            </a:endParaRPr>
          </a:p>
        </p:txBody>
      </p:sp>
      <p:pic>
        <p:nvPicPr>
          <p:cNvPr id="17" name="Picture 16"/>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170" y="241345"/>
            <a:ext cx="334963" cy="334963"/>
          </a:xfrm>
          <a:prstGeom prst="rect">
            <a:avLst/>
          </a:prstGeom>
        </p:spPr>
      </p:pic>
      <p:sp>
        <p:nvSpPr>
          <p:cNvPr id="18" name="TextBox 17"/>
          <p:cNvSpPr txBox="1"/>
          <p:nvPr/>
        </p:nvSpPr>
        <p:spPr>
          <a:xfrm>
            <a:off x="728132" y="228600"/>
            <a:ext cx="4402667" cy="369332"/>
          </a:xfrm>
          <a:prstGeom prst="rect">
            <a:avLst/>
          </a:prstGeom>
          <a:noFill/>
        </p:spPr>
        <p:txBody>
          <a:bodyPr wrap="square" rtlCol="0">
            <a:spAutoFit/>
          </a:bodyPr>
          <a:lstStyle/>
          <a:p>
            <a:r>
              <a:rPr lang="en-US" sz="1800" b="1" i="1" dirty="0" smtClean="0"/>
              <a:t>Constrained funding, Environment….</a:t>
            </a:r>
            <a:endParaRPr lang="en-US" sz="1800" b="1" i="1" dirty="0"/>
          </a:p>
        </p:txBody>
      </p:sp>
    </p:spTree>
    <p:extLst>
      <p:ext uri="{BB962C8B-B14F-4D97-AF65-F5344CB8AC3E}">
        <p14:creationId xmlns:p14="http://schemas.microsoft.com/office/powerpoint/2010/main" val="1229372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31738" y="1511156"/>
            <a:ext cx="6578154" cy="4511431"/>
          </a:xfrm>
          <a:prstGeom prst="rect">
            <a:avLst/>
          </a:prstGeom>
        </p:spPr>
      </p:pic>
      <p:sp>
        <p:nvSpPr>
          <p:cNvPr id="7" name="Rectangle 3"/>
          <p:cNvSpPr txBox="1">
            <a:spLocks noChangeArrowheads="1"/>
          </p:cNvSpPr>
          <p:nvPr/>
        </p:nvSpPr>
        <p:spPr bwMode="auto">
          <a:xfrm>
            <a:off x="0" y="713916"/>
            <a:ext cx="9144000" cy="1066800"/>
          </a:xfrm>
          <a:prstGeom prst="rect">
            <a:avLst/>
          </a:prstGeom>
          <a:noFill/>
          <a:ln w="9525">
            <a:noFill/>
            <a:miter lim="800000"/>
            <a:headEnd/>
            <a:tailEnd/>
          </a:ln>
        </p:spPr>
        <p:txBody>
          <a:bodyPr vert="horz" wrap="square" lIns="90478" tIns="44445" rIns="90478" bIns="44445" numCol="1" anchor="t" anchorCtr="0" compatLnSpc="1">
            <a:prstTxWarp prst="textNoShape">
              <a:avLst/>
            </a:prstTxWarp>
          </a:bodyPr>
          <a:lstStyle/>
          <a:p>
            <a:pPr marL="342860" algn="ctr">
              <a:spcBef>
                <a:spcPts val="0"/>
              </a:spcBef>
            </a:pPr>
            <a:r>
              <a:rPr lang="en-US" sz="2000" i="1" dirty="0" smtClean="0">
                <a:latin typeface="Arial" pitchFamily="34" charset="0"/>
                <a:cs typeface="Arial" pitchFamily="34" charset="0"/>
              </a:rPr>
              <a:t>Provide safe, reliable, efficient, effective and environmentally sustainable waterborne transportation systems for movement of commerce, national security needs, and recreation.</a:t>
            </a:r>
          </a:p>
          <a:p>
            <a:pPr marL="342860" indent="-342860" algn="ctr" defTabSz="914293">
              <a:lnSpc>
                <a:spcPct val="90000"/>
              </a:lnSpc>
              <a:spcBef>
                <a:spcPct val="20000"/>
              </a:spcBef>
              <a:defRPr/>
            </a:pPr>
            <a:endParaRPr lang="en-US" sz="1400" b="0" kern="0" dirty="0" smtClean="0">
              <a:solidFill>
                <a:schemeClr val="tx1"/>
              </a:solidFill>
              <a:latin typeface="Arial" pitchFamily="34" charset="0"/>
              <a:cs typeface="Arial" pitchFamily="34" charset="0"/>
            </a:endParaRPr>
          </a:p>
        </p:txBody>
      </p:sp>
      <p:sp>
        <p:nvSpPr>
          <p:cNvPr id="8" name="Rectangle 2"/>
          <p:cNvSpPr txBox="1">
            <a:spLocks noChangeArrowheads="1"/>
          </p:cNvSpPr>
          <p:nvPr/>
        </p:nvSpPr>
        <p:spPr bwMode="auto">
          <a:xfrm>
            <a:off x="457200" y="169810"/>
            <a:ext cx="8352692" cy="544106"/>
          </a:xfrm>
          <a:prstGeom prst="rect">
            <a:avLst/>
          </a:prstGeom>
          <a:noFill/>
          <a:ln>
            <a:miter lim="800000"/>
            <a:headEnd/>
            <a:tailEnd/>
          </a:ln>
        </p:spPr>
        <p:txBody>
          <a:bodyPr vert="horz" wrap="square" lIns="90478" tIns="44445" rIns="90478" bIns="44445" numCol="1" anchor="b"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dirty="0" smtClean="0">
                <a:solidFill>
                  <a:schemeClr val="tx1"/>
                </a:solidFill>
              </a:rPr>
              <a:t>USACE Navigation Mission</a:t>
            </a:r>
          </a:p>
        </p:txBody>
      </p:sp>
      <p:sp>
        <p:nvSpPr>
          <p:cNvPr id="2" name="TextBox 1"/>
          <p:cNvSpPr txBox="1"/>
          <p:nvPr/>
        </p:nvSpPr>
        <p:spPr>
          <a:xfrm>
            <a:off x="177800" y="1511156"/>
            <a:ext cx="2223205" cy="5232202"/>
          </a:xfrm>
          <a:prstGeom prst="rect">
            <a:avLst/>
          </a:prstGeom>
          <a:noFill/>
        </p:spPr>
        <p:txBody>
          <a:bodyPr wrap="square" rtlCol="0">
            <a:spAutoFit/>
          </a:bodyPr>
          <a:lstStyle/>
          <a:p>
            <a:pPr marL="171450" indent="-171450">
              <a:buFont typeface="Arial" panose="020B0604020202020204" pitchFamily="34" charset="0"/>
              <a:buChar char="•"/>
            </a:pPr>
            <a:r>
              <a:rPr lang="en-US" sz="1100" b="1" dirty="0" smtClean="0">
                <a:solidFill>
                  <a:srgbClr val="0000FF"/>
                </a:solidFill>
              </a:rPr>
              <a:t>U.S. Marine Transportation industry supports ~ $2 Trillion in commerce annually</a:t>
            </a:r>
          </a:p>
          <a:p>
            <a:endParaRPr lang="en-US" sz="800" b="1" dirty="0" smtClean="0">
              <a:solidFill>
                <a:srgbClr val="0000FF"/>
              </a:solidFill>
            </a:endParaRPr>
          </a:p>
          <a:p>
            <a:pPr marL="171450" indent="-171450">
              <a:buFont typeface="Arial" panose="020B0604020202020204" pitchFamily="34" charset="0"/>
              <a:buChar char="•"/>
            </a:pPr>
            <a:r>
              <a:rPr lang="en-US" sz="1100" b="1" dirty="0" smtClean="0">
                <a:solidFill>
                  <a:srgbClr val="0000FF"/>
                </a:solidFill>
              </a:rPr>
              <a:t>More than 48% of consumer goods in the U.S. pass through harbors maintained by USACE</a:t>
            </a:r>
          </a:p>
          <a:p>
            <a:endParaRPr lang="en-US" sz="800" b="1" dirty="0" smtClean="0">
              <a:solidFill>
                <a:srgbClr val="0000FF"/>
              </a:solidFill>
            </a:endParaRPr>
          </a:p>
          <a:p>
            <a:pPr marL="171450" indent="-171450">
              <a:buFont typeface="Arial" panose="020B0604020202020204" pitchFamily="34" charset="0"/>
              <a:buChar char="•"/>
            </a:pPr>
            <a:r>
              <a:rPr lang="en-US" sz="1100" b="1" dirty="0" smtClean="0">
                <a:solidFill>
                  <a:srgbClr val="0000FF"/>
                </a:solidFill>
              </a:rPr>
              <a:t>Over 1.3 Billion short tons of foreign goods moved through U.S. ports/waterways in 2015</a:t>
            </a:r>
          </a:p>
          <a:p>
            <a:pPr marL="171450" indent="-171450">
              <a:buFont typeface="Arial" panose="020B0604020202020204" pitchFamily="34" charset="0"/>
              <a:buChar char="•"/>
            </a:pPr>
            <a:endParaRPr lang="en-US" sz="800" b="1" dirty="0" smtClean="0">
              <a:solidFill>
                <a:srgbClr val="0000FF"/>
              </a:solidFill>
            </a:endParaRPr>
          </a:p>
          <a:p>
            <a:pPr marL="171450" indent="-171450">
              <a:buFont typeface="Arial" panose="020B0604020202020204" pitchFamily="34" charset="0"/>
              <a:buChar char="•"/>
            </a:pPr>
            <a:r>
              <a:rPr lang="en-US" sz="1100" b="1" dirty="0" smtClean="0">
                <a:solidFill>
                  <a:srgbClr val="0000FF"/>
                </a:solidFill>
              </a:rPr>
              <a:t>Over 900 Million short tons of domestic goods moved through U.S. ports/waterways in 2015</a:t>
            </a:r>
          </a:p>
          <a:p>
            <a:pPr marL="171450" indent="-171450">
              <a:buFont typeface="Arial" panose="020B0604020202020204" pitchFamily="34" charset="0"/>
              <a:buChar char="•"/>
            </a:pPr>
            <a:endParaRPr lang="en-US" sz="800" b="1" dirty="0" smtClean="0">
              <a:solidFill>
                <a:srgbClr val="0000FF"/>
              </a:solidFill>
            </a:endParaRPr>
          </a:p>
          <a:p>
            <a:pPr marL="171450" indent="-171450">
              <a:buFont typeface="Arial" panose="020B0604020202020204" pitchFamily="34" charset="0"/>
              <a:buChar char="•"/>
            </a:pPr>
            <a:r>
              <a:rPr lang="en-US" sz="1100" b="1" dirty="0" smtClean="0">
                <a:solidFill>
                  <a:srgbClr val="0000FF"/>
                </a:solidFill>
              </a:rPr>
              <a:t>15% of domestic freight carried by water</a:t>
            </a:r>
          </a:p>
          <a:p>
            <a:pPr marL="171450" indent="-171450">
              <a:buFont typeface="Arial" panose="020B0604020202020204" pitchFamily="34" charset="0"/>
              <a:buChar char="•"/>
            </a:pPr>
            <a:endParaRPr lang="en-US" sz="800" b="1" dirty="0" smtClean="0">
              <a:solidFill>
                <a:srgbClr val="0000FF"/>
              </a:solidFill>
            </a:endParaRPr>
          </a:p>
          <a:p>
            <a:pPr marL="171450" indent="-171450">
              <a:buFont typeface="Arial" panose="020B0604020202020204" pitchFamily="34" charset="0"/>
              <a:buChar char="•"/>
            </a:pPr>
            <a:r>
              <a:rPr lang="en-US" sz="1100" b="1" dirty="0" smtClean="0">
                <a:solidFill>
                  <a:srgbClr val="0000FF"/>
                </a:solidFill>
              </a:rPr>
              <a:t>13,000 miles of coastal and deep draft channels</a:t>
            </a:r>
          </a:p>
          <a:p>
            <a:pPr marL="171450" indent="-171450">
              <a:buFont typeface="Arial" panose="020B0604020202020204" pitchFamily="34" charset="0"/>
              <a:buChar char="•"/>
            </a:pPr>
            <a:endParaRPr lang="en-US" sz="800" b="1" dirty="0" smtClean="0">
              <a:solidFill>
                <a:srgbClr val="0000FF"/>
              </a:solidFill>
            </a:endParaRPr>
          </a:p>
          <a:p>
            <a:pPr marL="171450" indent="-171450">
              <a:buFont typeface="Arial" panose="020B0604020202020204" pitchFamily="34" charset="0"/>
              <a:buChar char="•"/>
            </a:pPr>
            <a:r>
              <a:rPr lang="en-US" sz="1100" b="1" dirty="0" smtClean="0">
                <a:solidFill>
                  <a:srgbClr val="0000FF"/>
                </a:solidFill>
              </a:rPr>
              <a:t>1,067 coastal, Great Lakes, and inland harbors</a:t>
            </a:r>
          </a:p>
          <a:p>
            <a:pPr marL="171450" indent="-171450">
              <a:buFont typeface="Arial" panose="020B0604020202020204" pitchFamily="34" charset="0"/>
              <a:buChar char="•"/>
            </a:pPr>
            <a:endParaRPr lang="en-US" sz="800" b="1" dirty="0" smtClean="0">
              <a:solidFill>
                <a:srgbClr val="0000FF"/>
              </a:solidFill>
            </a:endParaRPr>
          </a:p>
          <a:p>
            <a:pPr marL="171450" indent="-171450">
              <a:buFont typeface="Arial" panose="020B0604020202020204" pitchFamily="34" charset="0"/>
              <a:buChar char="•"/>
            </a:pPr>
            <a:r>
              <a:rPr lang="en-US" sz="1100" b="1" dirty="0" smtClean="0">
                <a:solidFill>
                  <a:srgbClr val="0000FF"/>
                </a:solidFill>
              </a:rPr>
              <a:t>40 states are directly served by USACE channels &amp; waterways</a:t>
            </a:r>
            <a:endParaRPr lang="en-US" sz="1100" b="1" dirty="0">
              <a:solidFill>
                <a:srgbClr val="0000FF"/>
              </a:solidFill>
            </a:endParaRPr>
          </a:p>
        </p:txBody>
      </p:sp>
    </p:spTree>
    <p:extLst>
      <p:ext uri="{BB962C8B-B14F-4D97-AF65-F5344CB8AC3E}">
        <p14:creationId xmlns:p14="http://schemas.microsoft.com/office/powerpoint/2010/main" val="2132329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1370" y="4689572"/>
            <a:ext cx="7711239" cy="1990927"/>
          </a:xfrm>
          <a:prstGeom prst="rect">
            <a:avLst/>
          </a:prstGeom>
          <a:solidFill>
            <a:schemeClr val="accent4">
              <a:lumMod val="40000"/>
              <a:lumOff val="60000"/>
              <a:alpha val="89000"/>
            </a:schemeClr>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60853" y="1590399"/>
            <a:ext cx="4484993" cy="2895257"/>
          </a:xfrm>
          <a:prstGeom prst="rect">
            <a:avLst/>
          </a:prstGeom>
          <a:solidFill>
            <a:srgbClr val="0070C0">
              <a:alpha val="89000"/>
            </a:srgbClr>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2" descr="TOW"/>
          <p:cNvPicPr>
            <a:picLocks noChangeAspect="1" noChangeArrowheads="1"/>
          </p:cNvPicPr>
          <p:nvPr/>
        </p:nvPicPr>
        <p:blipFill>
          <a:blip r:embed="rId5" cstate="print"/>
          <a:srcRect/>
          <a:stretch>
            <a:fillRect/>
          </a:stretch>
        </p:blipFill>
        <p:spPr bwMode="auto">
          <a:xfrm>
            <a:off x="2506506" y="2931186"/>
            <a:ext cx="1690095" cy="1426316"/>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graphicFrame>
        <p:nvGraphicFramePr>
          <p:cNvPr id="6" name="Object 3"/>
          <p:cNvGraphicFramePr>
            <a:graphicFrameLocks noGrp="1" noChangeAspect="1"/>
          </p:cNvGraphicFramePr>
          <p:nvPr>
            <p:extLst>
              <p:ext uri="{D42A27DB-BD31-4B8C-83A1-F6EECF244321}">
                <p14:modId xmlns:p14="http://schemas.microsoft.com/office/powerpoint/2010/main" val="4083912619"/>
              </p:ext>
            </p:extLst>
          </p:nvPr>
        </p:nvGraphicFramePr>
        <p:xfrm>
          <a:off x="5925431" y="2518208"/>
          <a:ext cx="2442148" cy="1667235"/>
        </p:xfrm>
        <a:graphic>
          <a:graphicData uri="http://schemas.openxmlformats.org/presentationml/2006/ole">
            <mc:AlternateContent xmlns:mc="http://schemas.openxmlformats.org/markup-compatibility/2006">
              <mc:Choice xmlns:v="urn:schemas-microsoft-com:vml" Requires="v">
                <p:oleObj spid="_x0000_s3117" name="Photo Editor Photo" r:id="rId6" imgW="6857143" imgH="4800000" progId="">
                  <p:embed/>
                </p:oleObj>
              </mc:Choice>
              <mc:Fallback>
                <p:oleObj name="Photo Editor Photo" r:id="rId6" imgW="6857143" imgH="4800000"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5431" y="2518208"/>
                        <a:ext cx="2442148" cy="1667235"/>
                      </a:xfrm>
                      <a:prstGeom prst="rect">
                        <a:avLst/>
                      </a:prstGeom>
                      <a:noFill/>
                      <a:ln>
                        <a:noFill/>
                      </a:ln>
                      <a:effectLst/>
                    </p:spPr>
                  </p:pic>
                </p:oleObj>
              </mc:Fallback>
            </mc:AlternateContent>
          </a:graphicData>
        </a:graphic>
      </p:graphicFrame>
      <p:sp>
        <p:nvSpPr>
          <p:cNvPr id="7" name="TextBox 6"/>
          <p:cNvSpPr txBox="1"/>
          <p:nvPr/>
        </p:nvSpPr>
        <p:spPr>
          <a:xfrm>
            <a:off x="623981" y="1677761"/>
            <a:ext cx="4320791" cy="1015663"/>
          </a:xfrm>
          <a:prstGeom prst="rect">
            <a:avLst/>
          </a:prstGeom>
          <a:noFill/>
        </p:spPr>
        <p:txBody>
          <a:bodyPr wrap="square" rtlCol="0">
            <a:spAutoFit/>
          </a:bodyPr>
          <a:lstStyle/>
          <a:p>
            <a:r>
              <a:rPr lang="en-US" sz="1600" b="1" u="sng" dirty="0" smtClean="0">
                <a:solidFill>
                  <a:schemeClr val="tx2"/>
                </a:solidFill>
              </a:rPr>
              <a:t>Authorized Navigation Channel Projects</a:t>
            </a:r>
          </a:p>
          <a:p>
            <a:pPr marL="285750" indent="-285750">
              <a:buFont typeface="Arial" panose="020B0604020202020204" pitchFamily="34" charset="0"/>
              <a:buChar char="•"/>
            </a:pPr>
            <a:r>
              <a:rPr lang="en-US" sz="1400" b="1" dirty="0" smtClean="0">
                <a:solidFill>
                  <a:schemeClr val="tx2"/>
                </a:solidFill>
              </a:rPr>
              <a:t>High Use: &gt; 10M tons		56</a:t>
            </a:r>
          </a:p>
          <a:p>
            <a:pPr marL="285750" indent="-285750">
              <a:buFont typeface="Arial" panose="020B0604020202020204" pitchFamily="34" charset="0"/>
              <a:buChar char="•"/>
            </a:pPr>
            <a:r>
              <a:rPr lang="en-US" sz="1400" b="1" dirty="0" smtClean="0">
                <a:solidFill>
                  <a:schemeClr val="tx2"/>
                </a:solidFill>
              </a:rPr>
              <a:t>Moderate Use: 1M to 10M tons	74</a:t>
            </a:r>
          </a:p>
          <a:p>
            <a:pPr marL="285750" indent="-285750">
              <a:buFont typeface="Arial" panose="020B0604020202020204" pitchFamily="34" charset="0"/>
              <a:buChar char="•"/>
            </a:pPr>
            <a:r>
              <a:rPr lang="en-US" sz="1400" b="1" dirty="0" smtClean="0">
                <a:solidFill>
                  <a:schemeClr val="tx2"/>
                </a:solidFill>
              </a:rPr>
              <a:t>Low Use: &lt; 1M tons		938</a:t>
            </a:r>
            <a:endParaRPr lang="en-US" sz="1400" b="1" dirty="0">
              <a:solidFill>
                <a:schemeClr val="tx2"/>
              </a:solidFill>
            </a:endParaRPr>
          </a:p>
        </p:txBody>
      </p:sp>
      <p:pic>
        <p:nvPicPr>
          <p:cNvPr id="8" name="Picture 5" descr="Oakland containers"/>
          <p:cNvPicPr>
            <a:picLocks noChangeAspect="1" noChangeArrowheads="1"/>
          </p:cNvPicPr>
          <p:nvPr/>
        </p:nvPicPr>
        <p:blipFill>
          <a:blip r:embed="rId8" cstate="print"/>
          <a:srcRect/>
          <a:stretch>
            <a:fillRect/>
          </a:stretch>
        </p:blipFill>
        <p:spPr bwMode="auto">
          <a:xfrm>
            <a:off x="777676" y="2693424"/>
            <a:ext cx="1825674" cy="1460539"/>
          </a:xfrm>
          <a:prstGeom prst="rect">
            <a:avLst/>
          </a:prstGeom>
          <a:noFill/>
          <a:ln w="28575">
            <a:noFill/>
            <a:miter lim="800000"/>
            <a:headEnd/>
            <a:tailEnd/>
          </a:ln>
          <a:effectLst>
            <a:outerShdw blurRad="63500" sx="102000" sy="102000" algn="ctr" rotWithShape="0">
              <a:prstClr val="black">
                <a:alpha val="40000"/>
              </a:prstClr>
            </a:outerShdw>
          </a:effectLst>
        </p:spPr>
      </p:pic>
      <p:pic>
        <p:nvPicPr>
          <p:cNvPr id="9" name="Picture 4" descr="C:\Documents and Settings\G2ECTJAW\Desktop\redlinger.jpg"/>
          <p:cNvPicPr>
            <a:picLocks noChangeAspect="1" noChangeArrowheads="1"/>
          </p:cNvPicPr>
          <p:nvPr/>
        </p:nvPicPr>
        <p:blipFill>
          <a:blip r:embed="rId9"/>
          <a:srcRect/>
          <a:stretch>
            <a:fillRect/>
          </a:stretch>
        </p:blipFill>
        <p:spPr bwMode="auto">
          <a:xfrm>
            <a:off x="6670539" y="4923515"/>
            <a:ext cx="2021685" cy="1516264"/>
          </a:xfrm>
          <a:prstGeom prst="rect">
            <a:avLst/>
          </a:prstGeom>
          <a:noFill/>
          <a:ln>
            <a:solidFill>
              <a:schemeClr val="tx1"/>
            </a:solidFill>
          </a:ln>
          <a:effectLst>
            <a:outerShdw blurRad="50800" dist="38100" dir="5400000" sx="103000" sy="103000" algn="t" rotWithShape="0">
              <a:prstClr val="black">
                <a:alpha val="40000"/>
              </a:prstClr>
            </a:outerShdw>
          </a:effectLst>
        </p:spPr>
      </p:pic>
      <p:pic>
        <p:nvPicPr>
          <p:cNvPr id="10" name="Picture 9" descr="survey console.jpg"/>
          <p:cNvPicPr>
            <a:picLocks noChangeAspect="1"/>
          </p:cNvPicPr>
          <p:nvPr/>
        </p:nvPicPr>
        <p:blipFill>
          <a:blip r:embed="rId10" cstate="print"/>
          <a:stretch>
            <a:fillRect/>
          </a:stretch>
        </p:blipFill>
        <p:spPr>
          <a:xfrm>
            <a:off x="5024178" y="4758648"/>
            <a:ext cx="1747617" cy="1169892"/>
          </a:xfrm>
          <a:prstGeom prst="rect">
            <a:avLst/>
          </a:prstGeom>
          <a:ln>
            <a:solidFill>
              <a:schemeClr val="tx1"/>
            </a:solidFill>
          </a:ln>
          <a:effectLst>
            <a:outerShdw blurRad="63500" sx="102000" sy="102000" algn="ctr" rotWithShape="0">
              <a:prstClr val="black">
                <a:alpha val="40000"/>
              </a:prstClr>
            </a:outerShdw>
          </a:effectLst>
        </p:spPr>
      </p:pic>
      <p:sp>
        <p:nvSpPr>
          <p:cNvPr id="12" name="TextBox 11"/>
          <p:cNvSpPr txBox="1"/>
          <p:nvPr/>
        </p:nvSpPr>
        <p:spPr>
          <a:xfrm>
            <a:off x="5104563" y="1707010"/>
            <a:ext cx="3818058" cy="646331"/>
          </a:xfrm>
          <a:prstGeom prst="rect">
            <a:avLst/>
          </a:prstGeom>
          <a:noFill/>
        </p:spPr>
        <p:txBody>
          <a:bodyPr wrap="square" rtlCol="0">
            <a:spAutoFit/>
          </a:bodyPr>
          <a:lstStyle/>
          <a:p>
            <a:pPr algn="ctr"/>
            <a:r>
              <a:rPr lang="en-US" sz="1800" b="1" dirty="0"/>
              <a:t>Channel dredging averages 280M cubic yards per year </a:t>
            </a:r>
          </a:p>
        </p:txBody>
      </p:sp>
      <p:sp>
        <p:nvSpPr>
          <p:cNvPr id="15" name="Rectangle 2"/>
          <p:cNvSpPr txBox="1">
            <a:spLocks noChangeArrowheads="1"/>
          </p:cNvSpPr>
          <p:nvPr/>
        </p:nvSpPr>
        <p:spPr bwMode="auto">
          <a:xfrm>
            <a:off x="419917" y="140677"/>
            <a:ext cx="8352692" cy="1128765"/>
          </a:xfrm>
          <a:prstGeom prst="rect">
            <a:avLst/>
          </a:prstGeom>
          <a:noFill/>
          <a:ln>
            <a:miter lim="800000"/>
            <a:headEnd/>
            <a:tailEnd/>
          </a:ln>
        </p:spPr>
        <p:txBody>
          <a:bodyPr vert="horz" wrap="square" lIns="90478" tIns="44445" rIns="90478" bIns="44445" numCol="1" anchor="b"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dirty="0" smtClean="0">
                <a:solidFill>
                  <a:schemeClr val="tx1"/>
                </a:solidFill>
              </a:rPr>
              <a:t>Extensive waterway Operations, maintenance and construction activities</a:t>
            </a:r>
          </a:p>
          <a:p>
            <a:pPr algn="ctr"/>
            <a:endParaRPr lang="en-US" sz="1600" i="1" dirty="0" smtClean="0">
              <a:solidFill>
                <a:schemeClr val="tx1"/>
              </a:solidFill>
            </a:endParaRPr>
          </a:p>
        </p:txBody>
      </p:sp>
      <p:sp>
        <p:nvSpPr>
          <p:cNvPr id="16" name="TextBox 15"/>
          <p:cNvSpPr txBox="1"/>
          <p:nvPr/>
        </p:nvSpPr>
        <p:spPr>
          <a:xfrm>
            <a:off x="755234" y="1073320"/>
            <a:ext cx="7214716" cy="369332"/>
          </a:xfrm>
          <a:prstGeom prst="rect">
            <a:avLst/>
          </a:prstGeom>
          <a:noFill/>
        </p:spPr>
        <p:txBody>
          <a:bodyPr wrap="square" rtlCol="0">
            <a:spAutoFit/>
          </a:bodyPr>
          <a:lstStyle/>
          <a:p>
            <a:pPr algn="ctr"/>
            <a:r>
              <a:rPr lang="en-US" sz="1800" b="1" i="1" dirty="0" smtClean="0">
                <a:latin typeface="Arial Narrow" panose="020B0606020202030204" pitchFamily="34" charset="0"/>
              </a:rPr>
              <a:t>***** Resulting in timely and accurate chart data ****</a:t>
            </a:r>
            <a:endParaRPr lang="en-US" sz="1800" b="1" i="1" dirty="0">
              <a:latin typeface="Arial Narrow" panose="020B0606020202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47992426"/>
              </p:ext>
            </p:extLst>
          </p:nvPr>
        </p:nvGraphicFramePr>
        <p:xfrm>
          <a:off x="1061370" y="4758648"/>
          <a:ext cx="3679115" cy="1733573"/>
        </p:xfrm>
        <a:graphic>
          <a:graphicData uri="http://schemas.openxmlformats.org/drawingml/2006/table">
            <a:tbl>
              <a:tblPr firstRow="1" bandRow="1">
                <a:tableStyleId>{5C22544A-7EE6-4342-B048-85BDC9FD1C3A}</a:tableStyleId>
              </a:tblPr>
              <a:tblGrid>
                <a:gridCol w="2269205">
                  <a:extLst>
                    <a:ext uri="{9D8B030D-6E8A-4147-A177-3AD203B41FA5}">
                      <a16:colId xmlns:a16="http://schemas.microsoft.com/office/drawing/2014/main" val="20000"/>
                    </a:ext>
                  </a:extLst>
                </a:gridCol>
                <a:gridCol w="1409910">
                  <a:extLst>
                    <a:ext uri="{9D8B030D-6E8A-4147-A177-3AD203B41FA5}">
                      <a16:colId xmlns:a16="http://schemas.microsoft.com/office/drawing/2014/main" val="20001"/>
                    </a:ext>
                  </a:extLst>
                </a:gridCol>
              </a:tblGrid>
              <a:tr h="299810">
                <a:tc gridSpan="2">
                  <a:txBody>
                    <a:bodyPr/>
                    <a:lstStyle/>
                    <a:p>
                      <a:pPr algn="ctr"/>
                      <a:r>
                        <a:rPr lang="en-US" sz="1400" b="1" dirty="0" smtClean="0">
                          <a:solidFill>
                            <a:srgbClr val="002060"/>
                          </a:solidFill>
                        </a:rPr>
                        <a:t>122 survey vessels</a:t>
                      </a:r>
                      <a:endParaRPr lang="en-US"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0"/>
                  </a:ext>
                </a:extLst>
              </a:tr>
              <a:tr h="107074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smtClean="0">
                          <a:solidFill>
                            <a:srgbClr val="002060"/>
                          </a:solidFill>
                        </a:rPr>
                        <a:t>58 </a:t>
                      </a:r>
                      <a:r>
                        <a:rPr lang="en-US" sz="1200" b="1" dirty="0" err="1" smtClean="0">
                          <a:solidFill>
                            <a:srgbClr val="002060"/>
                          </a:solidFill>
                        </a:rPr>
                        <a:t>Multibeam</a:t>
                      </a:r>
                      <a:r>
                        <a:rPr lang="en-US" sz="1200" b="1" dirty="0" smtClean="0">
                          <a:solidFill>
                            <a:srgbClr val="002060"/>
                          </a:solidFill>
                        </a:rPr>
                        <a:t>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smtClean="0">
                          <a:solidFill>
                            <a:srgbClr val="002060"/>
                          </a:solidFill>
                        </a:rPr>
                        <a:t>Some</a:t>
                      </a:r>
                      <a:r>
                        <a:rPr lang="en-US" sz="1200" b="1" baseline="0" dirty="0" smtClean="0">
                          <a:solidFill>
                            <a:srgbClr val="002060"/>
                          </a:solidFill>
                        </a:rPr>
                        <a:t> vessels include;</a:t>
                      </a:r>
                      <a:endParaRPr lang="en-US" sz="1200" b="1" dirty="0" smtClean="0">
                        <a:solidFill>
                          <a:srgbClr val="002060"/>
                        </a:solidFill>
                      </a:endParaRPr>
                    </a:p>
                    <a:p>
                      <a:pPr marL="742950" lvl="1" indent="-285750">
                        <a:buFont typeface="Wingdings" panose="05000000000000000000" pitchFamily="2" charset="2"/>
                        <a:buChar char="ü"/>
                      </a:pPr>
                      <a:r>
                        <a:rPr lang="en-US" sz="1200" b="1" dirty="0" smtClean="0">
                          <a:solidFill>
                            <a:srgbClr val="002060"/>
                          </a:solidFill>
                        </a:rPr>
                        <a:t>Surface </a:t>
                      </a:r>
                      <a:r>
                        <a:rPr lang="en-US" sz="1200" b="1" dirty="0" err="1" smtClean="0">
                          <a:solidFill>
                            <a:srgbClr val="002060"/>
                          </a:solidFill>
                        </a:rPr>
                        <a:t>LiDAR</a:t>
                      </a:r>
                      <a:endParaRPr lang="en-US" sz="1200" b="1" dirty="0" smtClean="0">
                        <a:solidFill>
                          <a:srgbClr val="002060"/>
                        </a:solidFill>
                      </a:endParaRPr>
                    </a:p>
                    <a:p>
                      <a:pPr marL="742950" lvl="1" indent="-285750">
                        <a:buFont typeface="Wingdings" panose="05000000000000000000" pitchFamily="2" charset="2"/>
                        <a:buChar char="ü"/>
                      </a:pPr>
                      <a:r>
                        <a:rPr lang="en-US" sz="1200" b="1" dirty="0" smtClean="0">
                          <a:solidFill>
                            <a:srgbClr val="002060"/>
                          </a:solidFill>
                        </a:rPr>
                        <a:t>Magnetometer</a:t>
                      </a:r>
                    </a:p>
                    <a:p>
                      <a:pPr marL="742950" lvl="1" indent="-285750">
                        <a:buFont typeface="Wingdings" panose="05000000000000000000" pitchFamily="2" charset="2"/>
                        <a:buChar char="ü"/>
                      </a:pPr>
                      <a:r>
                        <a:rPr lang="en-US" sz="1200" b="1" dirty="0" smtClean="0">
                          <a:solidFill>
                            <a:srgbClr val="002060"/>
                          </a:solidFill>
                        </a:rPr>
                        <a:t>Side-scan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71450" indent="-171450" algn="ctr">
                        <a:buFont typeface="Arial" panose="020B0604020202020204" pitchFamily="34" charset="0"/>
                        <a:buChar char="•"/>
                      </a:pPr>
                      <a:r>
                        <a:rPr lang="en-US" sz="1200" b="1" dirty="0" smtClean="0">
                          <a:solidFill>
                            <a:srgbClr val="002060"/>
                          </a:solidFill>
                        </a:rPr>
                        <a:t>Four</a:t>
                      </a:r>
                      <a:r>
                        <a:rPr lang="en-US" sz="1200" b="1" baseline="0" dirty="0" smtClean="0">
                          <a:solidFill>
                            <a:srgbClr val="002060"/>
                          </a:solidFill>
                        </a:rPr>
                        <a:t> </a:t>
                      </a:r>
                      <a:r>
                        <a:rPr lang="en-US" sz="1200" b="1" baseline="0" dirty="0" err="1" smtClean="0">
                          <a:solidFill>
                            <a:srgbClr val="002060"/>
                          </a:solidFill>
                        </a:rPr>
                        <a:t>Atonomous</a:t>
                      </a:r>
                      <a:r>
                        <a:rPr lang="en-US" sz="1200" b="1" baseline="0" dirty="0" smtClean="0">
                          <a:solidFill>
                            <a:srgbClr val="002060"/>
                          </a:solidFill>
                        </a:rPr>
                        <a:t> Survey Vehicles</a:t>
                      </a:r>
                      <a:endParaRPr lang="en-US" sz="1200" b="1" dirty="0">
                        <a:solidFill>
                          <a:srgbClr val="00206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8024">
                <a:tc gridSpan="2">
                  <a:txBody>
                    <a:bodyPr/>
                    <a:lstStyle/>
                    <a:p>
                      <a:pPr algn="ctr"/>
                      <a:r>
                        <a:rPr lang="en-US" sz="1200" b="1" i="1" dirty="0" smtClean="0">
                          <a:solidFill>
                            <a:srgbClr val="002060"/>
                          </a:solidFill>
                        </a:rPr>
                        <a:t>* Contractor services also used</a:t>
                      </a:r>
                      <a:endParaRPr lang="en-US" sz="1200" b="1" i="1"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770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0306" y="1215614"/>
            <a:ext cx="6411558" cy="2485017"/>
          </a:xfrm>
          <a:prstGeom prst="roundRect">
            <a:avLst>
              <a:gd name="adj" fmla="val 10606"/>
            </a:avLst>
          </a:prstGeom>
          <a:solidFill>
            <a:schemeClr val="accent4">
              <a:lumMod val="20000"/>
              <a:lumOff val="80000"/>
              <a:alpha val="89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80DD7862-628A-4EC2-9AFF-4F23903537D2}" type="slidenum">
              <a:rPr lang="en-US" smtClean="0"/>
              <a:pPr/>
              <a:t>4</a:t>
            </a:fld>
            <a:endParaRPr lang="en-US"/>
          </a:p>
        </p:txBody>
      </p:sp>
      <p:pic>
        <p:nvPicPr>
          <p:cNvPr id="4" name="Picture 3"/>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84825" y="1330730"/>
            <a:ext cx="947232" cy="947232"/>
          </a:xfrm>
          <a:prstGeom prst="rect">
            <a:avLst/>
          </a:prstGeom>
          <a:effectLst/>
        </p:spPr>
      </p:pic>
      <p:pic>
        <p:nvPicPr>
          <p:cNvPr id="5" name="Picture 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2638" y="2650538"/>
            <a:ext cx="891606" cy="833959"/>
          </a:xfrm>
          <a:prstGeom prst="rect">
            <a:avLst/>
          </a:prstGeom>
          <a:effectLst/>
        </p:spPr>
      </p:pic>
      <p:sp>
        <p:nvSpPr>
          <p:cNvPr id="6" name="TextBox 5"/>
          <p:cNvSpPr txBox="1"/>
          <p:nvPr/>
        </p:nvSpPr>
        <p:spPr>
          <a:xfrm>
            <a:off x="287867" y="364067"/>
            <a:ext cx="8568267" cy="461665"/>
          </a:xfrm>
          <a:prstGeom prst="rect">
            <a:avLst/>
          </a:prstGeom>
          <a:noFill/>
        </p:spPr>
        <p:txBody>
          <a:bodyPr wrap="square" rtlCol="0">
            <a:spAutoFit/>
          </a:bodyPr>
          <a:lstStyle/>
          <a:p>
            <a:pPr algn="ctr"/>
            <a:r>
              <a:rPr lang="en-US" b="1" dirty="0" smtClean="0"/>
              <a:t>Federal Partnership: Sharing Channel Condition Data</a:t>
            </a:r>
          </a:p>
        </p:txBody>
      </p:sp>
      <p:pic>
        <p:nvPicPr>
          <p:cNvPr id="7" name="Picture 2"/>
          <p:cNvPicPr>
            <a:picLocks noChangeAspect="1" noChangeArrowheads="1"/>
          </p:cNvPicPr>
          <p:nvPr/>
        </p:nvPicPr>
        <p:blipFill rotWithShape="1">
          <a:blip r:embed="rId5" cstate="print"/>
          <a:srcRect t="4682" b="23835"/>
          <a:stretch/>
        </p:blipFill>
        <p:spPr bwMode="auto">
          <a:xfrm>
            <a:off x="562848" y="1330730"/>
            <a:ext cx="2259106" cy="1315051"/>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 name="Picture 3"/>
          <p:cNvPicPr>
            <a:picLocks noChangeAspect="1" noChangeArrowheads="1"/>
          </p:cNvPicPr>
          <p:nvPr/>
        </p:nvPicPr>
        <p:blipFill>
          <a:blip r:embed="rId6" cstate="print"/>
          <a:srcRect/>
          <a:stretch>
            <a:fillRect/>
          </a:stretch>
        </p:blipFill>
        <p:spPr bwMode="auto">
          <a:xfrm>
            <a:off x="2641190" y="1894940"/>
            <a:ext cx="2124447" cy="1501681"/>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sp>
        <p:nvSpPr>
          <p:cNvPr id="8" name="Right Arrow 7"/>
          <p:cNvSpPr/>
          <p:nvPr/>
        </p:nvSpPr>
        <p:spPr>
          <a:xfrm>
            <a:off x="5015182" y="1594572"/>
            <a:ext cx="512560" cy="419548"/>
          </a:xfrm>
          <a:prstGeom prst="rightArrow">
            <a:avLst/>
          </a:prstGeom>
          <a:solidFill>
            <a:srgbClr val="0000FF">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a:off x="5029088" y="2832073"/>
            <a:ext cx="512560" cy="419548"/>
          </a:xfrm>
          <a:prstGeom prst="rightArrow">
            <a:avLst/>
          </a:prstGeom>
          <a:solidFill>
            <a:srgbClr val="0000FF">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907704" y="1774293"/>
            <a:ext cx="2012502" cy="1477328"/>
          </a:xfrm>
          <a:prstGeom prst="rect">
            <a:avLst/>
          </a:prstGeom>
          <a:noFill/>
        </p:spPr>
        <p:txBody>
          <a:bodyPr wrap="square" rtlCol="0">
            <a:spAutoFit/>
          </a:bodyPr>
          <a:lstStyle/>
          <a:p>
            <a:pPr algn="ctr"/>
            <a:r>
              <a:rPr lang="en-US" sz="1800" b="1" i="1" dirty="0" smtClean="0"/>
              <a:t>Data availability through a single enterprise rather than multiple districts</a:t>
            </a:r>
            <a:endParaRPr lang="en-US" sz="1800" b="1" i="1" dirty="0"/>
          </a:p>
        </p:txBody>
      </p:sp>
      <p:sp>
        <p:nvSpPr>
          <p:cNvPr id="12" name="TextBox 11"/>
          <p:cNvSpPr txBox="1"/>
          <p:nvPr/>
        </p:nvSpPr>
        <p:spPr>
          <a:xfrm>
            <a:off x="844062" y="3960831"/>
            <a:ext cx="7183315" cy="1815882"/>
          </a:xfrm>
          <a:prstGeom prst="rect">
            <a:avLst/>
          </a:prstGeom>
          <a:noFill/>
        </p:spPr>
        <p:txBody>
          <a:bodyPr wrap="square" rtlCol="0">
            <a:spAutoFit/>
          </a:bodyPr>
          <a:lstStyle/>
          <a:p>
            <a:r>
              <a:rPr lang="en-US" sz="1600" b="1" dirty="0" smtClean="0"/>
              <a:t>Areas of collaboration between USACE and NOAA, in addition to continued availability of surveys and channel boundaries;</a:t>
            </a:r>
          </a:p>
          <a:p>
            <a:endParaRPr lang="en-US" sz="1600" b="1" dirty="0" smtClean="0"/>
          </a:p>
          <a:p>
            <a:pPr marL="285750" indent="-285750">
              <a:buFont typeface="Arial" panose="020B0604020202020204" pitchFamily="34" charset="0"/>
              <a:buChar char="•"/>
            </a:pPr>
            <a:r>
              <a:rPr lang="en-US" sz="1600" b="1" dirty="0" smtClean="0"/>
              <a:t>Obstruction surveys</a:t>
            </a:r>
          </a:p>
          <a:p>
            <a:pPr marL="285750" indent="-285750">
              <a:buFont typeface="Arial" panose="020B0604020202020204" pitchFamily="34" charset="0"/>
              <a:buChar char="•"/>
            </a:pPr>
            <a:r>
              <a:rPr lang="en-US" sz="1600" b="1" dirty="0" smtClean="0"/>
              <a:t>Category Zone of Confidence (CATZOC) on NOAA charts</a:t>
            </a:r>
          </a:p>
          <a:p>
            <a:pPr marL="285750" indent="-285750">
              <a:buFont typeface="Arial" panose="020B0604020202020204" pitchFamily="34" charset="0"/>
              <a:buChar char="•"/>
            </a:pPr>
            <a:r>
              <a:rPr lang="en-US" sz="1600" b="1" dirty="0" smtClean="0"/>
              <a:t>Consistency of information in NOAA charts and USACE survey plots</a:t>
            </a:r>
          </a:p>
          <a:p>
            <a:pPr marL="285750" indent="-285750">
              <a:buFont typeface="Arial" panose="020B0604020202020204" pitchFamily="34" charset="0"/>
              <a:buChar char="•"/>
            </a:pPr>
            <a:r>
              <a:rPr lang="en-US" sz="1600" b="1" dirty="0" smtClean="0"/>
              <a:t>High resolution </a:t>
            </a:r>
            <a:r>
              <a:rPr lang="en-US" sz="1600" b="1" dirty="0" err="1" smtClean="0"/>
              <a:t>multibeam</a:t>
            </a:r>
            <a:r>
              <a:rPr lang="en-US" sz="1600" b="1" dirty="0" smtClean="0"/>
              <a:t> data for national dataset</a:t>
            </a:r>
            <a:endParaRPr lang="en-US" sz="1600" b="1" dirty="0"/>
          </a:p>
        </p:txBody>
      </p:sp>
    </p:spTree>
    <p:extLst>
      <p:ext uri="{BB962C8B-B14F-4D97-AF65-F5344CB8AC3E}">
        <p14:creationId xmlns:p14="http://schemas.microsoft.com/office/powerpoint/2010/main" val="271652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3170" y="1680066"/>
            <a:ext cx="6660500" cy="4495719"/>
          </a:xfrm>
          <a:prstGeom prst="rect">
            <a:avLst/>
          </a:prstGeom>
          <a:ln w="12700">
            <a:solidFill>
              <a:schemeClr val="tx1"/>
            </a:solidFill>
          </a:ln>
          <a:effectLst>
            <a:outerShdw blurRad="63500" sx="102000" sy="102000" algn="ctr" rotWithShape="0">
              <a:prstClr val="black">
                <a:alpha val="40000"/>
              </a:prstClr>
            </a:outerShdw>
          </a:effectLst>
        </p:spPr>
      </p:pic>
      <p:sp>
        <p:nvSpPr>
          <p:cNvPr id="6" name="TextBox 5"/>
          <p:cNvSpPr txBox="1"/>
          <p:nvPr/>
        </p:nvSpPr>
        <p:spPr>
          <a:xfrm>
            <a:off x="479231" y="379241"/>
            <a:ext cx="8071147" cy="954107"/>
          </a:xfrm>
          <a:prstGeom prst="rect">
            <a:avLst/>
          </a:prstGeom>
          <a:noFill/>
        </p:spPr>
        <p:txBody>
          <a:bodyPr wrap="square" rtlCol="0">
            <a:spAutoFit/>
          </a:bodyPr>
          <a:lstStyle/>
          <a:p>
            <a:pPr algn="ctr"/>
            <a:r>
              <a:rPr lang="en-US" sz="2800" b="1" dirty="0" err="1" smtClean="0">
                <a:solidFill>
                  <a:schemeClr val="tx1"/>
                </a:solidFill>
                <a:latin typeface="Arial" pitchFamily="34" charset="0"/>
                <a:cs typeface="Arial" pitchFamily="34" charset="0"/>
              </a:rPr>
              <a:t>eHydro</a:t>
            </a:r>
            <a:r>
              <a:rPr lang="en-US" sz="2800" b="1" dirty="0" smtClean="0">
                <a:solidFill>
                  <a:schemeClr val="tx1"/>
                </a:solidFill>
                <a:latin typeface="Arial" pitchFamily="34" charset="0"/>
                <a:cs typeface="Arial" pitchFamily="34" charset="0"/>
              </a:rPr>
              <a:t>: Channel Condition Data Covering All Ports and Waterways from a Single Portal</a:t>
            </a:r>
            <a:endParaRPr lang="en-US" sz="2800" b="1" dirty="0">
              <a:solidFill>
                <a:schemeClr val="tx1"/>
              </a:solidFill>
              <a:latin typeface="Arial" pitchFamily="34" charset="0"/>
              <a:cs typeface="Arial" pitchFamily="34" charset="0"/>
            </a:endParaRPr>
          </a:p>
        </p:txBody>
      </p:sp>
      <p:sp>
        <p:nvSpPr>
          <p:cNvPr id="14" name="TextBox 13"/>
          <p:cNvSpPr txBox="1"/>
          <p:nvPr/>
        </p:nvSpPr>
        <p:spPr>
          <a:xfrm>
            <a:off x="7053670" y="1680066"/>
            <a:ext cx="1937930" cy="4247317"/>
          </a:xfrm>
          <a:prstGeom prst="rect">
            <a:avLst/>
          </a:prstGeom>
          <a:noFill/>
        </p:spPr>
        <p:txBody>
          <a:bodyPr wrap="square" rtlCol="0">
            <a:spAutoFit/>
          </a:bodyPr>
          <a:lstStyle/>
          <a:p>
            <a:pPr algn="ctr"/>
            <a:r>
              <a:rPr lang="en-US" sz="1800" b="1" dirty="0" smtClean="0">
                <a:solidFill>
                  <a:srgbClr val="0000FF"/>
                </a:solidFill>
              </a:rPr>
              <a:t>Less cost disseminating data</a:t>
            </a:r>
          </a:p>
          <a:p>
            <a:pPr algn="ctr"/>
            <a:endParaRPr lang="en-US" sz="1800" b="1" dirty="0">
              <a:solidFill>
                <a:srgbClr val="0000FF"/>
              </a:solidFill>
            </a:endParaRPr>
          </a:p>
          <a:p>
            <a:pPr algn="ctr"/>
            <a:r>
              <a:rPr lang="en-US" sz="1800" b="1" dirty="0" smtClean="0">
                <a:solidFill>
                  <a:srgbClr val="0000FF"/>
                </a:solidFill>
              </a:rPr>
              <a:t>Consistent format, structure, and availability</a:t>
            </a:r>
          </a:p>
          <a:p>
            <a:pPr algn="ctr"/>
            <a:endParaRPr lang="en-US" sz="1800" b="1" dirty="0">
              <a:solidFill>
                <a:srgbClr val="0000FF"/>
              </a:solidFill>
            </a:endParaRPr>
          </a:p>
          <a:p>
            <a:pPr algn="ctr"/>
            <a:r>
              <a:rPr lang="en-US" sz="1800" b="1" dirty="0" smtClean="0">
                <a:solidFill>
                  <a:srgbClr val="0000FF"/>
                </a:solidFill>
              </a:rPr>
              <a:t>Enables enterprise performance analysis of navigation system </a:t>
            </a:r>
            <a:endParaRPr lang="en-US" sz="1800" b="1" dirty="0">
              <a:solidFill>
                <a:srgbClr val="0000FF"/>
              </a:solidFill>
            </a:endParaRPr>
          </a:p>
        </p:txBody>
      </p:sp>
    </p:spTree>
    <p:extLst>
      <p:ext uri="{BB962C8B-B14F-4D97-AF65-F5344CB8AC3E}">
        <p14:creationId xmlns:p14="http://schemas.microsoft.com/office/powerpoint/2010/main" val="2139417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0DD7862-628A-4EC2-9AFF-4F23903537D2}" type="slidenum">
              <a:rPr lang="en-US" smtClean="0"/>
              <a:pPr/>
              <a:t>6</a:t>
            </a:fld>
            <a:endParaRPr lang="en-US"/>
          </a:p>
        </p:txBody>
      </p:sp>
      <p:pic>
        <p:nvPicPr>
          <p:cNvPr id="3" name="Picture 2"/>
          <p:cNvPicPr>
            <a:picLocks noChangeAspect="1"/>
          </p:cNvPicPr>
          <p:nvPr/>
        </p:nvPicPr>
        <p:blipFill>
          <a:blip r:embed="rId3"/>
          <a:stretch>
            <a:fillRect/>
          </a:stretch>
        </p:blipFill>
        <p:spPr>
          <a:xfrm>
            <a:off x="3834560" y="1220613"/>
            <a:ext cx="4834776" cy="3943405"/>
          </a:xfrm>
          <a:prstGeom prst="rect">
            <a:avLst/>
          </a:prstGeom>
          <a:effectLst>
            <a:outerShdw blurRad="63500" sx="102000" sy="102000" algn="ctr" rotWithShape="0">
              <a:prstClr val="black">
                <a:alpha val="40000"/>
              </a:prstClr>
            </a:outerShdw>
          </a:effectLst>
        </p:spPr>
      </p:pic>
      <p:sp>
        <p:nvSpPr>
          <p:cNvPr id="4" name="TextBox 3"/>
          <p:cNvSpPr txBox="1"/>
          <p:nvPr/>
        </p:nvSpPr>
        <p:spPr>
          <a:xfrm>
            <a:off x="101069" y="288781"/>
            <a:ext cx="8568267" cy="677108"/>
          </a:xfrm>
          <a:prstGeom prst="rect">
            <a:avLst/>
          </a:prstGeom>
          <a:noFill/>
        </p:spPr>
        <p:txBody>
          <a:bodyPr wrap="square" rtlCol="0">
            <a:spAutoFit/>
          </a:bodyPr>
          <a:lstStyle/>
          <a:p>
            <a:pPr algn="ctr"/>
            <a:r>
              <a:rPr lang="en-US" sz="2000" b="1" dirty="0" smtClean="0"/>
              <a:t>Contingency Operations at Southwest Pass: DEC 2018 - MAR 2019</a:t>
            </a:r>
          </a:p>
          <a:p>
            <a:pPr algn="ctr"/>
            <a:r>
              <a:rPr lang="en-US" sz="1800" i="1" dirty="0" smtClean="0"/>
              <a:t>Sustained high water conditions generating extensive shoaling</a:t>
            </a:r>
          </a:p>
        </p:txBody>
      </p:sp>
      <p:sp>
        <p:nvSpPr>
          <p:cNvPr id="5" name="TextBox 4"/>
          <p:cNvSpPr txBox="1"/>
          <p:nvPr/>
        </p:nvSpPr>
        <p:spPr>
          <a:xfrm>
            <a:off x="101069" y="1509950"/>
            <a:ext cx="3834560" cy="2554545"/>
          </a:xfrm>
          <a:prstGeom prst="rect">
            <a:avLst/>
          </a:prstGeom>
          <a:noFill/>
        </p:spPr>
        <p:txBody>
          <a:bodyPr wrap="square" rtlCol="0">
            <a:spAutoFit/>
          </a:bodyPr>
          <a:lstStyle/>
          <a:p>
            <a:r>
              <a:rPr lang="en-US" sz="1600" b="1" dirty="0" smtClean="0"/>
              <a:t>USACE Navigation Priority:</a:t>
            </a:r>
          </a:p>
          <a:p>
            <a:endParaRPr lang="en-US" sz="1600" b="1" dirty="0" smtClean="0"/>
          </a:p>
          <a:p>
            <a:pPr marL="342900" indent="-342900">
              <a:buFont typeface="Arial" panose="020B0604020202020204" pitchFamily="34" charset="0"/>
              <a:buChar char="•"/>
            </a:pPr>
            <a:r>
              <a:rPr lang="en-US" sz="1600" b="1" dirty="0" smtClean="0"/>
              <a:t>Continuous coordination with ports, industry, affected stakeholders</a:t>
            </a:r>
          </a:p>
          <a:p>
            <a:pPr marL="342900" indent="-342900">
              <a:buFont typeface="Arial" panose="020B0604020202020204" pitchFamily="34" charset="0"/>
              <a:buChar char="•"/>
            </a:pPr>
            <a:r>
              <a:rPr lang="en-US" sz="1600" b="1" dirty="0" smtClean="0"/>
              <a:t>Multiple hopper dredges </a:t>
            </a:r>
          </a:p>
          <a:p>
            <a:pPr marL="342900" indent="-342900">
              <a:buFont typeface="Arial" panose="020B0604020202020204" pitchFamily="34" charset="0"/>
              <a:buChar char="•"/>
            </a:pPr>
            <a:r>
              <a:rPr lang="en-US" sz="1600" b="1" dirty="0" smtClean="0"/>
              <a:t>Three survey vessels performing daily surveys</a:t>
            </a:r>
          </a:p>
          <a:p>
            <a:pPr marL="342900" indent="-342900">
              <a:buFont typeface="Arial" panose="020B0604020202020204" pitchFamily="34" charset="0"/>
              <a:buChar char="•"/>
            </a:pPr>
            <a:r>
              <a:rPr lang="en-US" sz="1600" b="1" dirty="0" smtClean="0"/>
              <a:t>Surveys and shoaling polygons available in </a:t>
            </a:r>
            <a:r>
              <a:rPr lang="en-US" sz="1600" b="1" dirty="0" err="1" smtClean="0"/>
              <a:t>eHydro</a:t>
            </a:r>
            <a:r>
              <a:rPr lang="en-US" sz="1600" b="1" dirty="0" smtClean="0"/>
              <a:t> portal</a:t>
            </a:r>
            <a:endParaRPr lang="en-US" sz="1600" b="1" dirty="0"/>
          </a:p>
        </p:txBody>
      </p:sp>
      <p:pic>
        <p:nvPicPr>
          <p:cNvPr id="6" name="Picture 5" descr="\\mvd\mvn\geolagis\Jobs\2013\IWA\Marino\Don_Rawson_LiDAR_Collection\Jpegs\RosePoint_SWP_Screen_Captures\Capture8.JPG"/>
          <p:cNvPicPr/>
          <p:nvPr/>
        </p:nvPicPr>
        <p:blipFill rotWithShape="1">
          <a:blip r:embed="rId4" cstate="print"/>
          <a:srcRect l="58995" t="945" r="14454" b="61840"/>
          <a:stretch/>
        </p:blipFill>
        <p:spPr bwMode="auto">
          <a:xfrm>
            <a:off x="828339" y="4550485"/>
            <a:ext cx="1764254" cy="19165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TextBox 6"/>
          <p:cNvSpPr txBox="1"/>
          <p:nvPr/>
        </p:nvSpPr>
        <p:spPr>
          <a:xfrm>
            <a:off x="2753958" y="5519516"/>
            <a:ext cx="2732442" cy="738664"/>
          </a:xfrm>
          <a:prstGeom prst="rect">
            <a:avLst/>
          </a:prstGeom>
          <a:solidFill>
            <a:srgbClr val="0000FF"/>
          </a:solidFill>
          <a:effectLst>
            <a:softEdge rad="31750"/>
          </a:effectLst>
        </p:spPr>
        <p:txBody>
          <a:bodyPr wrap="square" rtlCol="0">
            <a:spAutoFit/>
          </a:bodyPr>
          <a:lstStyle/>
          <a:p>
            <a:pPr algn="ctr"/>
            <a:r>
              <a:rPr lang="en-US" sz="1400" b="1" i="1" dirty="0" smtClean="0">
                <a:solidFill>
                  <a:schemeClr val="tx2"/>
                </a:solidFill>
              </a:rPr>
              <a:t>Electronic chart overlays being produced from daily surveys</a:t>
            </a:r>
            <a:endParaRPr lang="en-US" sz="1400" b="1" i="1" dirty="0">
              <a:solidFill>
                <a:schemeClr val="tx2"/>
              </a:solidFill>
            </a:endParaRPr>
          </a:p>
        </p:txBody>
      </p:sp>
      <p:sp>
        <p:nvSpPr>
          <p:cNvPr id="8" name="TextBox 7"/>
          <p:cNvSpPr txBox="1"/>
          <p:nvPr/>
        </p:nvSpPr>
        <p:spPr>
          <a:xfrm>
            <a:off x="6383133" y="5157132"/>
            <a:ext cx="2286203" cy="261610"/>
          </a:xfrm>
          <a:prstGeom prst="rect">
            <a:avLst/>
          </a:prstGeom>
          <a:noFill/>
        </p:spPr>
        <p:txBody>
          <a:bodyPr wrap="none" rtlCol="0">
            <a:spAutoFit/>
          </a:bodyPr>
          <a:lstStyle/>
          <a:p>
            <a:r>
              <a:rPr lang="en-US" sz="1100" dirty="0" smtClean="0"/>
              <a:t>Deployed assets on 22 FEB 2019</a:t>
            </a:r>
            <a:endParaRPr lang="en-US" sz="1100" dirty="0"/>
          </a:p>
        </p:txBody>
      </p:sp>
    </p:spTree>
    <p:extLst>
      <p:ext uri="{BB962C8B-B14F-4D97-AF65-F5344CB8AC3E}">
        <p14:creationId xmlns:p14="http://schemas.microsoft.com/office/powerpoint/2010/main" val="2887450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4836222" y="3576806"/>
            <a:ext cx="3723213" cy="1977440"/>
          </a:xfrm>
          <a:prstGeom prst="roundRect">
            <a:avLst>
              <a:gd name="adj" fmla="val 35329"/>
            </a:avLst>
          </a:prstGeom>
          <a:solidFill>
            <a:srgbClr val="0000FF">
              <a:alpha val="89000"/>
            </a:srgbClr>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87867" y="364067"/>
            <a:ext cx="8568267" cy="738664"/>
          </a:xfrm>
          <a:prstGeom prst="rect">
            <a:avLst/>
          </a:prstGeom>
          <a:noFill/>
        </p:spPr>
        <p:txBody>
          <a:bodyPr wrap="square" rtlCol="0">
            <a:spAutoFit/>
          </a:bodyPr>
          <a:lstStyle/>
          <a:p>
            <a:pPr algn="ctr"/>
            <a:r>
              <a:rPr lang="en-US" b="1" dirty="0" smtClean="0"/>
              <a:t>2017-2018 Emergency Response Channel Re-Openings</a:t>
            </a:r>
          </a:p>
          <a:p>
            <a:pPr algn="ctr"/>
            <a:r>
              <a:rPr lang="en-US" sz="1800" i="1" dirty="0" smtClean="0"/>
              <a:t>Multiple ports surveyed and re-opened following hurricane activity</a:t>
            </a:r>
          </a:p>
        </p:txBody>
      </p:sp>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24" y="1396987"/>
            <a:ext cx="1847850" cy="2466975"/>
          </a:xfrm>
          <a:prstGeom prst="rect">
            <a:avLst/>
          </a:prstGeom>
          <a:effectLst>
            <a:outerShdw blurRad="63500" sx="102000" sy="102000" algn="ctr" rotWithShape="0">
              <a:prstClr val="black">
                <a:alpha val="40000"/>
              </a:prstClr>
            </a:outerShdw>
          </a:effectLst>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24" y="4276059"/>
            <a:ext cx="3572407" cy="2000548"/>
          </a:xfrm>
          <a:prstGeom prst="rect">
            <a:avLst/>
          </a:prstGeom>
          <a:effectLst>
            <a:outerShdw blurRad="63500" sx="102000" sy="102000" algn="ctr" rotWithShape="0">
              <a:prstClr val="black">
                <a:alpha val="40000"/>
              </a:prstClr>
            </a:outerShdw>
          </a:effectLst>
        </p:spPr>
      </p:pic>
      <p:sp>
        <p:nvSpPr>
          <p:cNvPr id="64" name="TextBox 63"/>
          <p:cNvSpPr txBox="1"/>
          <p:nvPr/>
        </p:nvSpPr>
        <p:spPr>
          <a:xfrm>
            <a:off x="761564" y="1630200"/>
            <a:ext cx="1983479" cy="2000548"/>
          </a:xfrm>
          <a:prstGeom prst="rect">
            <a:avLst/>
          </a:prstGeom>
          <a:noFill/>
        </p:spPr>
        <p:txBody>
          <a:bodyPr wrap="square" rtlCol="0">
            <a:spAutoFit/>
          </a:bodyPr>
          <a:lstStyle/>
          <a:p>
            <a:r>
              <a:rPr lang="en-US" b="1" i="1" dirty="0" smtClean="0">
                <a:solidFill>
                  <a:schemeClr val="tx2"/>
                </a:solidFill>
              </a:rPr>
              <a:t>Hurricanes</a:t>
            </a:r>
          </a:p>
          <a:p>
            <a:pPr marL="285750" indent="-285750">
              <a:buFont typeface="Arial" panose="020B0604020202020204" pitchFamily="34" charset="0"/>
              <a:buChar char="•"/>
            </a:pPr>
            <a:r>
              <a:rPr lang="en-US" sz="2000" b="1" dirty="0" smtClean="0">
                <a:solidFill>
                  <a:schemeClr val="tx2"/>
                </a:solidFill>
              </a:rPr>
              <a:t>Harvey</a:t>
            </a:r>
          </a:p>
          <a:p>
            <a:pPr marL="285750" indent="-285750">
              <a:buFont typeface="Arial" panose="020B0604020202020204" pitchFamily="34" charset="0"/>
              <a:buChar char="•"/>
            </a:pPr>
            <a:r>
              <a:rPr lang="en-US" sz="2000" b="1" dirty="0" smtClean="0">
                <a:solidFill>
                  <a:schemeClr val="tx2"/>
                </a:solidFill>
              </a:rPr>
              <a:t>Irma</a:t>
            </a:r>
            <a:endParaRPr lang="en-US" sz="2000" b="1" dirty="0">
              <a:solidFill>
                <a:schemeClr val="tx2"/>
              </a:solidFill>
            </a:endParaRPr>
          </a:p>
          <a:p>
            <a:pPr marL="285750" indent="-285750">
              <a:buFont typeface="Arial" panose="020B0604020202020204" pitchFamily="34" charset="0"/>
              <a:buChar char="•"/>
            </a:pPr>
            <a:r>
              <a:rPr lang="en-US" sz="2000" b="1" dirty="0">
                <a:solidFill>
                  <a:schemeClr val="tx2"/>
                </a:solidFill>
              </a:rPr>
              <a:t>Maria</a:t>
            </a:r>
          </a:p>
          <a:p>
            <a:pPr marL="285750" indent="-285750">
              <a:buFont typeface="Arial" panose="020B0604020202020204" pitchFamily="34" charset="0"/>
              <a:buChar char="•"/>
            </a:pPr>
            <a:r>
              <a:rPr lang="en-US" sz="2000" b="1" dirty="0" smtClean="0">
                <a:solidFill>
                  <a:schemeClr val="tx2"/>
                </a:solidFill>
              </a:rPr>
              <a:t>Florence</a:t>
            </a:r>
          </a:p>
          <a:p>
            <a:pPr marL="285750" indent="-285750">
              <a:buFont typeface="Arial" panose="020B0604020202020204" pitchFamily="34" charset="0"/>
              <a:buChar char="•"/>
            </a:pPr>
            <a:r>
              <a:rPr lang="en-US" sz="2000" b="1" dirty="0" smtClean="0">
                <a:solidFill>
                  <a:schemeClr val="tx2"/>
                </a:solidFill>
              </a:rPr>
              <a:t>Michael</a:t>
            </a:r>
            <a:endParaRPr lang="en-US" sz="2000" b="1" dirty="0">
              <a:solidFill>
                <a:schemeClr val="tx2"/>
              </a:solidFill>
            </a:endParaRPr>
          </a:p>
        </p:txBody>
      </p:sp>
      <p:sp>
        <p:nvSpPr>
          <p:cNvPr id="65" name="TextBox 64"/>
          <p:cNvSpPr txBox="1"/>
          <p:nvPr/>
        </p:nvSpPr>
        <p:spPr>
          <a:xfrm>
            <a:off x="892935" y="4276059"/>
            <a:ext cx="2812347" cy="2000548"/>
          </a:xfrm>
          <a:prstGeom prst="rect">
            <a:avLst/>
          </a:prstGeom>
          <a:noFill/>
        </p:spPr>
        <p:txBody>
          <a:bodyPr wrap="square" rtlCol="0">
            <a:spAutoFit/>
          </a:bodyPr>
          <a:lstStyle/>
          <a:p>
            <a:r>
              <a:rPr lang="en-US" b="1" i="1" dirty="0" smtClean="0">
                <a:solidFill>
                  <a:schemeClr val="tx2"/>
                </a:solidFill>
              </a:rPr>
              <a:t>Impacting</a:t>
            </a:r>
          </a:p>
          <a:p>
            <a:pPr marL="285750" indent="-285750">
              <a:buFont typeface="Arial" panose="020B0604020202020204" pitchFamily="34" charset="0"/>
              <a:buChar char="•"/>
            </a:pPr>
            <a:r>
              <a:rPr lang="en-US" sz="2000" dirty="0" smtClean="0">
                <a:solidFill>
                  <a:schemeClr val="tx2"/>
                </a:solidFill>
              </a:rPr>
              <a:t>TX &amp; LA Coasts</a:t>
            </a:r>
          </a:p>
          <a:p>
            <a:pPr marL="285750" indent="-285750">
              <a:buFont typeface="Arial" panose="020B0604020202020204" pitchFamily="34" charset="0"/>
              <a:buChar char="•"/>
            </a:pPr>
            <a:r>
              <a:rPr lang="en-US" sz="2000" dirty="0" smtClean="0">
                <a:solidFill>
                  <a:schemeClr val="tx2"/>
                </a:solidFill>
              </a:rPr>
              <a:t>Florida</a:t>
            </a:r>
            <a:endParaRPr lang="en-US" sz="2000" dirty="0">
              <a:solidFill>
                <a:schemeClr val="tx2"/>
              </a:solidFill>
            </a:endParaRPr>
          </a:p>
          <a:p>
            <a:pPr marL="285750" indent="-285750">
              <a:buFont typeface="Arial" panose="020B0604020202020204" pitchFamily="34" charset="0"/>
              <a:buChar char="•"/>
            </a:pPr>
            <a:r>
              <a:rPr lang="en-US" sz="2000" dirty="0" smtClean="0">
                <a:solidFill>
                  <a:schemeClr val="tx2"/>
                </a:solidFill>
              </a:rPr>
              <a:t>Puerto Rico</a:t>
            </a:r>
            <a:endParaRPr lang="en-US" sz="2000" dirty="0">
              <a:solidFill>
                <a:schemeClr val="tx2"/>
              </a:solidFill>
            </a:endParaRPr>
          </a:p>
          <a:p>
            <a:pPr marL="285750" indent="-285750">
              <a:buFont typeface="Arial" panose="020B0604020202020204" pitchFamily="34" charset="0"/>
              <a:buChar char="•"/>
            </a:pPr>
            <a:r>
              <a:rPr lang="en-US" sz="2000" dirty="0" smtClean="0">
                <a:solidFill>
                  <a:schemeClr val="tx2"/>
                </a:solidFill>
              </a:rPr>
              <a:t>Carolina Coasts</a:t>
            </a:r>
          </a:p>
          <a:p>
            <a:pPr marL="285750" indent="-285750">
              <a:buFont typeface="Arial" panose="020B0604020202020204" pitchFamily="34" charset="0"/>
              <a:buChar char="•"/>
            </a:pPr>
            <a:r>
              <a:rPr lang="en-US" sz="2000" dirty="0" smtClean="0">
                <a:solidFill>
                  <a:schemeClr val="tx2"/>
                </a:solidFill>
              </a:rPr>
              <a:t>AL &amp; FL Gulf Coasts</a:t>
            </a:r>
            <a:endParaRPr lang="en-US" sz="2000" dirty="0">
              <a:solidFill>
                <a:schemeClr val="tx2"/>
              </a:solidFill>
            </a:endParaRPr>
          </a:p>
        </p:txBody>
      </p:sp>
      <p:sp>
        <p:nvSpPr>
          <p:cNvPr id="66" name="TextBox 65"/>
          <p:cNvSpPr txBox="1"/>
          <p:nvPr/>
        </p:nvSpPr>
        <p:spPr>
          <a:xfrm>
            <a:off x="2926081" y="1869905"/>
            <a:ext cx="5833632" cy="1015663"/>
          </a:xfrm>
          <a:prstGeom prst="rect">
            <a:avLst/>
          </a:prstGeom>
          <a:noFill/>
        </p:spPr>
        <p:txBody>
          <a:bodyPr wrap="square" rtlCol="0">
            <a:spAutoFit/>
          </a:bodyPr>
          <a:lstStyle/>
          <a:p>
            <a:pPr algn="ctr"/>
            <a:r>
              <a:rPr lang="en-US" sz="2000" b="1" i="1" dirty="0" smtClean="0"/>
              <a:t>Interagency efforts to survey and clear obstructions – most ports and channels re-opened within three days</a:t>
            </a:r>
          </a:p>
        </p:txBody>
      </p:sp>
      <p:pic>
        <p:nvPicPr>
          <p:cNvPr id="67" name="Picture 6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92654" y="1323070"/>
            <a:ext cx="719047" cy="546835"/>
          </a:xfrm>
          <a:prstGeom prst="rect">
            <a:avLst/>
          </a:prstGeom>
        </p:spPr>
      </p:pic>
      <p:pic>
        <p:nvPicPr>
          <p:cNvPr id="68" name="Picture 6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493583" y="1360549"/>
            <a:ext cx="518833" cy="485288"/>
          </a:xfrm>
          <a:prstGeom prst="rect">
            <a:avLst/>
          </a:prstGeom>
        </p:spPr>
      </p:pic>
      <p:pic>
        <p:nvPicPr>
          <p:cNvPr id="69" name="Picture 68"/>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148885" y="1360549"/>
            <a:ext cx="548944" cy="489451"/>
          </a:xfrm>
          <a:prstGeom prst="rect">
            <a:avLst/>
          </a:prstGeom>
        </p:spPr>
      </p:pic>
      <p:pic>
        <p:nvPicPr>
          <p:cNvPr id="70" name="Picture 69"/>
          <p:cNvPicPr>
            <a:picLocks noChangeAspect="1"/>
          </p:cNvPicPr>
          <p:nvPr/>
        </p:nvPicPr>
        <p:blipFill rotWithShape="1">
          <a:blip r:embed="rId8" cstate="email">
            <a:extLst>
              <a:ext uri="{28A0092B-C50C-407E-A947-70E740481C1C}">
                <a14:useLocalDpi xmlns:a14="http://schemas.microsoft.com/office/drawing/2010/main" val="0"/>
              </a:ext>
            </a:extLst>
          </a:blip>
          <a:srcRect l="15091" r="16384"/>
          <a:stretch/>
        </p:blipFill>
        <p:spPr>
          <a:xfrm>
            <a:off x="6762378" y="1323070"/>
            <a:ext cx="545052" cy="529305"/>
          </a:xfrm>
          <a:prstGeom prst="rect">
            <a:avLst/>
          </a:prstGeom>
        </p:spPr>
      </p:pic>
      <p:sp>
        <p:nvSpPr>
          <p:cNvPr id="71" name="TextBox 70"/>
          <p:cNvSpPr txBox="1"/>
          <p:nvPr/>
        </p:nvSpPr>
        <p:spPr>
          <a:xfrm>
            <a:off x="5099316" y="3652742"/>
            <a:ext cx="3197024" cy="2062103"/>
          </a:xfrm>
          <a:prstGeom prst="rect">
            <a:avLst/>
          </a:prstGeom>
          <a:noFill/>
        </p:spPr>
        <p:txBody>
          <a:bodyPr wrap="square" rtlCol="0">
            <a:spAutoFit/>
          </a:bodyPr>
          <a:lstStyle/>
          <a:p>
            <a:pPr algn="ctr"/>
            <a:r>
              <a:rPr lang="en-US" sz="1800" b="1" i="1" dirty="0">
                <a:solidFill>
                  <a:schemeClr val="tx2"/>
                </a:solidFill>
              </a:rPr>
              <a:t>Extremely valuable help from NOAA survey vessels clearing remote ports in </a:t>
            </a:r>
            <a:r>
              <a:rPr lang="en-US" sz="1800" b="1" i="1" dirty="0" smtClean="0">
                <a:solidFill>
                  <a:schemeClr val="tx2"/>
                </a:solidFill>
              </a:rPr>
              <a:t>Puerto Rico, </a:t>
            </a:r>
            <a:r>
              <a:rPr lang="en-US" sz="1800" b="1" i="1" dirty="0">
                <a:solidFill>
                  <a:schemeClr val="tx2"/>
                </a:solidFill>
              </a:rPr>
              <a:t>and finding obstructions in Key </a:t>
            </a:r>
            <a:r>
              <a:rPr lang="en-US" sz="1800" b="1" i="1" dirty="0" smtClean="0">
                <a:solidFill>
                  <a:schemeClr val="tx2"/>
                </a:solidFill>
              </a:rPr>
              <a:t>West, FL and Wilmington, NC</a:t>
            </a:r>
            <a:endParaRPr lang="en-US" sz="1800" b="1" i="1" dirty="0">
              <a:solidFill>
                <a:schemeClr val="tx2"/>
              </a:solidFill>
            </a:endParaRPr>
          </a:p>
          <a:p>
            <a:pPr algn="ctr"/>
            <a:endParaRPr lang="en-US" sz="2000" b="1" i="1" dirty="0">
              <a:solidFill>
                <a:schemeClr val="tx2"/>
              </a:solidFill>
            </a:endParaRPr>
          </a:p>
        </p:txBody>
      </p:sp>
      <p:sp>
        <p:nvSpPr>
          <p:cNvPr id="72" name="Rounded Rectangle 71"/>
          <p:cNvSpPr/>
          <p:nvPr/>
        </p:nvSpPr>
        <p:spPr>
          <a:xfrm>
            <a:off x="3130475" y="1202149"/>
            <a:ext cx="5612303" cy="1771050"/>
          </a:xfrm>
          <a:prstGeom prst="round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5" name="Picture 74"/>
          <p:cNvPicPr>
            <a:picLocks noChangeAspect="1"/>
          </p:cNvPicPr>
          <p:nvPr/>
        </p:nvPicPr>
        <p:blipFill>
          <a:blip r:embed="rId9"/>
          <a:stretch>
            <a:fillRect/>
          </a:stretch>
        </p:blipFill>
        <p:spPr>
          <a:xfrm>
            <a:off x="2625506" y="3062557"/>
            <a:ext cx="1474421" cy="11241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2667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0DD7862-628A-4EC2-9AFF-4F23903537D2}" type="slidenum">
              <a:rPr lang="en-US" smtClean="0"/>
              <a:pPr/>
              <a:t>8</a:t>
            </a:fld>
            <a:endParaRPr lang="en-US"/>
          </a:p>
        </p:txBody>
      </p:sp>
      <p:sp>
        <p:nvSpPr>
          <p:cNvPr id="3" name="Rectangle 2"/>
          <p:cNvSpPr txBox="1">
            <a:spLocks noChangeArrowheads="1"/>
          </p:cNvSpPr>
          <p:nvPr/>
        </p:nvSpPr>
        <p:spPr bwMode="auto">
          <a:xfrm>
            <a:off x="457498" y="668902"/>
            <a:ext cx="8032376" cy="47748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dirty="0" smtClean="0"/>
              <a:t>Navigation Challenges</a:t>
            </a:r>
          </a:p>
        </p:txBody>
      </p:sp>
      <p:sp>
        <p:nvSpPr>
          <p:cNvPr id="4" name="Rectangle 3"/>
          <p:cNvSpPr txBox="1">
            <a:spLocks noChangeArrowheads="1"/>
          </p:cNvSpPr>
          <p:nvPr/>
        </p:nvSpPr>
        <p:spPr bwMode="auto">
          <a:xfrm>
            <a:off x="307650" y="1417544"/>
            <a:ext cx="7545935" cy="43615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2000" b="1" dirty="0" smtClean="0"/>
              <a:t>Maintaining authorized/constructed channel dimensions</a:t>
            </a:r>
          </a:p>
          <a:p>
            <a:pPr>
              <a:buFont typeface="Courier New" panose="02070309020205020404" pitchFamily="49" charset="0"/>
              <a:buChar char="o"/>
            </a:pPr>
            <a:r>
              <a:rPr lang="en-US" sz="2000" b="1" dirty="0" smtClean="0"/>
              <a:t>Cost of dredging</a:t>
            </a:r>
          </a:p>
          <a:p>
            <a:pPr>
              <a:buFont typeface="Courier New" panose="02070309020205020404" pitchFamily="49" charset="0"/>
              <a:buChar char="o"/>
            </a:pPr>
            <a:r>
              <a:rPr lang="en-US" sz="2000" b="1" dirty="0" smtClean="0"/>
              <a:t>Environmental Compliance</a:t>
            </a:r>
          </a:p>
          <a:p>
            <a:pPr lvl="1"/>
            <a:r>
              <a:rPr lang="en-US" sz="2000" b="1" dirty="0" smtClean="0"/>
              <a:t>Air and water quality requirements</a:t>
            </a:r>
          </a:p>
          <a:p>
            <a:pPr lvl="1"/>
            <a:r>
              <a:rPr lang="en-US" sz="2000" b="1" dirty="0" smtClean="0"/>
              <a:t>Threatened, endangered, and invasive species</a:t>
            </a:r>
          </a:p>
          <a:p>
            <a:pPr lvl="1"/>
            <a:r>
              <a:rPr lang="en-US" sz="2000" b="1" dirty="0" smtClean="0"/>
              <a:t>Dredging windows</a:t>
            </a: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650" y="1482370"/>
            <a:ext cx="334963" cy="334963"/>
          </a:xfrm>
          <a:prstGeom prst="rect">
            <a:avLst/>
          </a:prstGeom>
        </p:spPr>
      </p:pic>
      <p:pic>
        <p:nvPicPr>
          <p:cNvPr id="7" name="Picture 6"/>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650" y="1838855"/>
            <a:ext cx="334963" cy="334963"/>
          </a:xfrm>
          <a:prstGeom prst="rect">
            <a:avLst/>
          </a:prstGeom>
        </p:spPr>
      </p:pic>
      <p:pic>
        <p:nvPicPr>
          <p:cNvPr id="8" name="Picture 7"/>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650" y="2195340"/>
            <a:ext cx="334963" cy="334963"/>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6736922" y="2089277"/>
            <a:ext cx="2003373" cy="1502530"/>
          </a:xfrm>
          <a:prstGeom prst="rect">
            <a:avLst/>
          </a:prstGeom>
          <a:effectLst>
            <a:outerShdw blurRad="63500" sx="102000" sy="102000" algn="ctr" rotWithShape="0">
              <a:prstClr val="black">
                <a:alpha val="40000"/>
              </a:prstClr>
            </a:outerShdw>
          </a:effectLst>
        </p:spPr>
      </p:pic>
      <p:pic>
        <p:nvPicPr>
          <p:cNvPr id="11" name="Picture 10" descr="SavannahHbr"/>
          <p:cNvPicPr>
            <a:picLocks noChangeAspect="1" noChangeArrowheads="1"/>
          </p:cNvPicPr>
          <p:nvPr/>
        </p:nvPicPr>
        <p:blipFill>
          <a:blip r:embed="rId4"/>
          <a:srcRect/>
          <a:stretch>
            <a:fillRect/>
          </a:stretch>
        </p:blipFill>
        <p:spPr bwMode="auto">
          <a:xfrm>
            <a:off x="3879508" y="3724810"/>
            <a:ext cx="2425700" cy="1645738"/>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a:stretch>
            <a:fillRect/>
          </a:stretch>
        </p:blipFill>
        <p:spPr>
          <a:xfrm>
            <a:off x="872555" y="3842229"/>
            <a:ext cx="2120768" cy="14109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32635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170" y="241345"/>
            <a:ext cx="334963" cy="334963"/>
          </a:xfrm>
          <a:prstGeom prst="rect">
            <a:avLst/>
          </a:prstGeom>
        </p:spPr>
      </p:pic>
      <p:sp>
        <p:nvSpPr>
          <p:cNvPr id="21" name="TextBox 20"/>
          <p:cNvSpPr txBox="1"/>
          <p:nvPr/>
        </p:nvSpPr>
        <p:spPr>
          <a:xfrm>
            <a:off x="728132" y="228600"/>
            <a:ext cx="4402667" cy="369332"/>
          </a:xfrm>
          <a:prstGeom prst="rect">
            <a:avLst/>
          </a:prstGeom>
          <a:noFill/>
        </p:spPr>
        <p:txBody>
          <a:bodyPr wrap="square" rtlCol="0">
            <a:spAutoFit/>
          </a:bodyPr>
          <a:lstStyle/>
          <a:p>
            <a:r>
              <a:rPr lang="en-US" sz="1800" b="1" i="1" dirty="0" smtClean="0"/>
              <a:t>Increased cost of doing business….</a:t>
            </a:r>
            <a:endParaRPr lang="en-US" sz="1800" b="1" i="1" dirty="0"/>
          </a:p>
        </p:txBody>
      </p:sp>
      <p:sp>
        <p:nvSpPr>
          <p:cNvPr id="22" name="Title 1"/>
          <p:cNvSpPr txBox="1">
            <a:spLocks/>
          </p:cNvSpPr>
          <p:nvPr/>
        </p:nvSpPr>
        <p:spPr>
          <a:xfrm>
            <a:off x="149298" y="610677"/>
            <a:ext cx="8839200" cy="466318"/>
          </a:xfrm>
          <a:prstGeom prst="rect">
            <a:avLst/>
          </a:prstGeom>
        </p:spPr>
        <p:txBody>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dirty="0" smtClean="0"/>
              <a:t>More efficient use of dredging resources</a:t>
            </a:r>
            <a:endParaRPr lang="en-US" dirty="0"/>
          </a:p>
        </p:txBody>
      </p:sp>
      <p:pic>
        <p:nvPicPr>
          <p:cNvPr id="25" name="Picture 24" descr="SAJ posted survey.jpg"/>
          <p:cNvPicPr>
            <a:picLocks noChangeAspect="1"/>
          </p:cNvPicPr>
          <p:nvPr/>
        </p:nvPicPr>
        <p:blipFill>
          <a:blip r:embed="rId4" cstate="print"/>
          <a:srcRect l="9583" t="11760" r="15104" b="12501"/>
          <a:stretch>
            <a:fillRect/>
          </a:stretch>
        </p:blipFill>
        <p:spPr bwMode="auto">
          <a:xfrm rot="5179367">
            <a:off x="1964573" y="1796160"/>
            <a:ext cx="1067653" cy="1072372"/>
          </a:xfrm>
          <a:prstGeom prst="rect">
            <a:avLst/>
          </a:prstGeom>
          <a:ln>
            <a:noFill/>
          </a:ln>
          <a:effectLst>
            <a:outerShdw blurRad="63500" sx="102000" sy="102000" algn="ctr" rotWithShape="0">
              <a:prstClr val="black">
                <a:alpha val="40000"/>
              </a:prstClr>
            </a:outerShdw>
          </a:effectLst>
        </p:spPr>
      </p:pic>
      <p:sp>
        <p:nvSpPr>
          <p:cNvPr id="26" name="TextBox 40"/>
          <p:cNvSpPr txBox="1">
            <a:spLocks noChangeArrowheads="1"/>
          </p:cNvSpPr>
          <p:nvPr/>
        </p:nvSpPr>
        <p:spPr bwMode="auto">
          <a:xfrm>
            <a:off x="293764" y="2580017"/>
            <a:ext cx="1952625" cy="338137"/>
          </a:xfrm>
          <a:prstGeom prst="rect">
            <a:avLst/>
          </a:prstGeom>
          <a:noFill/>
          <a:ln w="9525">
            <a:noFill/>
            <a:miter lim="800000"/>
            <a:headEnd/>
            <a:tailEnd/>
          </a:ln>
        </p:spPr>
        <p:txBody>
          <a:bodyPr>
            <a:spAutoFit/>
          </a:bodyPr>
          <a:lstStyle/>
          <a:p>
            <a:pPr algn="ctr" eaLnBrk="0" hangingPunct="0"/>
            <a:r>
              <a:rPr lang="en-US" sz="1600" b="1" dirty="0">
                <a:solidFill>
                  <a:srgbClr val="000000"/>
                </a:solidFill>
                <a:latin typeface="Times New Roman" pitchFamily="18" charset="0"/>
              </a:rPr>
              <a:t>Framework</a:t>
            </a:r>
          </a:p>
        </p:txBody>
      </p:sp>
      <p:pic>
        <p:nvPicPr>
          <p:cNvPr id="27" name="Picture 26"/>
          <p:cNvPicPr>
            <a:picLocks noChangeAspect="1"/>
          </p:cNvPicPr>
          <p:nvPr/>
        </p:nvPicPr>
        <p:blipFill>
          <a:blip r:embed="rId5">
            <a:clrChange>
              <a:clrFrom>
                <a:srgbClr val="B5D0D0"/>
              </a:clrFrom>
              <a:clrTo>
                <a:srgbClr val="B5D0D0">
                  <a:alpha val="0"/>
                </a:srgbClr>
              </a:clrTo>
            </a:clrChange>
          </a:blip>
          <a:stretch>
            <a:fillRect/>
          </a:stretch>
        </p:blipFill>
        <p:spPr>
          <a:xfrm rot="17675860">
            <a:off x="785998" y="1547884"/>
            <a:ext cx="1020683" cy="1081209"/>
          </a:xfrm>
          <a:prstGeom prst="rect">
            <a:avLst/>
          </a:prstGeom>
          <a:ln w="19050">
            <a:noFill/>
          </a:ln>
        </p:spPr>
      </p:pic>
      <p:sp>
        <p:nvSpPr>
          <p:cNvPr id="28" name="TextBox 40"/>
          <p:cNvSpPr txBox="1">
            <a:spLocks noChangeArrowheads="1"/>
          </p:cNvSpPr>
          <p:nvPr/>
        </p:nvSpPr>
        <p:spPr bwMode="auto">
          <a:xfrm>
            <a:off x="1617836" y="2887290"/>
            <a:ext cx="1952625" cy="338137"/>
          </a:xfrm>
          <a:prstGeom prst="rect">
            <a:avLst/>
          </a:prstGeom>
          <a:noFill/>
          <a:ln w="9525">
            <a:noFill/>
            <a:miter lim="800000"/>
            <a:headEnd/>
            <a:tailEnd/>
          </a:ln>
        </p:spPr>
        <p:txBody>
          <a:bodyPr>
            <a:spAutoFit/>
          </a:bodyPr>
          <a:lstStyle/>
          <a:p>
            <a:pPr algn="ctr" eaLnBrk="0" hangingPunct="0"/>
            <a:r>
              <a:rPr lang="en-US" sz="1600" b="1" dirty="0" smtClean="0">
                <a:solidFill>
                  <a:srgbClr val="000000"/>
                </a:solidFill>
                <a:latin typeface="Times New Roman" pitchFamily="18" charset="0"/>
              </a:rPr>
              <a:t>Surveys</a:t>
            </a:r>
            <a:endParaRPr lang="en-US" sz="1600" b="1" dirty="0">
              <a:solidFill>
                <a:srgbClr val="000000"/>
              </a:solidFill>
              <a:latin typeface="Times New Roman" pitchFamily="18" charset="0"/>
            </a:endParaRPr>
          </a:p>
        </p:txBody>
      </p:sp>
      <p:pic>
        <p:nvPicPr>
          <p:cNvPr id="29" name="Picture 28"/>
          <p:cNvPicPr>
            <a:picLocks noChangeAspect="1"/>
          </p:cNvPicPr>
          <p:nvPr/>
        </p:nvPicPr>
        <p:blipFill>
          <a:blip r:embed="rId6"/>
          <a:stretch>
            <a:fillRect/>
          </a:stretch>
        </p:blipFill>
        <p:spPr>
          <a:xfrm>
            <a:off x="657745" y="4283014"/>
            <a:ext cx="1804311" cy="1303323"/>
          </a:xfrm>
          <a:prstGeom prst="rect">
            <a:avLst/>
          </a:prstGeom>
        </p:spPr>
      </p:pic>
      <p:sp>
        <p:nvSpPr>
          <p:cNvPr id="30" name="object 18"/>
          <p:cNvSpPr/>
          <p:nvPr/>
        </p:nvSpPr>
        <p:spPr>
          <a:xfrm>
            <a:off x="2062242" y="5254708"/>
            <a:ext cx="1523119" cy="966557"/>
          </a:xfrm>
          <a:prstGeom prst="rect">
            <a:avLst/>
          </a:prstGeom>
          <a:blipFill>
            <a:blip r:embed="rId7" cstate="print"/>
            <a:stretch>
              <a:fillRect/>
            </a:stretch>
          </a:blipFill>
        </p:spPr>
        <p:txBody>
          <a:bodyPr wrap="square" lIns="0" tIns="0" rIns="0" bIns="0" rtlCol="0"/>
          <a:lstStyle/>
          <a:p>
            <a:pPr fontAlgn="base">
              <a:spcBef>
                <a:spcPct val="0"/>
              </a:spcBef>
              <a:spcAft>
                <a:spcPct val="0"/>
              </a:spcAft>
            </a:pPr>
            <a:endParaRPr dirty="0">
              <a:solidFill>
                <a:srgbClr val="000000"/>
              </a:solidFill>
            </a:endParaRPr>
          </a:p>
        </p:txBody>
      </p:sp>
      <p:sp>
        <p:nvSpPr>
          <p:cNvPr id="32" name="Rounded Rectangle 31"/>
          <p:cNvSpPr/>
          <p:nvPr/>
        </p:nvSpPr>
        <p:spPr>
          <a:xfrm>
            <a:off x="592366" y="1602907"/>
            <a:ext cx="2699837" cy="1676737"/>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524649" y="1171456"/>
            <a:ext cx="3002148" cy="400110"/>
          </a:xfrm>
          <a:prstGeom prst="rect">
            <a:avLst/>
          </a:prstGeom>
          <a:noFill/>
        </p:spPr>
        <p:txBody>
          <a:bodyPr wrap="square" rtlCol="0">
            <a:spAutoFit/>
          </a:bodyPr>
          <a:lstStyle/>
          <a:p>
            <a:pPr algn="ctr"/>
            <a:r>
              <a:rPr lang="en-US" sz="2000" b="1" dirty="0" smtClean="0">
                <a:solidFill>
                  <a:srgbClr val="0000FF"/>
                </a:solidFill>
              </a:rPr>
              <a:t>Data Sources</a:t>
            </a:r>
            <a:endParaRPr lang="en-US" sz="2000" b="1" dirty="0">
              <a:solidFill>
                <a:srgbClr val="0000FF"/>
              </a:solidFill>
            </a:endParaRPr>
          </a:p>
        </p:txBody>
      </p:sp>
      <p:sp>
        <p:nvSpPr>
          <p:cNvPr id="34" name="TextBox 40"/>
          <p:cNvSpPr txBox="1">
            <a:spLocks noChangeArrowheads="1"/>
          </p:cNvSpPr>
          <p:nvPr/>
        </p:nvSpPr>
        <p:spPr bwMode="auto">
          <a:xfrm>
            <a:off x="407449" y="5575086"/>
            <a:ext cx="1654794" cy="584775"/>
          </a:xfrm>
          <a:prstGeom prst="rect">
            <a:avLst/>
          </a:prstGeom>
          <a:noFill/>
          <a:ln w="9525">
            <a:noFill/>
            <a:miter lim="800000"/>
            <a:headEnd/>
            <a:tailEnd/>
          </a:ln>
        </p:spPr>
        <p:txBody>
          <a:bodyPr wrap="square">
            <a:spAutoFit/>
          </a:bodyPr>
          <a:lstStyle/>
          <a:p>
            <a:pPr algn="ctr" eaLnBrk="0" hangingPunct="0"/>
            <a:r>
              <a:rPr lang="en-US" sz="1600" b="1" dirty="0" smtClean="0">
                <a:solidFill>
                  <a:srgbClr val="000000"/>
                </a:solidFill>
                <a:latin typeface="Times New Roman" pitchFamily="18" charset="0"/>
              </a:rPr>
              <a:t>Channel Portfolio Tool</a:t>
            </a:r>
            <a:endParaRPr lang="en-US" sz="1600" b="1" dirty="0">
              <a:solidFill>
                <a:srgbClr val="000000"/>
              </a:solidFill>
              <a:latin typeface="Times New Roman" pitchFamily="18" charset="0"/>
            </a:endParaRPr>
          </a:p>
        </p:txBody>
      </p:sp>
      <p:sp>
        <p:nvSpPr>
          <p:cNvPr id="35" name="TextBox 40"/>
          <p:cNvSpPr txBox="1">
            <a:spLocks noChangeArrowheads="1"/>
          </p:cNvSpPr>
          <p:nvPr/>
        </p:nvSpPr>
        <p:spPr bwMode="auto">
          <a:xfrm>
            <a:off x="1847488" y="6159861"/>
            <a:ext cx="1952625" cy="584775"/>
          </a:xfrm>
          <a:prstGeom prst="rect">
            <a:avLst/>
          </a:prstGeom>
          <a:noFill/>
          <a:ln w="9525">
            <a:noFill/>
            <a:miter lim="800000"/>
            <a:headEnd/>
            <a:tailEnd/>
          </a:ln>
        </p:spPr>
        <p:txBody>
          <a:bodyPr>
            <a:spAutoFit/>
          </a:bodyPr>
          <a:lstStyle/>
          <a:p>
            <a:pPr algn="ctr" eaLnBrk="0" hangingPunct="0"/>
            <a:r>
              <a:rPr lang="en-US" sz="1600" b="1" dirty="0" smtClean="0">
                <a:solidFill>
                  <a:srgbClr val="000000"/>
                </a:solidFill>
                <a:latin typeface="Times New Roman" pitchFamily="18" charset="0"/>
              </a:rPr>
              <a:t>Corps Shoaling Analysis Tool</a:t>
            </a:r>
            <a:endParaRPr lang="en-US" sz="1600" b="1" dirty="0">
              <a:solidFill>
                <a:srgbClr val="000000"/>
              </a:solidFill>
              <a:latin typeface="Times New Roman" pitchFamily="18" charset="0"/>
            </a:endParaRPr>
          </a:p>
        </p:txBody>
      </p:sp>
      <p:sp>
        <p:nvSpPr>
          <p:cNvPr id="36" name="Rounded Rectangle 35"/>
          <p:cNvSpPr/>
          <p:nvPr/>
        </p:nvSpPr>
        <p:spPr>
          <a:xfrm>
            <a:off x="407449" y="4118641"/>
            <a:ext cx="3250115" cy="268031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499239" y="3290873"/>
            <a:ext cx="3002148" cy="892552"/>
          </a:xfrm>
          <a:prstGeom prst="rect">
            <a:avLst/>
          </a:prstGeom>
          <a:noFill/>
        </p:spPr>
        <p:txBody>
          <a:bodyPr wrap="square" rtlCol="0">
            <a:spAutoFit/>
          </a:bodyPr>
          <a:lstStyle/>
          <a:p>
            <a:pPr algn="ctr"/>
            <a:r>
              <a:rPr lang="en-US" sz="3200" b="1" dirty="0" smtClean="0">
                <a:solidFill>
                  <a:srgbClr val="0000FF"/>
                </a:solidFill>
              </a:rPr>
              <a:t>+</a:t>
            </a:r>
          </a:p>
          <a:p>
            <a:pPr algn="ctr"/>
            <a:r>
              <a:rPr lang="en-US" sz="2000" b="1" dirty="0" smtClean="0">
                <a:solidFill>
                  <a:srgbClr val="0000FF"/>
                </a:solidFill>
              </a:rPr>
              <a:t>Existing Tools</a:t>
            </a:r>
            <a:endParaRPr lang="en-US" sz="2000" b="1" dirty="0">
              <a:solidFill>
                <a:srgbClr val="0000FF"/>
              </a:solidFill>
            </a:endParaRPr>
          </a:p>
        </p:txBody>
      </p:sp>
      <p:sp>
        <p:nvSpPr>
          <p:cNvPr id="38" name="Striped Right Arrow 37"/>
          <p:cNvSpPr/>
          <p:nvPr/>
        </p:nvSpPr>
        <p:spPr>
          <a:xfrm>
            <a:off x="3630322" y="3171109"/>
            <a:ext cx="1093620" cy="893214"/>
          </a:xfrm>
          <a:prstGeom prst="stripedRightArrow">
            <a:avLst/>
          </a:prstGeom>
          <a:solidFill>
            <a:srgbClr val="0000FF">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8"/>
          <a:stretch>
            <a:fillRect/>
          </a:stretch>
        </p:blipFill>
        <p:spPr>
          <a:xfrm>
            <a:off x="5383794" y="1865387"/>
            <a:ext cx="3344996" cy="1464862"/>
          </a:xfrm>
          <a:prstGeom prst="rect">
            <a:avLst/>
          </a:prstGeom>
        </p:spPr>
      </p:pic>
      <p:pic>
        <p:nvPicPr>
          <p:cNvPr id="40" name="Picture 39"/>
          <p:cNvPicPr>
            <a:picLocks noChangeAspect="1"/>
          </p:cNvPicPr>
          <p:nvPr/>
        </p:nvPicPr>
        <p:blipFill>
          <a:blip r:embed="rId9"/>
          <a:stretch>
            <a:fillRect/>
          </a:stretch>
        </p:blipFill>
        <p:spPr>
          <a:xfrm>
            <a:off x="4989858" y="4183425"/>
            <a:ext cx="3876754" cy="2113642"/>
          </a:xfrm>
          <a:prstGeom prst="rect">
            <a:avLst/>
          </a:prstGeom>
        </p:spPr>
      </p:pic>
      <p:sp>
        <p:nvSpPr>
          <p:cNvPr id="41" name="TextBox 40"/>
          <p:cNvSpPr txBox="1"/>
          <p:nvPr/>
        </p:nvSpPr>
        <p:spPr>
          <a:xfrm>
            <a:off x="5417660" y="1208408"/>
            <a:ext cx="3311130" cy="707886"/>
          </a:xfrm>
          <a:prstGeom prst="rect">
            <a:avLst/>
          </a:prstGeom>
          <a:noFill/>
        </p:spPr>
        <p:txBody>
          <a:bodyPr wrap="square" rtlCol="0">
            <a:spAutoFit/>
          </a:bodyPr>
          <a:lstStyle/>
          <a:p>
            <a:pPr algn="ctr"/>
            <a:r>
              <a:rPr lang="en-US" sz="2000" b="1" dirty="0" smtClean="0">
                <a:solidFill>
                  <a:srgbClr val="0000FF"/>
                </a:solidFill>
              </a:rPr>
              <a:t>Dredge Fleet Scheduling Recommendations</a:t>
            </a:r>
            <a:endParaRPr lang="en-US" sz="2000" b="1" dirty="0">
              <a:solidFill>
                <a:srgbClr val="0000FF"/>
              </a:solidFill>
            </a:endParaRPr>
          </a:p>
        </p:txBody>
      </p:sp>
      <p:sp>
        <p:nvSpPr>
          <p:cNvPr id="42" name="TextBox 41"/>
          <p:cNvSpPr txBox="1"/>
          <p:nvPr/>
        </p:nvSpPr>
        <p:spPr>
          <a:xfrm>
            <a:off x="5127680" y="3575128"/>
            <a:ext cx="3738932" cy="707886"/>
          </a:xfrm>
          <a:prstGeom prst="rect">
            <a:avLst/>
          </a:prstGeom>
          <a:noFill/>
        </p:spPr>
        <p:txBody>
          <a:bodyPr wrap="square" rtlCol="0">
            <a:spAutoFit/>
          </a:bodyPr>
          <a:lstStyle/>
          <a:p>
            <a:pPr algn="ctr"/>
            <a:r>
              <a:rPr lang="en-US" sz="2000" b="1" dirty="0" smtClean="0">
                <a:solidFill>
                  <a:srgbClr val="0000FF"/>
                </a:solidFill>
              </a:rPr>
              <a:t>Dredge Project Selection Suggestions</a:t>
            </a:r>
            <a:endParaRPr lang="en-US" sz="2000" b="1" dirty="0">
              <a:solidFill>
                <a:srgbClr val="0000FF"/>
              </a:solidFill>
            </a:endParaRPr>
          </a:p>
        </p:txBody>
      </p:sp>
      <p:sp>
        <p:nvSpPr>
          <p:cNvPr id="43" name="Rectangle 42"/>
          <p:cNvSpPr/>
          <p:nvPr/>
        </p:nvSpPr>
        <p:spPr>
          <a:xfrm>
            <a:off x="5417660" y="1208408"/>
            <a:ext cx="3311130" cy="212184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4989858" y="3575128"/>
            <a:ext cx="3876754" cy="272193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99900"/>
      </p:ext>
    </p:extLst>
  </p:cSld>
  <p:clrMapOvr>
    <a:masterClrMapping/>
  </p:clrMapOvr>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1_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CE_PPT_2016_rebranding.potx" id="{33C597A1-B59F-41F0-A134-0E02AFC58E8D}" vid="{2C8FA641-2E37-45DC-B624-88DD69D3B1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9750</TotalTime>
  <Words>584</Words>
  <Application>Microsoft Office PowerPoint</Application>
  <PresentationFormat>On-screen Show (4:3)</PresentationFormat>
  <Paragraphs>118</Paragraphs>
  <Slides>10</Slides>
  <Notes>8</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vt:i4>
      </vt:variant>
    </vt:vector>
  </HeadingPairs>
  <TitlesOfParts>
    <vt:vector size="21" baseType="lpstr">
      <vt:lpstr>ＭＳ Ｐゴシック</vt:lpstr>
      <vt:lpstr>Arial</vt:lpstr>
      <vt:lpstr>Arial Narrow</vt:lpstr>
      <vt:lpstr>Calibri</vt:lpstr>
      <vt:lpstr>Courier New</vt:lpstr>
      <vt:lpstr>Times New Roman</vt:lpstr>
      <vt:lpstr>Wingdings</vt:lpstr>
      <vt:lpstr>Title Slide Templates</vt:lpstr>
      <vt:lpstr>Content Templates</vt:lpstr>
      <vt:lpstr>1_Title Slide Templates</vt:lpstr>
      <vt:lpstr>Photo Editor Photo</vt:lpstr>
      <vt:lpstr>Hydrographic services review panel march 5-7,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 PRESENTATION TITLE HERE KEEP LEFT JUSTIFIED</dc:title>
  <dc:creator>G6PA9ELW</dc:creator>
  <cp:lastModifiedBy>David Barglow</cp:lastModifiedBy>
  <cp:revision>328</cp:revision>
  <cp:lastPrinted>2019-02-22T15:50:10Z</cp:lastPrinted>
  <dcterms:created xsi:type="dcterms:W3CDTF">2016-05-03T16:10:38Z</dcterms:created>
  <dcterms:modified xsi:type="dcterms:W3CDTF">2019-03-01T18:46:01Z</dcterms:modified>
</cp:coreProperties>
</file>