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3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860" autoAdjust="0"/>
  </p:normalViewPr>
  <p:slideViewPr>
    <p:cSldViewPr snapToGrid="0">
      <p:cViewPr varScale="1">
        <p:scale>
          <a:sx n="75" d="100"/>
          <a:sy n="75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fd8c087af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fd8c087af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fd8c087a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fd8c087a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079c41e7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079c41e7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079c41e7d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079c41e7d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079c41e7d_2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5079c41e7d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079c41e7d_2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5079c41e7d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4ed32523b0_2_4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4ed32523b0_2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7" name="Google Shape;347;g4ed32523b0_2_4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4cda9e55f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4cda9e55f0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cb8ba1e5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cb8ba1e5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cb8ba1e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cb8ba1e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cb8ba1e5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cb8ba1e5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cda9e55f0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cda9e55f0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cb8ba1e5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cb8ba1e5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cda9e55f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cda9e55f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cb8ba1e5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cb8ba1e5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cb8ba1e5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cb8ba1e5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457200" y="1028701"/>
            <a:ext cx="82296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 rot="5400000">
            <a:off x="2874751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 rot="5400000">
            <a:off x="5463751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1272751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marL="457200" lvl="0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6195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2pPr>
            <a:lvl3pPr marL="1371600" lvl="2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23850" rtl="0">
              <a:spcBef>
                <a:spcPts val="300"/>
              </a:spcBef>
              <a:spcAft>
                <a:spcPts val="0"/>
              </a:spcAft>
              <a:buSzPts val="1500"/>
              <a:buChar char="–"/>
              <a:defRPr/>
            </a:lvl4pPr>
            <a:lvl5pPr marL="2286000" lvl="4" indent="-323850" rtl="0">
              <a:spcBef>
                <a:spcPts val="300"/>
              </a:spcBef>
              <a:spcAft>
                <a:spcPts val="0"/>
              </a:spcAft>
              <a:buSzPts val="1500"/>
              <a:buChar char="»"/>
              <a:defRPr/>
            </a:lvl5pPr>
            <a:lvl6pPr marL="2743200" lvl="5" indent="-323850" rtl="0">
              <a:spcBef>
                <a:spcPts val="300"/>
              </a:spcBef>
              <a:spcAft>
                <a:spcPts val="0"/>
              </a:spcAft>
              <a:buSzPts val="1500"/>
              <a:buChar char="»"/>
              <a:defRPr/>
            </a:lvl6pPr>
            <a:lvl7pPr marL="3200400" lvl="6" indent="-323850" rtl="0">
              <a:spcBef>
                <a:spcPts val="300"/>
              </a:spcBef>
              <a:spcAft>
                <a:spcPts val="0"/>
              </a:spcAft>
              <a:buSzPts val="1500"/>
              <a:buChar char="»"/>
              <a:defRPr/>
            </a:lvl7pPr>
            <a:lvl8pPr marL="3657600" lvl="7" indent="-323850" rtl="0">
              <a:spcBef>
                <a:spcPts val="300"/>
              </a:spcBef>
              <a:spcAft>
                <a:spcPts val="0"/>
              </a:spcAft>
              <a:buSzPts val="1500"/>
              <a:buChar char="»"/>
              <a:defRPr/>
            </a:lvl8pPr>
            <a:lvl9pPr marL="4114800" lvl="8" indent="-323850" rtl="0">
              <a:spcBef>
                <a:spcPts val="300"/>
              </a:spcBef>
              <a:spcAft>
                <a:spcPts val="0"/>
              </a:spcAft>
              <a:buSzPts val="15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marL="457200" lvl="0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7pPr>
            <a:lvl8pPr marL="3657600" lvl="7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8pPr>
            <a:lvl9pPr marL="4114800" lvl="8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marL="457200" lvl="0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7pPr>
            <a:lvl8pPr marL="3657600" lvl="7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8pPr>
            <a:lvl9pPr marL="4114800" lvl="8" indent="-304800" rtl="0">
              <a:spcBef>
                <a:spcPts val="300"/>
              </a:spcBef>
              <a:spcAft>
                <a:spcPts val="0"/>
              </a:spcAft>
              <a:buSzPts val="1200"/>
              <a:buChar char="»"/>
              <a:defRPr sz="12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457200" y="1028701"/>
            <a:ext cx="82296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457201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 rot="5400000">
            <a:off x="2874751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 rot="5400000">
            <a:off x="5463751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 rot="5400000">
            <a:off x="1272751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57201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1" descr="Plain b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5" descr="Plain b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jpg"/><Relationship Id="rId10" Type="http://schemas.openxmlformats.org/officeDocument/2006/relationships/image" Target="../media/image68.png"/><Relationship Id="rId4" Type="http://schemas.openxmlformats.org/officeDocument/2006/relationships/image" Target="../media/image62.jp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ctrTitle"/>
          </p:nvPr>
        </p:nvSpPr>
        <p:spPr>
          <a:xfrm>
            <a:off x="685800" y="1216819"/>
            <a:ext cx="7772400" cy="1102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Geodetic Survey Priorities </a:t>
            </a:r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subTitle" idx="1"/>
          </p:nvPr>
        </p:nvSpPr>
        <p:spPr>
          <a:xfrm>
            <a:off x="1371600" y="2319325"/>
            <a:ext cx="6400800" cy="1314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Juliana Blackwell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Director, National Geodetic Survey</a:t>
            </a:r>
            <a:endParaRPr sz="1800"/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/>
              <a:t>March 6, 2019</a:t>
            </a:r>
            <a:endParaRPr sz="1800"/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/>
              <a:t>Washington, DC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206325" y="47125"/>
            <a:ext cx="87192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BETA Testing of New Multi-Year CORS Solution 2</a:t>
            </a:r>
            <a:endParaRPr sz="3000"/>
          </a:p>
        </p:txBody>
      </p:sp>
      <p:sp>
        <p:nvSpPr>
          <p:cNvPr id="258" name="Google Shape;258;p36"/>
          <p:cNvSpPr txBox="1"/>
          <p:nvPr/>
        </p:nvSpPr>
        <p:spPr>
          <a:xfrm>
            <a:off x="90650" y="3557925"/>
            <a:ext cx="13707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NAD83(2011)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Coordinate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</a:t>
            </a:r>
            <a:endParaRPr/>
          </a:p>
        </p:txBody>
      </p:sp>
      <p:sp>
        <p:nvSpPr>
          <p:cNvPr id="259" name="Google Shape;259;p36"/>
          <p:cNvSpPr txBox="1"/>
          <p:nvPr/>
        </p:nvSpPr>
        <p:spPr>
          <a:xfrm>
            <a:off x="5325375" y="3630375"/>
            <a:ext cx="13707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NAD83(2011)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Vertical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Coordinate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</a:t>
            </a:r>
            <a:endParaRPr/>
          </a:p>
        </p:txBody>
      </p:sp>
      <p:pic>
        <p:nvPicPr>
          <p:cNvPr id="260" name="Google Shape;2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80773" y="1081727"/>
            <a:ext cx="6821198" cy="36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7487" y="1081726"/>
            <a:ext cx="4986511" cy="363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>
            <a:spLocks noGrp="1"/>
          </p:cNvSpPr>
          <p:nvPr>
            <p:ph type="body" idx="1"/>
          </p:nvPr>
        </p:nvSpPr>
        <p:spPr>
          <a:xfrm>
            <a:off x="304375" y="619825"/>
            <a:ext cx="8372700" cy="1371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Blue dots: common stations in repro1 and repro2 stations (2485 stations)</a:t>
            </a:r>
            <a:endParaRPr sz="180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36"/>
          <p:cNvSpPr txBox="1"/>
          <p:nvPr/>
        </p:nvSpPr>
        <p:spPr>
          <a:xfrm>
            <a:off x="6838575" y="3303625"/>
            <a:ext cx="23055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Red dots: stations new in MYCS2 (554 stations)</a:t>
            </a:r>
            <a:endParaRPr/>
          </a:p>
        </p:txBody>
      </p:sp>
      <p:sp>
        <p:nvSpPr>
          <p:cNvPr id="264" name="Google Shape;264;p36"/>
          <p:cNvSpPr txBox="1"/>
          <p:nvPr/>
        </p:nvSpPr>
        <p:spPr>
          <a:xfrm>
            <a:off x="2713100" y="435425"/>
            <a:ext cx="3870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https://beta.ngs.noaa.gov/CORS/coords.shtml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>
            <a:spLocks noGrp="1"/>
          </p:cNvSpPr>
          <p:nvPr>
            <p:ph type="title"/>
          </p:nvPr>
        </p:nvSpPr>
        <p:spPr>
          <a:xfrm>
            <a:off x="206325" y="47125"/>
            <a:ext cx="87192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BETA Testing of New Multi-Year CORS Solution 2</a:t>
            </a:r>
            <a:endParaRPr sz="3000"/>
          </a:p>
        </p:txBody>
      </p:sp>
      <p:sp>
        <p:nvSpPr>
          <p:cNvPr id="270" name="Google Shape;270;p37"/>
          <p:cNvSpPr txBox="1"/>
          <p:nvPr/>
        </p:nvSpPr>
        <p:spPr>
          <a:xfrm>
            <a:off x="0" y="3028150"/>
            <a:ext cx="36465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GODE (Goddard Space Flight Center, MD) - </a:t>
            </a:r>
            <a:r>
              <a:rPr lang="en" sz="1800">
                <a:solidFill>
                  <a:srgbClr val="222222"/>
                </a:solidFill>
              </a:rPr>
              <a:t>variability in the Up component (as much as 5-6 mm amplitude) is due to annual and semiannual atmospheric and hydrological loading</a:t>
            </a:r>
            <a:endParaRPr sz="1800"/>
          </a:p>
        </p:txBody>
      </p:sp>
      <p:sp>
        <p:nvSpPr>
          <p:cNvPr id="271" name="Google Shape;271;p37"/>
          <p:cNvSpPr txBox="1"/>
          <p:nvPr/>
        </p:nvSpPr>
        <p:spPr>
          <a:xfrm>
            <a:off x="4213850" y="3017325"/>
            <a:ext cx="43953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P105 in UTAH - vertical motion (Up component) which correlates highly with the levels of water wells in the region</a:t>
            </a:r>
            <a:endParaRPr sz="1800"/>
          </a:p>
        </p:txBody>
      </p:sp>
      <p:pic>
        <p:nvPicPr>
          <p:cNvPr id="272" name="Google Shape;2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75" y="706850"/>
            <a:ext cx="3269349" cy="231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4258" y="1037400"/>
            <a:ext cx="2649744" cy="19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6450" y="706850"/>
            <a:ext cx="3269349" cy="231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 txBox="1">
            <a:spLocks noGrp="1"/>
          </p:cNvSpPr>
          <p:nvPr>
            <p:ph type="title"/>
          </p:nvPr>
        </p:nvSpPr>
        <p:spPr>
          <a:xfrm>
            <a:off x="29700" y="33050"/>
            <a:ext cx="91143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Hurricane Supplemental Progress and Outlook</a:t>
            </a:r>
            <a:endParaRPr/>
          </a:p>
        </p:txBody>
      </p:sp>
      <p:pic>
        <p:nvPicPr>
          <p:cNvPr id="280" name="Google Shape;2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7770"/>
            <a:ext cx="5805101" cy="44857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38"/>
          <p:cNvGrpSpPr/>
          <p:nvPr/>
        </p:nvGrpSpPr>
        <p:grpSpPr>
          <a:xfrm>
            <a:off x="5211665" y="2013717"/>
            <a:ext cx="2419384" cy="1196895"/>
            <a:chOff x="4565789" y="2196976"/>
            <a:chExt cx="2988000" cy="1601626"/>
          </a:xfrm>
        </p:grpSpPr>
        <p:pic>
          <p:nvPicPr>
            <p:cNvPr id="282" name="Google Shape;282;p38"/>
            <p:cNvPicPr preferRelativeResize="0"/>
            <p:nvPr/>
          </p:nvPicPr>
          <p:blipFill rotWithShape="1">
            <a:blip r:embed="rId4">
              <a:alphaModFix/>
            </a:blip>
            <a:srcRect l="37153" t="11820" r="15188" b="37031"/>
            <a:stretch/>
          </p:blipFill>
          <p:spPr>
            <a:xfrm>
              <a:off x="4745825" y="2196976"/>
              <a:ext cx="2470426" cy="1601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38"/>
            <p:cNvSpPr txBox="1"/>
            <p:nvPr/>
          </p:nvSpPr>
          <p:spPr>
            <a:xfrm>
              <a:off x="4565789" y="3431702"/>
              <a:ext cx="2988000" cy="3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575D1"/>
                </a:buClr>
                <a:buSzPts val="1800"/>
                <a:buFont typeface="Calibri"/>
                <a:buNone/>
              </a:pPr>
              <a:r>
                <a:rPr lang="en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Lidar Poin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 </a:t>
              </a:r>
              <a:r>
                <a:rPr lang="en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Cloud</a:t>
              </a:r>
              <a:r>
                <a:rPr lang="en">
                  <a:solidFill>
                    <a:schemeClr val="lt1"/>
                  </a:solidFill>
                </a:rPr>
                <a:t> </a:t>
              </a:r>
              <a:r>
                <a:rPr lang="en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(intensity)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84" name="Google Shape;284;p38"/>
          <p:cNvGrpSpPr/>
          <p:nvPr/>
        </p:nvGrpSpPr>
        <p:grpSpPr>
          <a:xfrm>
            <a:off x="6957310" y="651277"/>
            <a:ext cx="2157845" cy="1317086"/>
            <a:chOff x="8162861" y="1069900"/>
            <a:chExt cx="2648637" cy="1601125"/>
          </a:xfrm>
        </p:grpSpPr>
        <p:pic>
          <p:nvPicPr>
            <p:cNvPr id="285" name="Google Shape;285;p38"/>
            <p:cNvPicPr preferRelativeResize="0"/>
            <p:nvPr/>
          </p:nvPicPr>
          <p:blipFill rotWithShape="1">
            <a:blip r:embed="rId5">
              <a:alphaModFix/>
            </a:blip>
            <a:srcRect l="11127" t="10869" r="2479" b="2663"/>
            <a:stretch/>
          </p:blipFill>
          <p:spPr>
            <a:xfrm>
              <a:off x="8162861" y="1069900"/>
              <a:ext cx="2648637" cy="1601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38"/>
            <p:cNvSpPr txBox="1"/>
            <p:nvPr/>
          </p:nvSpPr>
          <p:spPr>
            <a:xfrm>
              <a:off x="8536658" y="2227963"/>
              <a:ext cx="2274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7575D1"/>
                </a:buClr>
                <a:buSzPts val="1800"/>
                <a:buFont typeface="Calibri"/>
                <a:buNone/>
              </a:pPr>
              <a:r>
                <a:rPr lang="en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Ortho Mosaic Imagery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87" name="Google Shape;287;p38"/>
          <p:cNvGrpSpPr/>
          <p:nvPr/>
        </p:nvGrpSpPr>
        <p:grpSpPr>
          <a:xfrm>
            <a:off x="5770261" y="3210607"/>
            <a:ext cx="3344463" cy="1898355"/>
            <a:chOff x="6654125" y="3622850"/>
            <a:chExt cx="2470426" cy="1520752"/>
          </a:xfrm>
        </p:grpSpPr>
        <p:pic>
          <p:nvPicPr>
            <p:cNvPr id="288" name="Google Shape;288;p38"/>
            <p:cNvPicPr preferRelativeResize="0"/>
            <p:nvPr/>
          </p:nvPicPr>
          <p:blipFill rotWithShape="1">
            <a:blip r:embed="rId6">
              <a:alphaModFix/>
            </a:blip>
            <a:srcRect l="37330" t="12152" r="12955" b="37188"/>
            <a:stretch/>
          </p:blipFill>
          <p:spPr>
            <a:xfrm>
              <a:off x="6654125" y="3622850"/>
              <a:ext cx="2470426" cy="1520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38"/>
            <p:cNvSpPr txBox="1"/>
            <p:nvPr/>
          </p:nvSpPr>
          <p:spPr>
            <a:xfrm>
              <a:off x="6654125" y="4691802"/>
              <a:ext cx="16953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Verdana"/>
                <a:buNone/>
              </a:pPr>
              <a:r>
                <a:rPr lang="en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RGB Colorized Lidar Point Cloud</a:t>
              </a:r>
              <a:endParaRPr/>
            </a:p>
          </p:txBody>
        </p:sp>
      </p:grpSp>
      <p:grpSp>
        <p:nvGrpSpPr>
          <p:cNvPr id="290" name="Google Shape;290;p38"/>
          <p:cNvGrpSpPr/>
          <p:nvPr/>
        </p:nvGrpSpPr>
        <p:grpSpPr>
          <a:xfrm>
            <a:off x="7305050" y="1999550"/>
            <a:ext cx="1973933" cy="1210759"/>
            <a:chOff x="4951536" y="1353977"/>
            <a:chExt cx="2434850" cy="1633512"/>
          </a:xfrm>
        </p:grpSpPr>
        <p:pic>
          <p:nvPicPr>
            <p:cNvPr id="291" name="Google Shape;291;p38"/>
            <p:cNvPicPr preferRelativeResize="0"/>
            <p:nvPr/>
          </p:nvPicPr>
          <p:blipFill rotWithShape="1">
            <a:blip r:embed="rId7">
              <a:alphaModFix/>
            </a:blip>
            <a:srcRect l="36978" t="11911" r="15209" b="37120"/>
            <a:stretch/>
          </p:blipFill>
          <p:spPr>
            <a:xfrm>
              <a:off x="4951536" y="1353977"/>
              <a:ext cx="2362123" cy="163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38"/>
            <p:cNvSpPr txBox="1"/>
            <p:nvPr/>
          </p:nvSpPr>
          <p:spPr>
            <a:xfrm>
              <a:off x="5151086" y="2301089"/>
              <a:ext cx="2235300" cy="68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575D1"/>
                </a:buClr>
                <a:buSzPts val="1800"/>
                <a:buFont typeface="Calibri"/>
                <a:buNone/>
              </a:pPr>
              <a:r>
                <a:rPr lang="en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Lidar Point Cloud</a:t>
              </a:r>
              <a:endParaRPr>
                <a:solidFill>
                  <a:schemeClr val="lt1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575D1"/>
                </a:buClr>
                <a:buSzPts val="1800"/>
                <a:buFont typeface="Calibri"/>
                <a:buNone/>
              </a:pPr>
              <a:r>
                <a:rPr lang="en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(elevation)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93" name="Google Shape;293;p38"/>
          <p:cNvGrpSpPr/>
          <p:nvPr/>
        </p:nvGrpSpPr>
        <p:grpSpPr>
          <a:xfrm>
            <a:off x="4712158" y="651312"/>
            <a:ext cx="2245140" cy="1317035"/>
            <a:chOff x="2130668" y="1193975"/>
            <a:chExt cx="2579435" cy="1520650"/>
          </a:xfrm>
        </p:grpSpPr>
        <p:pic>
          <p:nvPicPr>
            <p:cNvPr id="294" name="Google Shape;294;p38"/>
            <p:cNvPicPr preferRelativeResize="0"/>
            <p:nvPr/>
          </p:nvPicPr>
          <p:blipFill rotWithShape="1">
            <a:blip r:embed="rId8">
              <a:alphaModFix/>
            </a:blip>
            <a:srcRect l="10942" t="11931" r="2282" b="3444"/>
            <a:stretch/>
          </p:blipFill>
          <p:spPr>
            <a:xfrm>
              <a:off x="2130668" y="1193975"/>
              <a:ext cx="2579435" cy="1520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38"/>
            <p:cNvSpPr txBox="1"/>
            <p:nvPr/>
          </p:nvSpPr>
          <p:spPr>
            <a:xfrm>
              <a:off x="2130700" y="2196975"/>
              <a:ext cx="257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7575D1"/>
                </a:buClr>
                <a:buSzPts val="1800"/>
                <a:buFont typeface="Calibri"/>
                <a:buNone/>
              </a:pPr>
              <a:r>
                <a:rPr lang="en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Shoreline (CUSP and Charting Scale)</a:t>
              </a:r>
              <a:endPara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>
            <a:spLocks noGrp="1"/>
          </p:cNvSpPr>
          <p:nvPr>
            <p:ph type="title"/>
          </p:nvPr>
        </p:nvSpPr>
        <p:spPr>
          <a:xfrm>
            <a:off x="32100" y="0"/>
            <a:ext cx="90798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Supporting Safe and Efficient Navigation and Commerce</a:t>
            </a:r>
            <a:endParaRPr sz="2800"/>
          </a:p>
        </p:txBody>
      </p:sp>
      <p:pic>
        <p:nvPicPr>
          <p:cNvPr id="301" name="Google Shape;30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613" y="1045175"/>
            <a:ext cx="1528750" cy="15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375" y="773300"/>
            <a:ext cx="1467750" cy="19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4575" y="2541075"/>
            <a:ext cx="2204625" cy="17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9"/>
          <p:cNvPicPr preferRelativeResize="0"/>
          <p:nvPr/>
        </p:nvPicPr>
        <p:blipFill rotWithShape="1">
          <a:blip r:embed="rId6">
            <a:alphaModFix/>
          </a:blip>
          <a:srcRect r="4223" b="3034"/>
          <a:stretch/>
        </p:blipFill>
        <p:spPr>
          <a:xfrm>
            <a:off x="66575" y="1045171"/>
            <a:ext cx="1913951" cy="295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5675" y="683355"/>
            <a:ext cx="3194125" cy="116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1898" y="1758775"/>
            <a:ext cx="2805764" cy="15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63787" y="3407625"/>
            <a:ext cx="1628313" cy="13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22923" y="3287527"/>
            <a:ext cx="1859800" cy="99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84194" y="3517775"/>
            <a:ext cx="1859797" cy="10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9"/>
          <p:cNvPicPr preferRelativeResize="0"/>
          <p:nvPr/>
        </p:nvPicPr>
        <p:blipFill rotWithShape="1">
          <a:blip r:embed="rId12">
            <a:alphaModFix/>
          </a:blip>
          <a:srcRect t="74088" r="52647" b="3295"/>
          <a:stretch/>
        </p:blipFill>
        <p:spPr>
          <a:xfrm>
            <a:off x="7060975" y="2860625"/>
            <a:ext cx="2110099" cy="6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 txBox="1">
            <a:spLocks noGrp="1"/>
          </p:cNvSpPr>
          <p:nvPr>
            <p:ph type="title"/>
          </p:nvPr>
        </p:nvSpPr>
        <p:spPr>
          <a:xfrm>
            <a:off x="156850" y="0"/>
            <a:ext cx="8862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</a:rPr>
              <a:t>Data Dissemination, Archiving, and Topobathy DEM Development</a:t>
            </a:r>
            <a:endParaRPr sz="2300">
              <a:solidFill>
                <a:srgbClr val="000000"/>
              </a:solidFill>
            </a:endParaRPr>
          </a:p>
        </p:txBody>
      </p:sp>
      <p:pic>
        <p:nvPicPr>
          <p:cNvPr id="316" name="Google Shape;316;p40" descr="Image result for noaa nce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576" y="2469357"/>
            <a:ext cx="1493044" cy="100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0" descr="Image result for noaa topobathy lid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571501"/>
            <a:ext cx="2833686" cy="159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0"/>
          <p:cNvPicPr preferRelativeResize="0"/>
          <p:nvPr/>
        </p:nvPicPr>
        <p:blipFill rotWithShape="1">
          <a:blip r:embed="rId5">
            <a:alphaModFix/>
          </a:blip>
          <a:srcRect t="5288" b="3991"/>
          <a:stretch/>
        </p:blipFill>
        <p:spPr>
          <a:xfrm>
            <a:off x="5192316" y="571501"/>
            <a:ext cx="2808683" cy="159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0" descr="Image result for digital coas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2316" y="1821656"/>
            <a:ext cx="1314450" cy="34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0" descr="Image result for data archi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5913" y="3028950"/>
            <a:ext cx="175141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0"/>
          <p:cNvSpPr/>
          <p:nvPr/>
        </p:nvSpPr>
        <p:spPr>
          <a:xfrm>
            <a:off x="3976688" y="1488282"/>
            <a:ext cx="1215600" cy="212100"/>
          </a:xfrm>
          <a:prstGeom prst="rightArrow">
            <a:avLst>
              <a:gd name="adj1" fmla="val 50000"/>
              <a:gd name="adj2" fmla="val 114772"/>
            </a:avLst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0"/>
          <p:cNvSpPr/>
          <p:nvPr/>
        </p:nvSpPr>
        <p:spPr>
          <a:xfrm rot="8073372">
            <a:off x="4773224" y="2163328"/>
            <a:ext cx="547741" cy="211925"/>
          </a:xfrm>
          <a:prstGeom prst="rightArrow">
            <a:avLst>
              <a:gd name="adj1" fmla="val 50000"/>
              <a:gd name="adj2" fmla="val 114821"/>
            </a:avLst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0"/>
          <p:cNvSpPr txBox="1"/>
          <p:nvPr/>
        </p:nvSpPr>
        <p:spPr>
          <a:xfrm>
            <a:off x="1143000" y="2157413"/>
            <a:ext cx="28338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Acquisition &amp; Processing</a:t>
            </a:r>
            <a:endParaRPr sz="1100"/>
          </a:p>
        </p:txBody>
      </p:sp>
      <p:sp>
        <p:nvSpPr>
          <p:cNvPr id="324" name="Google Shape;324;p40"/>
          <p:cNvSpPr txBox="1"/>
          <p:nvPr/>
        </p:nvSpPr>
        <p:spPr>
          <a:xfrm>
            <a:off x="5192316" y="2165748"/>
            <a:ext cx="28086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Discovery &amp; Dissemination</a:t>
            </a:r>
            <a:endParaRPr sz="1100"/>
          </a:p>
        </p:txBody>
      </p:sp>
      <p:sp>
        <p:nvSpPr>
          <p:cNvPr id="325" name="Google Shape;325;p40"/>
          <p:cNvSpPr txBox="1"/>
          <p:nvPr/>
        </p:nvSpPr>
        <p:spPr>
          <a:xfrm>
            <a:off x="1314451" y="4010025"/>
            <a:ext cx="300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 Term Archiving &amp; Stewardship</a:t>
            </a:r>
            <a:endParaRPr sz="1100"/>
          </a:p>
        </p:txBody>
      </p:sp>
      <p:pic>
        <p:nvPicPr>
          <p:cNvPr id="326" name="Google Shape;326;p40"/>
          <p:cNvPicPr preferRelativeResize="0"/>
          <p:nvPr/>
        </p:nvPicPr>
        <p:blipFill rotWithShape="1">
          <a:blip r:embed="rId8">
            <a:alphaModFix/>
          </a:blip>
          <a:srcRect b="6585"/>
          <a:stretch/>
        </p:blipFill>
        <p:spPr>
          <a:xfrm>
            <a:off x="5667375" y="3028950"/>
            <a:ext cx="2219325" cy="11525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0"/>
          <p:cNvSpPr txBox="1"/>
          <p:nvPr/>
        </p:nvSpPr>
        <p:spPr>
          <a:xfrm>
            <a:off x="5667375" y="4123136"/>
            <a:ext cx="23337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Topo-Bathy DEM Development</a:t>
            </a:r>
            <a:endParaRPr sz="1100"/>
          </a:p>
        </p:txBody>
      </p:sp>
      <p:sp>
        <p:nvSpPr>
          <p:cNvPr id="328" name="Google Shape;328;p40"/>
          <p:cNvSpPr/>
          <p:nvPr/>
        </p:nvSpPr>
        <p:spPr>
          <a:xfrm rot="8717355">
            <a:off x="3070571" y="3207749"/>
            <a:ext cx="906163" cy="160612"/>
          </a:xfrm>
          <a:prstGeom prst="rightArrow">
            <a:avLst>
              <a:gd name="adj1" fmla="val 50000"/>
              <a:gd name="adj2" fmla="val 115298"/>
            </a:avLst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0"/>
          <p:cNvSpPr/>
          <p:nvPr/>
        </p:nvSpPr>
        <p:spPr>
          <a:xfrm rot="2252304">
            <a:off x="5222241" y="3156420"/>
            <a:ext cx="694247" cy="118985"/>
          </a:xfrm>
          <a:prstGeom prst="rightArrow">
            <a:avLst>
              <a:gd name="adj1" fmla="val 50000"/>
              <a:gd name="adj2" fmla="val 114441"/>
            </a:avLst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1"/>
          <p:cNvPicPr preferRelativeResize="0"/>
          <p:nvPr/>
        </p:nvPicPr>
        <p:blipFill rotWithShape="1">
          <a:blip r:embed="rId3">
            <a:alphaModFix/>
          </a:blip>
          <a:srcRect b="6585"/>
          <a:stretch/>
        </p:blipFill>
        <p:spPr>
          <a:xfrm>
            <a:off x="1194198" y="198835"/>
            <a:ext cx="4349354" cy="225861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1"/>
          <p:cNvSpPr txBox="1"/>
          <p:nvPr/>
        </p:nvSpPr>
        <p:spPr>
          <a:xfrm>
            <a:off x="5528076" y="228600"/>
            <a:ext cx="31791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Modeling Applications </a:t>
            </a:r>
            <a:endParaRPr sz="18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of the Data: </a:t>
            </a:r>
            <a:endParaRPr sz="18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National Centers for Environmental Information-Boulder (NCEI)</a:t>
            </a:r>
            <a:r>
              <a:rPr lang="en"/>
              <a:t> </a:t>
            </a:r>
            <a:r>
              <a:rPr lang="en" i="0" u="none" strike="noStrike" cap="none">
                <a:solidFill>
                  <a:srgbClr val="000000"/>
                </a:solidFill>
              </a:rPr>
              <a:t>DEMs developed at the NOAA support  improved tsunami and storm surge inundation modeling and mapping</a:t>
            </a:r>
            <a:endParaRPr/>
          </a:p>
        </p:txBody>
      </p:sp>
      <p:pic>
        <p:nvPicPr>
          <p:cNvPr id="336" name="Google Shape;336;p41" descr="operational gmos page link"/>
          <p:cNvPicPr preferRelativeResize="0"/>
          <p:nvPr/>
        </p:nvPicPr>
        <p:blipFill rotWithShape="1">
          <a:blip r:embed="rId4">
            <a:alphaModFix/>
          </a:blip>
          <a:srcRect l="17277" r="17745"/>
          <a:stretch/>
        </p:blipFill>
        <p:spPr>
          <a:xfrm>
            <a:off x="4564857" y="2576513"/>
            <a:ext cx="2121694" cy="193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 descr="Animation shows Hurricane Surge On-Demand Forecast System validation of Hurricane Irene's storm sur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2001" y="2229139"/>
            <a:ext cx="1949075" cy="146181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1"/>
          <p:cNvSpPr txBox="1"/>
          <p:nvPr/>
        </p:nvSpPr>
        <p:spPr>
          <a:xfrm>
            <a:off x="6686550" y="3690950"/>
            <a:ext cx="22440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Refinement of Hurricane Surge On-Demand Forecast System grids (NWS; COASTAL Act)</a:t>
            </a:r>
            <a:endParaRPr/>
          </a:p>
        </p:txBody>
      </p:sp>
      <p:sp>
        <p:nvSpPr>
          <p:cNvPr id="339" name="Google Shape;339;p41"/>
          <p:cNvSpPr txBox="1"/>
          <p:nvPr/>
        </p:nvSpPr>
        <p:spPr>
          <a:xfrm>
            <a:off x="3543301" y="1885951"/>
            <a:ext cx="19848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Integrated topo-bathy DEM along</a:t>
            </a:r>
            <a:endParaRPr sz="11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RI/CT border developed in the wake</a:t>
            </a:r>
            <a:endParaRPr sz="11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Hurricane Sandy (utilizes 2014</a:t>
            </a:r>
            <a:endParaRPr sz="11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post-storm data)</a:t>
            </a:r>
            <a:endParaRPr sz="1100"/>
          </a:p>
        </p:txBody>
      </p:sp>
      <p:pic>
        <p:nvPicPr>
          <p:cNvPr id="340" name="Google Shape;340;p41" descr="Image result for noaa tsunami model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41794" y="2576513"/>
            <a:ext cx="1678781" cy="126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53991" y="2925366"/>
            <a:ext cx="1103709" cy="158948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1"/>
          <p:cNvSpPr txBox="1"/>
          <p:nvPr/>
        </p:nvSpPr>
        <p:spPr>
          <a:xfrm>
            <a:off x="4" y="2457453"/>
            <a:ext cx="1741800" cy="1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Modeling tsunami generation, propagation, and inundation (NOAA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Tsunami Program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And National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Tsunami Hazard Mitigation Program)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1"/>
          <p:cNvSpPr txBox="1"/>
          <p:nvPr/>
        </p:nvSpPr>
        <p:spPr>
          <a:xfrm>
            <a:off x="1607450" y="3844525"/>
            <a:ext cx="18345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</a:rPr>
              <a:t>Improved hazards mitigation (inundation vulnerability, evacuation planning)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"/>
          <p:cNvSpPr txBox="1">
            <a:spLocks noGrp="1"/>
          </p:cNvSpPr>
          <p:nvPr>
            <p:ph type="title"/>
          </p:nvPr>
        </p:nvSpPr>
        <p:spPr>
          <a:xfrm>
            <a:off x="1235319" y="125289"/>
            <a:ext cx="66009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NGS 2019 Geospatial Summit</a:t>
            </a:r>
            <a:endParaRPr sz="3300"/>
          </a:p>
        </p:txBody>
      </p:sp>
      <p:sp>
        <p:nvSpPr>
          <p:cNvPr id="350" name="Google Shape;350;p42"/>
          <p:cNvSpPr txBox="1"/>
          <p:nvPr/>
        </p:nvSpPr>
        <p:spPr>
          <a:xfrm>
            <a:off x="141800" y="894500"/>
            <a:ext cx="58911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</a:rPr>
              <a:t>Learn About</a:t>
            </a:r>
            <a:endParaRPr sz="1600" b="1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Spatial Reference System (NSRS) Modernization, the planned replacement of</a:t>
            </a:r>
            <a:r>
              <a:rPr lang="en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600" dirty="0"/>
          </a:p>
          <a:p>
            <a:pPr marL="558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North American Datum of 1983 (NAD 83), and </a:t>
            </a:r>
            <a:endParaRPr sz="1600" dirty="0"/>
          </a:p>
          <a:p>
            <a:pPr marL="558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North American </a:t>
            </a:r>
            <a:r>
              <a:rPr lang="en" sz="16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Vertical Datum </a:t>
            </a:r>
            <a:r>
              <a:rPr lang="en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1988 (NAVD 88)</a:t>
            </a:r>
            <a:endParaRPr sz="16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</a:rPr>
              <a:t>Save the Date!</a:t>
            </a:r>
            <a:endParaRPr sz="1600" b="1" dirty="0"/>
          </a:p>
          <a:p>
            <a:pPr marL="2159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6-7, 2019 in Silver Spring, MD</a:t>
            </a:r>
            <a:endParaRPr sz="1600" dirty="0"/>
          </a:p>
          <a:p>
            <a:pPr marL="2159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Remote attendance available</a:t>
            </a:r>
            <a:endParaRPr sz="1600" dirty="0"/>
          </a:p>
          <a:p>
            <a:pPr marL="215900" marR="0" lvl="0" indent="-127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chemeClr val="dk1"/>
                </a:solidFill>
              </a:rPr>
              <a:t>Call for Case Studies</a:t>
            </a:r>
            <a:endParaRPr sz="1600" b="1" dirty="0"/>
          </a:p>
          <a:p>
            <a:pPr marL="2159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will replacing NAD 83 and NAVD 88 impact your work?</a:t>
            </a:r>
            <a:endParaRPr sz="1600" dirty="0"/>
          </a:p>
          <a:p>
            <a:pPr marL="2159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Send ideas to </a:t>
            </a:r>
            <a:r>
              <a:rPr lang="en" sz="16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NGS.Feedback@noaa.gov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42" descr="side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009" y="894491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2181" y="2609793"/>
            <a:ext cx="2005227" cy="14351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53" name="Google Shape;353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7090" y="3915156"/>
            <a:ext cx="1816583" cy="7847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>
            <a:spLocks noGrp="1"/>
          </p:cNvSpPr>
          <p:nvPr>
            <p:ph type="title"/>
          </p:nvPr>
        </p:nvSpPr>
        <p:spPr>
          <a:xfrm>
            <a:off x="457200" y="38100"/>
            <a:ext cx="8486700" cy="594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Learn more at geodesy.noaa.gov</a:t>
            </a:r>
            <a:endParaRPr sz="3300"/>
          </a:p>
        </p:txBody>
      </p:sp>
      <p:grpSp>
        <p:nvGrpSpPr>
          <p:cNvPr id="359" name="Google Shape;359;p43"/>
          <p:cNvGrpSpPr/>
          <p:nvPr/>
        </p:nvGrpSpPr>
        <p:grpSpPr>
          <a:xfrm>
            <a:off x="5750157" y="765336"/>
            <a:ext cx="3268409" cy="4159890"/>
            <a:chOff x="7149082" y="2197073"/>
            <a:chExt cx="3268409" cy="4159890"/>
          </a:xfrm>
        </p:grpSpPr>
        <p:pic>
          <p:nvPicPr>
            <p:cNvPr id="360" name="Google Shape;360;p43" descr="https://geodesy.noaa.gov/INFO/images/news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53493" y="3279895"/>
              <a:ext cx="1905000" cy="24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43" descr="https://geodesy.noaa.gov/INFO/images/training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6817" y="3697973"/>
              <a:ext cx="1905000" cy="165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43" descr="https://geodesy.noaa.gov/INFO/images/webinar-series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69167" y="4099557"/>
              <a:ext cx="1905000" cy="180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43" descr="https://geodesy.noaa.gov/INFO/images/gps%20on%20bm%20map%20icon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15539" y="4499095"/>
              <a:ext cx="1901952" cy="18578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4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149082" y="2197073"/>
              <a:ext cx="2584869" cy="11166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5" name="Google Shape;365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69057" y="1024949"/>
            <a:ext cx="1905000" cy="14287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6" name="Google Shape;366;p43"/>
          <p:cNvSpPr/>
          <p:nvPr/>
        </p:nvSpPr>
        <p:spPr>
          <a:xfrm>
            <a:off x="3053697" y="559113"/>
            <a:ext cx="231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i="0" u="none" strike="noStrike" cap="none">
                <a:solidFill>
                  <a:srgbClr val="000000"/>
                </a:solidFill>
              </a:rPr>
              <a:t>Online Lessons (4)</a:t>
            </a: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367" name="Google Shape;367;p43"/>
          <p:cNvGrpSpPr/>
          <p:nvPr/>
        </p:nvGrpSpPr>
        <p:grpSpPr>
          <a:xfrm>
            <a:off x="132825" y="497700"/>
            <a:ext cx="3143300" cy="2396378"/>
            <a:chOff x="132825" y="726300"/>
            <a:chExt cx="3143300" cy="2396378"/>
          </a:xfrm>
        </p:grpSpPr>
        <p:sp>
          <p:nvSpPr>
            <p:cNvPr id="368" name="Google Shape;368;p43"/>
            <p:cNvSpPr txBox="1"/>
            <p:nvPr/>
          </p:nvSpPr>
          <p:spPr>
            <a:xfrm>
              <a:off x="132825" y="726300"/>
              <a:ext cx="2951400" cy="4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800" i="0" u="none" strike="noStrike" cap="none">
                  <a:solidFill>
                    <a:srgbClr val="000000"/>
                  </a:solidFill>
                </a:rPr>
                <a:t>Educational Videos (1</a:t>
              </a:r>
              <a:r>
                <a:rPr lang="en" sz="1800"/>
                <a:t>2</a:t>
              </a:r>
              <a:r>
                <a:rPr lang="en" sz="1800" i="0" u="none" strike="noStrike" cap="none">
                  <a:solidFill>
                    <a:srgbClr val="000000"/>
                  </a:solidFill>
                </a:rPr>
                <a:t>)</a:t>
              </a:r>
              <a:endParaRPr/>
            </a:p>
          </p:txBody>
        </p:sp>
        <p:grpSp>
          <p:nvGrpSpPr>
            <p:cNvPr id="369" name="Google Shape;369;p43"/>
            <p:cNvGrpSpPr/>
            <p:nvPr/>
          </p:nvGrpSpPr>
          <p:grpSpPr>
            <a:xfrm>
              <a:off x="324725" y="1233075"/>
              <a:ext cx="2951400" cy="1889603"/>
              <a:chOff x="6158225" y="1943100"/>
              <a:chExt cx="2951400" cy="1889603"/>
            </a:xfrm>
          </p:grpSpPr>
          <p:pic>
            <p:nvPicPr>
              <p:cNvPr id="370" name="Google Shape;370;p4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343150" y="1943100"/>
                <a:ext cx="2198000" cy="1505139"/>
              </a:xfrm>
              <a:prstGeom prst="rect">
                <a:avLst/>
              </a:prstGeom>
              <a:solidFill>
                <a:srgbClr val="ECECEC"/>
              </a:solidFill>
              <a:ln w="88900" cap="sq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371" name="Google Shape;371;p43"/>
              <p:cNvSpPr txBox="1"/>
              <p:nvPr/>
            </p:nvSpPr>
            <p:spPr>
              <a:xfrm>
                <a:off x="6158225" y="3654203"/>
                <a:ext cx="2951400" cy="17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72" name="Google Shape;372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1380" y="3175370"/>
            <a:ext cx="1920240" cy="13088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3" name="Google Shape;373;p43"/>
          <p:cNvSpPr txBox="1"/>
          <p:nvPr/>
        </p:nvSpPr>
        <p:spPr>
          <a:xfrm>
            <a:off x="-162150" y="2620850"/>
            <a:ext cx="3627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Monthly Webinar Series</a:t>
            </a:r>
            <a:endParaRPr/>
          </a:p>
        </p:txBody>
      </p:sp>
      <p:sp>
        <p:nvSpPr>
          <p:cNvPr id="374" name="Google Shape;374;p43"/>
          <p:cNvSpPr txBox="1"/>
          <p:nvPr/>
        </p:nvSpPr>
        <p:spPr>
          <a:xfrm>
            <a:off x="3119625" y="2483225"/>
            <a:ext cx="27069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NGS Testing and Training Center</a:t>
            </a:r>
            <a:endParaRPr/>
          </a:p>
        </p:txBody>
      </p:sp>
      <p:pic>
        <p:nvPicPr>
          <p:cNvPr id="375" name="Google Shape;375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60550" y="3231400"/>
            <a:ext cx="1905000" cy="1428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Priorities Outline</a:t>
            </a:r>
            <a:endParaRPr dirty="0"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931810" y="1122710"/>
            <a:ext cx="76131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National Spatial Reference System Modernization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Crowdsourcing and New Hybrid Geoid Model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Product Testing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New Coordinates for CORS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Hurricane Supplemental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dirty="0"/>
              <a:t>Geospatial Summit 2019</a:t>
            </a:r>
            <a:endParaRPr dirty="0"/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155850" y="308875"/>
            <a:ext cx="88323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Spatial Reference System (NSRS) Modernization</a:t>
            </a:r>
            <a:endParaRPr dirty="0"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3800" cy="375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dirty="0"/>
              <a:t>Key Activities:</a:t>
            </a:r>
            <a:endParaRPr sz="18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800" dirty="0"/>
          </a:p>
          <a:p>
            <a:pPr marL="457200" lvl="0" indent="-342900" algn="l" rtl="0"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Pacific GRAV-D survey in 2019 (Hawaii, American Samoa)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New Least Squares adjustment model developed and published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Blueprint for 2022, Part 3 will be released in draft form by May 2019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VERTCON 3.0 has been developed</a:t>
            </a:r>
            <a:endParaRPr sz="18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957" y="801000"/>
            <a:ext cx="2728443" cy="37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/>
          <p:nvPr/>
        </p:nvSpPr>
        <p:spPr>
          <a:xfrm>
            <a:off x="155850" y="4177425"/>
            <a:ext cx="54921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https://www.ngs.noaa.gov/INFO/subscribe.shtml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102150" y="368825"/>
            <a:ext cx="3951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GRAV-D Progress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1"/>
          </p:nvPr>
        </p:nvSpPr>
        <p:spPr>
          <a:xfrm>
            <a:off x="102150" y="863550"/>
            <a:ext cx="363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55600" algn="l" rtl="0">
              <a:spcBef>
                <a:spcPts val="5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Over 73% complete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FY18 Milestone: Completed collection of mainland Alaska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FY19 Focus: Complete American Samoa, half of Hawaii, and continue CONUS</a:t>
            </a:r>
            <a:endParaRPr sz="2000"/>
          </a:p>
        </p:txBody>
      </p:sp>
      <p:grpSp>
        <p:nvGrpSpPr>
          <p:cNvPr id="2" name="Group 1"/>
          <p:cNvGrpSpPr/>
          <p:nvPr/>
        </p:nvGrpSpPr>
        <p:grpSpPr>
          <a:xfrm>
            <a:off x="0" y="3473053"/>
            <a:ext cx="4944533" cy="1664191"/>
            <a:chOff x="3562625" y="3416400"/>
            <a:chExt cx="5581375" cy="1828700"/>
          </a:xfrm>
        </p:grpSpPr>
        <p:pic>
          <p:nvPicPr>
            <p:cNvPr id="187" name="Google Shape;187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62625" y="3416400"/>
              <a:ext cx="5581375" cy="182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24775" y="3521125"/>
              <a:ext cx="1390650" cy="609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/>
          <a:stretch/>
        </p:blipFill>
        <p:spPr>
          <a:xfrm>
            <a:off x="3815511" y="-1"/>
            <a:ext cx="5328490" cy="3466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9" r="67577"/>
          <a:stretch/>
        </p:blipFill>
        <p:spPr>
          <a:xfrm>
            <a:off x="7098294" y="3697080"/>
            <a:ext cx="2045706" cy="1446420"/>
          </a:xfrm>
          <a:prstGeom prst="rect">
            <a:avLst/>
          </a:prstGeom>
        </p:spPr>
      </p:pic>
      <p:pic>
        <p:nvPicPr>
          <p:cNvPr id="189" name="Google Shape;18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450080"/>
            <a:ext cx="2384213" cy="69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77" b="52410"/>
          <a:stretch/>
        </p:blipFill>
        <p:spPr>
          <a:xfrm>
            <a:off x="4919218" y="3697080"/>
            <a:ext cx="2179076" cy="1440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Planning Updates: Refining the Vision for 2022</a:t>
            </a:r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257350" y="949885"/>
            <a:ext cx="4040100" cy="480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NGS Strategic Plan Update</a:t>
            </a:r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2"/>
          </p:nvPr>
        </p:nvSpPr>
        <p:spPr>
          <a:xfrm>
            <a:off x="457200" y="1522350"/>
            <a:ext cx="3773100" cy="29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NGS revised the Strategic Plan in February 2019 to reflect progress and changes from the last 5 years.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600" cy="480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Blueprint for 2022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/>
              <a:t>Technical Report Series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600" cy="29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Part 1: </a:t>
            </a:r>
            <a:r>
              <a:rPr lang="en" b="1"/>
              <a:t>Geometric Coordinates</a:t>
            </a:r>
            <a:r>
              <a:rPr lang="en"/>
              <a:t> and Part 2: </a:t>
            </a:r>
            <a:r>
              <a:rPr lang="en" b="1"/>
              <a:t>Geopotential Coordinates</a:t>
            </a:r>
            <a:r>
              <a:rPr lang="en"/>
              <a:t> are already released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Part 3: </a:t>
            </a:r>
            <a:r>
              <a:rPr lang="en" b="1"/>
              <a:t>Working in the Modernized NSRS</a:t>
            </a:r>
            <a:r>
              <a:rPr lang="en"/>
              <a:t> coming May 2019</a:t>
            </a:r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77777">
            <a:off x="6829809" y="2503021"/>
            <a:ext cx="933785" cy="12196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77780">
            <a:off x="7442603" y="2501238"/>
            <a:ext cx="918912" cy="12232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53" y="2472265"/>
            <a:ext cx="1747221" cy="2258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/>
          <p:nvPr/>
        </p:nvSpPr>
        <p:spPr>
          <a:xfrm>
            <a:off x="5972000" y="75"/>
            <a:ext cx="3171900" cy="182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1"/>
          </p:nvPr>
        </p:nvSpPr>
        <p:spPr>
          <a:xfrm>
            <a:off x="5960700" y="85875"/>
            <a:ext cx="3259500" cy="1656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dirty="0"/>
              <a:t>In 2018 NGS released a list of ~5,700 marks for crowd sourced data collection.</a:t>
            </a:r>
            <a:endParaRPr sz="18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7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dirty="0"/>
              <a:t>We received ~3,800 4+ hour observations on ~2,600 marks</a:t>
            </a:r>
            <a:endParaRPr sz="18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2100" y="3028900"/>
            <a:ext cx="3171900" cy="21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000" y="1828334"/>
            <a:ext cx="3171901" cy="12005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/>
          <p:nvPr/>
        </p:nvSpPr>
        <p:spPr>
          <a:xfrm>
            <a:off x="8306450" y="4422975"/>
            <a:ext cx="759000" cy="4239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8175350" y="4351701"/>
            <a:ext cx="1021200" cy="423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/>
              <a:t>Top 10 Submitters</a:t>
            </a:r>
            <a:endParaRPr sz="1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2217" r="1326" b="2064"/>
          <a:stretch/>
        </p:blipFill>
        <p:spPr>
          <a:xfrm>
            <a:off x="-5499" y="0"/>
            <a:ext cx="5966100" cy="4555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311700" y="1248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Hybrid Geoid Model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GEOID18 to Replace GEOID12B</a:t>
            </a:r>
            <a:endParaRPr sz="1800"/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0" y="697575"/>
            <a:ext cx="91440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/>
              <a:t>In early 2019, NGS will release GEOID18, a new hybrid geoid model to deliver improved GPS-derived NAVD 88 heights. It will be the last hybrid geoid model that NGS will create before NAVD 88 is replaced by NAPGD2022 </a:t>
            </a:r>
            <a:endParaRPr sz="2000"/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</p:txBody>
      </p:sp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50" y="1727512"/>
            <a:ext cx="442554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6300" y="1727917"/>
            <a:ext cx="4425550" cy="341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>
            <a:spLocks noGrp="1"/>
          </p:cNvSpPr>
          <p:nvPr>
            <p:ph type="title"/>
          </p:nvPr>
        </p:nvSpPr>
        <p:spPr>
          <a:xfrm>
            <a:off x="234325" y="872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Testing </a:t>
            </a:r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body" idx="1"/>
          </p:nvPr>
        </p:nvSpPr>
        <p:spPr>
          <a:xfrm>
            <a:off x="144100" y="772650"/>
            <a:ext cx="4919100" cy="359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2018 NSRS Modernization Industry Workshop Feedback: “</a:t>
            </a:r>
            <a:r>
              <a:rPr lang="en" sz="1600" i="1">
                <a:solidFill>
                  <a:srgbClr val="000000"/>
                </a:solidFill>
              </a:rPr>
              <a:t>Give us alpha and beta products ASAP”</a:t>
            </a:r>
            <a:endParaRPr sz="1600" i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NGS is improving its roll-out and testing process</a:t>
            </a:r>
            <a:endParaRPr sz="1600" b="1">
              <a:solidFill>
                <a:srgbClr val="000000"/>
              </a:solidFill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Beta Testing New Tools and Web Services</a:t>
            </a:r>
            <a:endParaRPr sz="1600"/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i="1"/>
              <a:t>Future - Alpha Testing 2022 Models and Tools…</a:t>
            </a:r>
            <a:endParaRPr sz="1600" i="1"/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Draft Policy and Procedures via Federal Register and collaborative design process for State Plane Coordinate System for 2022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540" y="914450"/>
            <a:ext cx="3904461" cy="19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3734276"/>
            <a:ext cx="2615273" cy="1409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34"/>
          <p:cNvGrpSpPr/>
          <p:nvPr/>
        </p:nvGrpSpPr>
        <p:grpSpPr>
          <a:xfrm>
            <a:off x="2598872" y="3823885"/>
            <a:ext cx="3664756" cy="1409586"/>
            <a:chOff x="2598872" y="3823885"/>
            <a:chExt cx="3664756" cy="1409586"/>
          </a:xfrm>
        </p:grpSpPr>
        <p:grpSp>
          <p:nvGrpSpPr>
            <p:cNvPr id="233" name="Google Shape;233;p34"/>
            <p:cNvGrpSpPr/>
            <p:nvPr/>
          </p:nvGrpSpPr>
          <p:grpSpPr>
            <a:xfrm>
              <a:off x="2598872" y="3823885"/>
              <a:ext cx="1109337" cy="1409224"/>
              <a:chOff x="207475" y="3570699"/>
              <a:chExt cx="779850" cy="989276"/>
            </a:xfrm>
          </p:grpSpPr>
          <p:pic>
            <p:nvPicPr>
              <p:cNvPr id="234" name="Google Shape;234;p3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07475" y="3570699"/>
                <a:ext cx="779850" cy="6794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5" name="Google Shape;235;p3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07475" y="4250175"/>
                <a:ext cx="779850" cy="309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6" name="Google Shape;236;p34"/>
            <p:cNvGrpSpPr/>
            <p:nvPr/>
          </p:nvGrpSpPr>
          <p:grpSpPr>
            <a:xfrm>
              <a:off x="4903638" y="3824152"/>
              <a:ext cx="1359990" cy="1409319"/>
              <a:chOff x="2330075" y="3506575"/>
              <a:chExt cx="1254025" cy="1117000"/>
            </a:xfrm>
          </p:grpSpPr>
          <p:pic>
            <p:nvPicPr>
              <p:cNvPr id="237" name="Google Shape;237;p3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348988" y="3506575"/>
                <a:ext cx="1216209" cy="8800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3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330075" y="4386645"/>
                <a:ext cx="1254025" cy="2369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9" name="Google Shape;239;p34"/>
            <p:cNvGrpSpPr/>
            <p:nvPr/>
          </p:nvGrpSpPr>
          <p:grpSpPr>
            <a:xfrm>
              <a:off x="3708270" y="4153392"/>
              <a:ext cx="1192489" cy="750838"/>
              <a:chOff x="207475" y="3762750"/>
              <a:chExt cx="1099575" cy="595100"/>
            </a:xfrm>
          </p:grpSpPr>
          <p:pic>
            <p:nvPicPr>
              <p:cNvPr id="240" name="Google Shape;240;p34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207475" y="3762750"/>
                <a:ext cx="1099566" cy="2964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1" name="Google Shape;241;p34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207475" y="4059173"/>
                <a:ext cx="1099575" cy="2986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42" name="Google Shape;242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63625" y="2940969"/>
            <a:ext cx="2936700" cy="2202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>
            <a:spLocks noGrp="1"/>
          </p:cNvSpPr>
          <p:nvPr>
            <p:ph type="title"/>
          </p:nvPr>
        </p:nvSpPr>
        <p:spPr>
          <a:xfrm>
            <a:off x="206325" y="47125"/>
            <a:ext cx="8719200" cy="766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New Coordinates for CORS Network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BETA Testing of New Multi-Year CORS Solution 2</a:t>
            </a:r>
            <a:endParaRPr sz="1800"/>
          </a:p>
        </p:txBody>
      </p:sp>
      <p:sp>
        <p:nvSpPr>
          <p:cNvPr id="248" name="Google Shape;248;p35"/>
          <p:cNvSpPr txBox="1">
            <a:spLocks noGrp="1"/>
          </p:cNvSpPr>
          <p:nvPr>
            <p:ph type="body" idx="1"/>
          </p:nvPr>
        </p:nvSpPr>
        <p:spPr>
          <a:xfrm>
            <a:off x="90650" y="710350"/>
            <a:ext cx="8892000" cy="110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342900" algn="l" rtl="0"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Analyzed all CORS existing between 1994 and January 28, 2017</a:t>
            </a:r>
            <a:endParaRPr sz="18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BETA ITRF2014 and updated NAD83(2011) CORS coordinates and velocities</a:t>
            </a:r>
            <a:endParaRPr sz="18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BETA OPUS (-S, -RS, -Projects) using new coordinates and velocities</a:t>
            </a:r>
            <a:endParaRPr sz="180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3">
            <a:alphaModFix/>
          </a:blip>
          <a:srcRect l="16763" r="12081"/>
          <a:stretch/>
        </p:blipFill>
        <p:spPr>
          <a:xfrm>
            <a:off x="90650" y="1827175"/>
            <a:ext cx="4426390" cy="3316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0" name="Google Shape;250;p35"/>
          <p:cNvPicPr preferRelativeResize="0"/>
          <p:nvPr/>
        </p:nvPicPr>
        <p:blipFill rotWithShape="1">
          <a:blip r:embed="rId4">
            <a:alphaModFix/>
          </a:blip>
          <a:srcRect l="16918" r="12083"/>
          <a:stretch/>
        </p:blipFill>
        <p:spPr>
          <a:xfrm>
            <a:off x="4599625" y="1827175"/>
            <a:ext cx="4417003" cy="3316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1" name="Google Shape;251;p35"/>
          <p:cNvSpPr txBox="1"/>
          <p:nvPr/>
        </p:nvSpPr>
        <p:spPr>
          <a:xfrm>
            <a:off x="670575" y="3630375"/>
            <a:ext cx="13707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NAD83(2011)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Coordinate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</a:t>
            </a:r>
            <a:endParaRPr/>
          </a:p>
        </p:txBody>
      </p:sp>
      <p:sp>
        <p:nvSpPr>
          <p:cNvPr id="252" name="Google Shape;252;p35"/>
          <p:cNvSpPr txBox="1"/>
          <p:nvPr/>
        </p:nvSpPr>
        <p:spPr>
          <a:xfrm>
            <a:off x="5325375" y="3630375"/>
            <a:ext cx="13707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NAD83(2011)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Vertical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Coordinate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736</Words>
  <Application>Microsoft Office PowerPoint</Application>
  <PresentationFormat>On-screen Show (16:9)</PresentationFormat>
  <Paragraphs>120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Verdana</vt:lpstr>
      <vt:lpstr>Default Design</vt:lpstr>
      <vt:lpstr>Default Design</vt:lpstr>
      <vt:lpstr>National Geodetic Survey Priorities </vt:lpstr>
      <vt:lpstr>Priorities Outline</vt:lpstr>
      <vt:lpstr>National Spatial Reference System (NSRS) Modernization</vt:lpstr>
      <vt:lpstr>GRAV-D Progress  </vt:lpstr>
      <vt:lpstr>Planning Updates: Refining the Vision for 2022</vt:lpstr>
      <vt:lpstr>PowerPoint Presentation</vt:lpstr>
      <vt:lpstr>New Hybrid Geoid Model GEOID18 to Replace GEOID12B</vt:lpstr>
      <vt:lpstr>Product Testing </vt:lpstr>
      <vt:lpstr>New Coordinates for CORS Network BETA Testing of New Multi-Year CORS Solution 2</vt:lpstr>
      <vt:lpstr>BETA Testing of New Multi-Year CORS Solution 2</vt:lpstr>
      <vt:lpstr>BETA Testing of New Multi-Year CORS Solution 2</vt:lpstr>
      <vt:lpstr>Hurricane Supplemental Progress and Outlook</vt:lpstr>
      <vt:lpstr>Supporting Safe and Efficient Navigation and Commerce</vt:lpstr>
      <vt:lpstr>Data Dissemination, Archiving, and Topobathy DEM Development</vt:lpstr>
      <vt:lpstr>PowerPoint Presentation</vt:lpstr>
      <vt:lpstr>NGS 2019 Geospatial Summit</vt:lpstr>
      <vt:lpstr>Learn more at geodesy.noaa.gov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Geodetic Survey Priorities</dc:title>
  <dc:creator>Galen Scott</dc:creator>
  <cp:lastModifiedBy>Lynne Mersfelder</cp:lastModifiedBy>
  <cp:revision>6</cp:revision>
  <dcterms:modified xsi:type="dcterms:W3CDTF">2019-04-03T18:09:20Z</dcterms:modified>
</cp:coreProperties>
</file>