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9"/>
  </p:notesMasterIdLst>
  <p:handoutMasterIdLst>
    <p:handoutMasterId r:id="rId40"/>
  </p:handoutMasterIdLst>
  <p:sldIdLst>
    <p:sldId id="256" r:id="rId2"/>
    <p:sldId id="398" r:id="rId3"/>
    <p:sldId id="295" r:id="rId4"/>
    <p:sldId id="332" r:id="rId5"/>
    <p:sldId id="350" r:id="rId6"/>
    <p:sldId id="374" r:id="rId7"/>
    <p:sldId id="312" r:id="rId8"/>
    <p:sldId id="281" r:id="rId9"/>
    <p:sldId id="376" r:id="rId10"/>
    <p:sldId id="338" r:id="rId11"/>
    <p:sldId id="314" r:id="rId12"/>
    <p:sldId id="394" r:id="rId13"/>
    <p:sldId id="371" r:id="rId14"/>
    <p:sldId id="369" r:id="rId15"/>
    <p:sldId id="360" r:id="rId16"/>
    <p:sldId id="370" r:id="rId17"/>
    <p:sldId id="358" r:id="rId18"/>
    <p:sldId id="357" r:id="rId19"/>
    <p:sldId id="395" r:id="rId20"/>
    <p:sldId id="389" r:id="rId21"/>
    <p:sldId id="391" r:id="rId22"/>
    <p:sldId id="392" r:id="rId23"/>
    <p:sldId id="393" r:id="rId24"/>
    <p:sldId id="396" r:id="rId25"/>
    <p:sldId id="383" r:id="rId26"/>
    <p:sldId id="384" r:id="rId27"/>
    <p:sldId id="388" r:id="rId28"/>
    <p:sldId id="385" r:id="rId29"/>
    <p:sldId id="386" r:id="rId30"/>
    <p:sldId id="387" r:id="rId31"/>
    <p:sldId id="377" r:id="rId32"/>
    <p:sldId id="331" r:id="rId33"/>
    <p:sldId id="293" r:id="rId34"/>
    <p:sldId id="296" r:id="rId35"/>
    <p:sldId id="321" r:id="rId36"/>
    <p:sldId id="315" r:id="rId37"/>
    <p:sldId id="319" r:id="rId3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316293"/>
    <a:srgbClr val="EFEBD1"/>
    <a:srgbClr val="306090"/>
    <a:srgbClr val="72A1D0"/>
    <a:srgbClr val="84A4BE"/>
    <a:srgbClr val="E8E3BE"/>
    <a:srgbClr val="EAEEC8"/>
    <a:srgbClr val="E9E7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954" autoAdjust="0"/>
    <p:restoredTop sz="87063" autoAdjust="0"/>
  </p:normalViewPr>
  <p:slideViewPr>
    <p:cSldViewPr>
      <p:cViewPr varScale="1">
        <p:scale>
          <a:sx n="114" d="100"/>
          <a:sy n="114" d="100"/>
        </p:scale>
        <p:origin x="-5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022" y="-96"/>
      </p:cViewPr>
      <p:guideLst>
        <p:guide orient="horz" pos="2928"/>
        <p:guide pos="2208"/>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58" tIns="46579" rIns="93158" bIns="4657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1741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58" tIns="46579" rIns="93158" bIns="4657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741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58" tIns="46579" rIns="93158" bIns="46579"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1741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58" tIns="46579" rIns="93158" bIns="46579" numCol="1" anchor="b" anchorCtr="0" compatLnSpc="1">
            <a:prstTxWarp prst="textNoShape">
              <a:avLst/>
            </a:prstTxWarp>
          </a:bodyPr>
          <a:lstStyle>
            <a:lvl1pPr algn="r">
              <a:defRPr sz="1200">
                <a:latin typeface="Times New Roman" pitchFamily="18" charset="0"/>
              </a:defRPr>
            </a:lvl1pPr>
          </a:lstStyle>
          <a:p>
            <a:pPr>
              <a:defRPr/>
            </a:pPr>
            <a:fld id="{8D887878-5994-4ED1-9361-463A45AE7A5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58" tIns="46579" rIns="93158" bIns="4657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1536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58" tIns="46579" rIns="93158" bIns="4657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58" tIns="46579" rIns="93158" bIns="465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58" tIns="46579" rIns="93158" bIns="46579"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1536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58" tIns="46579" rIns="93158" bIns="46579" numCol="1" anchor="b" anchorCtr="0" compatLnSpc="1">
            <a:prstTxWarp prst="textNoShape">
              <a:avLst/>
            </a:prstTxWarp>
          </a:bodyPr>
          <a:lstStyle>
            <a:lvl1pPr algn="r">
              <a:defRPr sz="1200">
                <a:latin typeface="Times New Roman" pitchFamily="18" charset="0"/>
              </a:defRPr>
            </a:lvl1pPr>
          </a:lstStyle>
          <a:p>
            <a:pPr>
              <a:defRPr/>
            </a:pPr>
            <a:fld id="{DB731075-2BAC-4D12-A5A4-BE8918E393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BA568594-16A3-42C0-A036-0DBF413BD04C}"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smtClean="0"/>
              <a:t>This map shows the locations (and future locations) of PORTS and Operational Models, or OFS.  There 20 PORTS in operation and several of those include models.  1 new PORTS and 2 new models are slated in FY11 (New London PORTS and Columbia River and Northern Gulf of Mexico OFS).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47A072F2-8302-49A8-A439-028C8643185D}"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28E64163-049A-4A4A-8638-71F97D67FD4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smtClean="0"/>
              <a:t>Maritime Services encompasses PORTS, NWLON, NCOP, Great Lakes, Models, Met Program. </a:t>
            </a:r>
          </a:p>
          <a:p>
            <a:endParaRPr lang="en-US" smtClean="0"/>
          </a:p>
          <a:p>
            <a:pPr>
              <a:buFontTx/>
              <a:buChar char="•"/>
            </a:pPr>
            <a:r>
              <a:rPr lang="en-US" smtClean="0"/>
              <a:t>  Explain datums (vertical reference)– picture of a vessel going under a bridge</a:t>
            </a:r>
          </a:p>
          <a:p>
            <a:endParaRPr lang="en-US" smtClean="0"/>
          </a:p>
        </p:txBody>
      </p:sp>
      <p:sp>
        <p:nvSpPr>
          <p:cNvPr id="54276" name="Slide Number Placeholder 3"/>
          <p:cNvSpPr>
            <a:spLocks noGrp="1"/>
          </p:cNvSpPr>
          <p:nvPr>
            <p:ph type="sldNum" sz="quarter" idx="5"/>
          </p:nvPr>
        </p:nvSpPr>
        <p:spPr>
          <a:noFill/>
        </p:spPr>
        <p:txBody>
          <a:bodyPr/>
          <a:lstStyle/>
          <a:p>
            <a:fld id="{4594898B-99B0-4EBF-B359-CDDFC046ED0A}"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55300" name="Slide Number Placeholder 3"/>
          <p:cNvSpPr>
            <a:spLocks noGrp="1"/>
          </p:cNvSpPr>
          <p:nvPr>
            <p:ph type="sldNum" sz="quarter" idx="5"/>
          </p:nvPr>
        </p:nvSpPr>
        <p:spPr>
          <a:noFill/>
        </p:spPr>
        <p:txBody>
          <a:bodyPr/>
          <a:lstStyle/>
          <a:p>
            <a:fld id="{070A1DF2-ECDD-4D33-AC7B-76B0CE82237C}"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fld id="{4F3A4B53-1670-45E0-8037-5672FBC53E8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smtClean="0"/>
          </a:p>
        </p:txBody>
      </p:sp>
      <p:sp>
        <p:nvSpPr>
          <p:cNvPr id="57348" name="Slide Number Placeholder 3"/>
          <p:cNvSpPr>
            <a:spLocks noGrp="1"/>
          </p:cNvSpPr>
          <p:nvPr>
            <p:ph type="sldNum" sz="quarter" idx="5"/>
          </p:nvPr>
        </p:nvSpPr>
        <p:spPr>
          <a:noFill/>
        </p:spPr>
        <p:txBody>
          <a:bodyPr/>
          <a:lstStyle/>
          <a:p>
            <a:fld id="{96F046E5-5D5A-4E1E-A5E9-F8A0A07E7D8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17A8A985-EB4F-4470-A446-6FA3FE8E475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smtClean="0"/>
              <a:t>Nowcasts and forecasts are scientific predictions about the present and future states of water levels (and possibly currents and other relevant oceanographic variables, such as salinity and temperature) in a coastal area. These predictions rely on either observed data or forecasts from a numerical model. A nowcast incorporates recent (and often near real-time) observed meteorological, oceanographic, and/or river flow rate data. A nowcast covers the period of time from the recent past (e.g., the past few days) to the present, and it can make predictions for locations where observational data are not available. A forecast incorporates meteorological, oceanographic, and/or river flow rate forecasts and makes predictions for times where observational data will not be available. A forecast is usually initiated by the results of a nowcast.</a:t>
            </a:r>
          </a:p>
        </p:txBody>
      </p:sp>
      <p:sp>
        <p:nvSpPr>
          <p:cNvPr id="59396" name="Slide Number Placeholder 3"/>
          <p:cNvSpPr>
            <a:spLocks noGrp="1"/>
          </p:cNvSpPr>
          <p:nvPr>
            <p:ph type="sldNum" sz="quarter" idx="5"/>
          </p:nvPr>
        </p:nvSpPr>
        <p:spPr>
          <a:noFill/>
        </p:spPr>
        <p:txBody>
          <a:bodyPr/>
          <a:lstStyle/>
          <a:p>
            <a:fld id="{5783FBB4-7119-4553-A85C-B61E9D6342E7}"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D9B7CF91-B78D-4929-840B-6E2EF9CA149B}"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03D1DF15-D11B-49F8-92E6-2DA027EBC3F4}"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A1BBAFF8-6CDB-4A35-9DC5-8D3578A810F1}"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fld id="{35C0F7BF-E654-4D20-90F4-8F821F76154F}"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dirty="0" smtClean="0"/>
              <a:t>VDatum is a free software tool being developed jointly by NOAA's National Geodetic Survey (NGS), Office of Coast Survey (OCS), and Center for Operational Oceanographic Products and Services (CO-OPS). VDatum is designed to vertically transform geospatial data among a variety of tidal, </a:t>
            </a:r>
            <a:r>
              <a:rPr lang="en-US" dirty="0" err="1" smtClean="0"/>
              <a:t>orthometric</a:t>
            </a:r>
            <a:r>
              <a:rPr lang="en-US" dirty="0" smtClean="0"/>
              <a:t> and ellipsoidal vertical datums - allowing users to convert their data from different horizontal/vertical references into a common system and enabling the fusion of diverse geospatial data in desired reference levels.</a:t>
            </a:r>
          </a:p>
          <a:p>
            <a:pPr fontAlgn="auto">
              <a:spcBef>
                <a:spcPts val="0"/>
              </a:spcBef>
              <a:spcAft>
                <a:spcPts val="0"/>
              </a:spcAft>
              <a:defRPr/>
            </a:pPr>
            <a:endParaRPr lang="en-US" dirty="0" smtClean="0"/>
          </a:p>
          <a:p>
            <a:pPr fontAlgn="auto">
              <a:spcBef>
                <a:spcPts val="0"/>
              </a:spcBef>
              <a:spcAft>
                <a:spcPts val="0"/>
              </a:spcAft>
              <a:defRPr/>
            </a:pPr>
            <a:r>
              <a:rPr lang="en-US" dirty="0" smtClean="0"/>
              <a:t>Because of the hurricane Katrina damage, especially in New Orleans where the levees were breached.  Congress has asked USACE to use NOAA certified water level datums for all their dredging, shoreline protection, navigation, coastal projects. </a:t>
            </a:r>
          </a:p>
          <a:p>
            <a:pPr fontAlgn="auto">
              <a:spcBef>
                <a:spcPts val="0"/>
              </a:spcBef>
              <a:spcAft>
                <a:spcPts val="0"/>
              </a:spcAft>
              <a:defRPr/>
            </a:pPr>
            <a:endParaRPr lang="en-US" dirty="0" smtClean="0"/>
          </a:p>
          <a:p>
            <a:pPr fontAlgn="auto">
              <a:spcBef>
                <a:spcPts val="0"/>
              </a:spcBef>
              <a:spcAft>
                <a:spcPts val="0"/>
              </a:spcAft>
              <a:defRPr/>
            </a:pPr>
            <a:r>
              <a:rPr lang="en-US" dirty="0" smtClean="0"/>
              <a:t>CO-OPS performs the assessment of tidal, geodetic, and ellipsoidal datums and develops VDatum Work List for each area.  CO-OPS collects water level data and determines tidal datums.  NGS, CO-OPS, and OCS personnel and resources (NOAA Ships, NRT) collect geodetic and ellipsoidal information.  CO-OPS also analyzes the tidal, geodetic, and ellipsoidal information and develops VDatum Complete List.  Based upon this information, OCS Coast Survey Development Lab (CSDL) develops VDatum models.  NGS develops Sea Surface of Topography and currently maintains the VDatum website.  NGS also collects data and maintains Continuously Operating Reference Stations (CORS) for GPS applications, Online Processing and User Services (OPUS DB) for GPS applications, gravity measurements, leveling and bench mark height information, and National Spatial Reference System (NSRS) – all of which are vital for the NOS VDatum Program. </a:t>
            </a:r>
          </a:p>
          <a:p>
            <a:pPr fontAlgn="auto">
              <a:spcBef>
                <a:spcPts val="0"/>
              </a:spcBef>
              <a:spcAft>
                <a:spcPts val="0"/>
              </a:spcAft>
              <a:defRPr/>
            </a:pPr>
            <a:endParaRPr lang="en-US" dirty="0"/>
          </a:p>
        </p:txBody>
      </p:sp>
      <p:sp>
        <p:nvSpPr>
          <p:cNvPr id="63492" name="Slide Number Placeholder 3"/>
          <p:cNvSpPr>
            <a:spLocks noGrp="1"/>
          </p:cNvSpPr>
          <p:nvPr>
            <p:ph type="sldNum" sz="quarter" idx="5"/>
          </p:nvPr>
        </p:nvSpPr>
        <p:spPr>
          <a:noFill/>
        </p:spPr>
        <p:txBody>
          <a:bodyPr/>
          <a:lstStyle/>
          <a:p>
            <a:fld id="{1A7AB43A-660D-43B2-8D00-E20EF96EF19A}" type="slidenum">
              <a:rPr lang="en-US" smtClean="0">
                <a:solidFill>
                  <a:srgbClr val="000000"/>
                </a:solidFill>
              </a:rPr>
              <a:pPr/>
              <a:t>22</a:t>
            </a:fld>
            <a:endParaRPr 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a:buFontTx/>
              <a:buChar char="•"/>
            </a:pPr>
            <a:r>
              <a:rPr lang="en-US" smtClean="0"/>
              <a:t>  Added policy graphic:  Talk about how the the recommendation was made, then USACE published policy</a:t>
            </a:r>
          </a:p>
          <a:p>
            <a:endParaRPr lang="en-US" smtClean="0"/>
          </a:p>
          <a:p>
            <a:pPr>
              <a:buFontTx/>
              <a:buChar char="•"/>
            </a:pPr>
            <a:r>
              <a:rPr lang="en-US" smtClean="0"/>
              <a:t>  Removed USGS logo:  Speak to partnership with USGS, or create another slide on the USGS-USACE-NOAA collaborative efforts</a:t>
            </a:r>
          </a:p>
        </p:txBody>
      </p:sp>
      <p:sp>
        <p:nvSpPr>
          <p:cNvPr id="64516" name="Slide Number Placeholder 3"/>
          <p:cNvSpPr>
            <a:spLocks noGrp="1"/>
          </p:cNvSpPr>
          <p:nvPr>
            <p:ph type="sldNum" sz="quarter" idx="5"/>
          </p:nvPr>
        </p:nvSpPr>
        <p:spPr>
          <a:noFill/>
        </p:spPr>
        <p:txBody>
          <a:bodyPr/>
          <a:lstStyle/>
          <a:p>
            <a:fld id="{7A0EEF2D-1D3E-486D-86C3-63E8F2BC68E8}"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E2A4EEDE-8302-45B0-85A4-FEFC393BB467}"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smtClean="0"/>
              <a:t>Added 1-minute real time data to Tools/Products</a:t>
            </a:r>
          </a:p>
        </p:txBody>
      </p:sp>
      <p:sp>
        <p:nvSpPr>
          <p:cNvPr id="66564" name="Slide Number Placeholder 3"/>
          <p:cNvSpPr>
            <a:spLocks noGrp="1"/>
          </p:cNvSpPr>
          <p:nvPr>
            <p:ph type="sldNum" sz="quarter" idx="5"/>
          </p:nvPr>
        </p:nvSpPr>
        <p:spPr>
          <a:noFill/>
        </p:spPr>
        <p:txBody>
          <a:bodyPr/>
          <a:lstStyle/>
          <a:p>
            <a:fld id="{CAB1DBA2-364A-40C5-84F5-E9B85757CB8D}"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smtClean="0"/>
          </a:p>
        </p:txBody>
      </p:sp>
      <p:sp>
        <p:nvSpPr>
          <p:cNvPr id="67588" name="Slide Number Placeholder 3"/>
          <p:cNvSpPr>
            <a:spLocks noGrp="1"/>
          </p:cNvSpPr>
          <p:nvPr>
            <p:ph type="sldNum" sz="quarter" idx="5"/>
          </p:nvPr>
        </p:nvSpPr>
        <p:spPr>
          <a:noFill/>
        </p:spPr>
        <p:txBody>
          <a:bodyPr/>
          <a:lstStyle/>
          <a:p>
            <a:fld id="{6F9B76BA-B0A5-4CAF-81AA-A6481F327DCE}"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t>Moved HAB slide to follow ecosystems slide</a:t>
            </a:r>
          </a:p>
        </p:txBody>
      </p:sp>
      <p:sp>
        <p:nvSpPr>
          <p:cNvPr id="68612" name="Slide Number Placeholder 3"/>
          <p:cNvSpPr>
            <a:spLocks noGrp="1"/>
          </p:cNvSpPr>
          <p:nvPr>
            <p:ph type="sldNum" sz="quarter" idx="5"/>
          </p:nvPr>
        </p:nvSpPr>
        <p:spPr>
          <a:noFill/>
        </p:spPr>
        <p:txBody>
          <a:bodyPr/>
          <a:lstStyle/>
          <a:p>
            <a:fld id="{757CDC4D-0666-4AE1-A1CA-A82E92E8BA79}"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Removed “water level networks” because it isn’t a specific tool/product like Quicklook and SLOSH model</a:t>
            </a:r>
          </a:p>
        </p:txBody>
      </p:sp>
      <p:sp>
        <p:nvSpPr>
          <p:cNvPr id="69636" name="Slide Number Placeholder 3"/>
          <p:cNvSpPr>
            <a:spLocks noGrp="1"/>
          </p:cNvSpPr>
          <p:nvPr>
            <p:ph type="sldNum" sz="quarter" idx="5"/>
          </p:nvPr>
        </p:nvSpPr>
        <p:spPr>
          <a:noFill/>
        </p:spPr>
        <p:txBody>
          <a:bodyPr/>
          <a:lstStyle/>
          <a:p>
            <a:fld id="{18A8CC9E-7974-42C3-9D6C-CDBFB1A51240}"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smtClean="0"/>
              <a:t>Products:</a:t>
            </a:r>
          </a:p>
          <a:p>
            <a:pPr>
              <a:buFontTx/>
              <a:buChar char="•"/>
            </a:pPr>
            <a:r>
              <a:rPr lang="en-US" smtClean="0"/>
              <a:t>  1-minute real-time data</a:t>
            </a:r>
          </a:p>
          <a:p>
            <a:pPr>
              <a:buFontTx/>
              <a:buChar char="•"/>
            </a:pPr>
            <a:r>
              <a:rPr lang="en-US" smtClean="0"/>
              <a:t>  15 second data for research</a:t>
            </a:r>
          </a:p>
        </p:txBody>
      </p:sp>
      <p:sp>
        <p:nvSpPr>
          <p:cNvPr id="70660" name="Slide Number Placeholder 3"/>
          <p:cNvSpPr>
            <a:spLocks noGrp="1"/>
          </p:cNvSpPr>
          <p:nvPr>
            <p:ph type="sldNum" sz="quarter" idx="5"/>
          </p:nvPr>
        </p:nvSpPr>
        <p:spPr>
          <a:noFill/>
        </p:spPr>
        <p:txBody>
          <a:bodyPr/>
          <a:lstStyle/>
          <a:p>
            <a:fld id="{521B82B5-19A4-4F79-B8BE-3D37BA8626B1}"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9B6C9EA2-D47E-4028-8EEA-E93F2271B8E9}"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92D913CE-205C-42A6-AADC-7706E09B8195}"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smtClean="0">
                <a:solidFill>
                  <a:schemeClr val="bg1"/>
                </a:solidFill>
                <a:latin typeface="Lucida Sans" pitchFamily="34" charset="0"/>
              </a:rPr>
              <a:t>We are dedicated to serving our customer communities by turning operational oceanographic data into meaningful and user-friendly information.</a:t>
            </a:r>
          </a:p>
          <a:p>
            <a:endParaRPr lang="en-US" smtClean="0"/>
          </a:p>
        </p:txBody>
      </p:sp>
      <p:sp>
        <p:nvSpPr>
          <p:cNvPr id="72708" name="Slide Number Placeholder 3"/>
          <p:cNvSpPr>
            <a:spLocks noGrp="1"/>
          </p:cNvSpPr>
          <p:nvPr>
            <p:ph type="sldNum" sz="quarter" idx="5"/>
          </p:nvPr>
        </p:nvSpPr>
        <p:spPr>
          <a:noFill/>
        </p:spPr>
        <p:txBody>
          <a:bodyPr/>
          <a:lstStyle/>
          <a:p>
            <a:fld id="{2C28F7A0-EEA5-4B3F-8544-3C21C9FB9037}"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a:spLocks noGrp="1"/>
          </p:cNvSpPr>
          <p:nvPr>
            <p:ph type="sldNum" sz="quarter" idx="5"/>
          </p:nvPr>
        </p:nvSpPr>
        <p:spPr>
          <a:noFill/>
        </p:spPr>
        <p:txBody>
          <a:bodyPr/>
          <a:lstStyle/>
          <a:p>
            <a:fld id="{0850B58B-BB2A-4AF8-81B8-2D136B0AB0B7}"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2BB5675-54BA-4715-9184-D717C8D3544E}" type="slidenum">
              <a:rPr lang="en-US" smtClean="0">
                <a:latin typeface="Arial" charset="0"/>
              </a:rPr>
              <a:pPr/>
              <a:t>33</a:t>
            </a:fld>
            <a:endParaRPr lang="en-US" smtClean="0">
              <a:latin typeface="Arial" charset="0"/>
            </a:endParaRPr>
          </a:p>
        </p:txBody>
      </p:sp>
      <p:sp>
        <p:nvSpPr>
          <p:cNvPr id="74755"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p:spPr>
        <p:txBody>
          <a:bodyPr/>
          <a:lstStyle/>
          <a:p>
            <a:pPr>
              <a:spcBef>
                <a:spcPct val="25000"/>
              </a:spcBef>
              <a:defRPr/>
            </a:pPr>
            <a:r>
              <a:rPr lang="en-US" sz="2400" dirty="0" smtClean="0"/>
              <a:t>CO-OPS serves both the public at large and other government agencies.  CO-OPS is the authoritative source for accurate, reliable, and timely water level and current measurements that support safe and efficient maritime commerce, sound coastal management, and recreation.</a:t>
            </a:r>
          </a:p>
          <a:p>
            <a:pPr>
              <a:spcBef>
                <a:spcPct val="25000"/>
              </a:spcBef>
              <a:defRPr/>
            </a:pPr>
            <a:endParaRPr lang="en-US" sz="2400" dirty="0" smtClean="0"/>
          </a:p>
          <a:p>
            <a:pPr>
              <a:spcBef>
                <a:spcPct val="25000"/>
              </a:spcBef>
              <a:defRPr/>
            </a:pPr>
            <a:r>
              <a:rPr lang="en-US" sz="2400" b="1" dirty="0" smtClean="0"/>
              <a:t>Legislative Mandates</a:t>
            </a:r>
          </a:p>
          <a:p>
            <a:pPr>
              <a:spcBef>
                <a:spcPct val="25000"/>
              </a:spcBef>
              <a:defRPr/>
            </a:pPr>
            <a:r>
              <a:rPr lang="en-US" sz="2400" b="1" dirty="0" smtClean="0"/>
              <a:t>US Coast and Geodetic Survey Act of 1947</a:t>
            </a:r>
          </a:p>
          <a:p>
            <a:pPr>
              <a:spcBef>
                <a:spcPct val="25000"/>
              </a:spcBef>
              <a:defRPr/>
            </a:pPr>
            <a:r>
              <a:rPr lang="en-US" sz="2400" dirty="0" smtClean="0"/>
              <a:t>–  Authorizes tide and current observations for safe and efficient navigation</a:t>
            </a:r>
          </a:p>
          <a:p>
            <a:pPr>
              <a:spcBef>
                <a:spcPct val="25000"/>
              </a:spcBef>
              <a:defRPr/>
            </a:pPr>
            <a:r>
              <a:rPr lang="en-US" sz="2400" b="1" dirty="0" smtClean="0"/>
              <a:t>Hydrographic Services Improvement Act (1998)</a:t>
            </a:r>
          </a:p>
          <a:p>
            <a:pPr>
              <a:spcBef>
                <a:spcPct val="25000"/>
              </a:spcBef>
              <a:defRPr/>
            </a:pPr>
            <a:r>
              <a:rPr lang="en-US" sz="2400" b="1" dirty="0" smtClean="0"/>
              <a:t>–  </a:t>
            </a:r>
            <a:r>
              <a:rPr lang="en-US" sz="2400" dirty="0" smtClean="0"/>
              <a:t>Authorizes real time data</a:t>
            </a:r>
          </a:p>
          <a:p>
            <a:pPr>
              <a:spcBef>
                <a:spcPct val="25000"/>
              </a:spcBef>
              <a:defRPr/>
            </a:pPr>
            <a:r>
              <a:rPr lang="en-US" sz="2400" dirty="0" smtClean="0"/>
              <a:t>–  Authorizes other uses; coastal resource management, emergency response, homeland security</a:t>
            </a:r>
          </a:p>
          <a:p>
            <a:pPr>
              <a:spcBef>
                <a:spcPct val="25000"/>
              </a:spcBef>
              <a:defRPr/>
            </a:pPr>
            <a:r>
              <a:rPr lang="en-US" sz="2400" b="1" dirty="0" smtClean="0"/>
              <a:t>Boundary Waters Treaty of 1909</a:t>
            </a:r>
          </a:p>
          <a:p>
            <a:pPr>
              <a:spcBef>
                <a:spcPct val="25000"/>
              </a:spcBef>
              <a:defRPr/>
            </a:pPr>
            <a:r>
              <a:rPr lang="en-US" sz="2400" b="1" dirty="0" smtClean="0"/>
              <a:t>-  </a:t>
            </a:r>
            <a:r>
              <a:rPr lang="en-US" sz="2400" dirty="0" smtClean="0"/>
              <a:t>Creates guidelines governing the management any waters bordering the US and Canada</a:t>
            </a:r>
          </a:p>
          <a:p>
            <a:pPr>
              <a:spcBef>
                <a:spcPct val="25000"/>
              </a:spcBef>
              <a:defRPr/>
            </a:pPr>
            <a:r>
              <a:rPr lang="en-US" sz="2400" b="1" dirty="0" smtClean="0"/>
              <a:t>US Tsunami Warning and Education Act (2006)</a:t>
            </a:r>
          </a:p>
          <a:p>
            <a:pPr>
              <a:spcBef>
                <a:spcPct val="25000"/>
              </a:spcBef>
              <a:defRPr/>
            </a:pPr>
            <a:r>
              <a:rPr lang="en-US" sz="2400" b="1" dirty="0" smtClean="0"/>
              <a:t>–  </a:t>
            </a:r>
            <a:r>
              <a:rPr lang="en-US" sz="2400" dirty="0" smtClean="0"/>
              <a:t>Authorizes tide gauge warning networks</a:t>
            </a:r>
          </a:p>
          <a:p>
            <a:pPr>
              <a:spcBef>
                <a:spcPct val="25000"/>
              </a:spcBef>
              <a:defRPr/>
            </a:pPr>
            <a:r>
              <a:rPr lang="en-US" sz="2400" b="1" dirty="0" smtClean="0"/>
              <a:t>-----------------------------------------------------------------------------------------------------</a:t>
            </a:r>
          </a:p>
          <a:p>
            <a:pPr>
              <a:spcBef>
                <a:spcPct val="25000"/>
              </a:spcBef>
              <a:defRPr/>
            </a:pPr>
            <a:r>
              <a:rPr lang="en-US" sz="2400" b="1" dirty="0" smtClean="0"/>
              <a:t>Legal Precedents</a:t>
            </a:r>
          </a:p>
          <a:p>
            <a:pPr>
              <a:spcBef>
                <a:spcPct val="25000"/>
              </a:spcBef>
              <a:defRPr/>
            </a:pPr>
            <a:r>
              <a:rPr lang="en-US" sz="2400" b="1" dirty="0" smtClean="0"/>
              <a:t>1936 Borax, Ltd v. City of Los Angeles U.S. Supreme Court case</a:t>
            </a:r>
          </a:p>
          <a:p>
            <a:pPr lvl="1">
              <a:spcBef>
                <a:spcPct val="25000"/>
              </a:spcBef>
              <a:defRPr/>
            </a:pPr>
            <a:r>
              <a:rPr lang="en-US" sz="2200" dirty="0" smtClean="0"/>
              <a:t>Use of 19-year tidal datum epoch concept in legal context</a:t>
            </a:r>
            <a:endParaRPr lang="en-US" sz="600" b="1" dirty="0" smtClean="0"/>
          </a:p>
          <a:p>
            <a:pPr>
              <a:spcBef>
                <a:spcPct val="25000"/>
              </a:spcBef>
              <a:defRPr/>
            </a:pPr>
            <a:r>
              <a:rPr lang="en-US" sz="2400" b="1" dirty="0" smtClean="0"/>
              <a:t>United States v California, 332 U.S. 19, 26 (1947) </a:t>
            </a:r>
          </a:p>
          <a:p>
            <a:pPr lvl="1">
              <a:spcBef>
                <a:spcPct val="25000"/>
              </a:spcBef>
              <a:defRPr/>
            </a:pPr>
            <a:r>
              <a:rPr lang="en-US" sz="2200" dirty="0" smtClean="0"/>
              <a:t>Established use of ordinary low water mark as baseline for offshore submerged lands as defined and determined by Coast and Geodetic Survey.</a:t>
            </a:r>
            <a:endParaRPr lang="en-US" sz="600" dirty="0" smtClean="0"/>
          </a:p>
          <a:p>
            <a:pPr>
              <a:spcBef>
                <a:spcPct val="25000"/>
              </a:spcBef>
              <a:defRPr/>
            </a:pPr>
            <a:r>
              <a:rPr lang="en-US" sz="2400" b="1" dirty="0" smtClean="0"/>
              <a:t>National Tidal Datum Convention of 1980</a:t>
            </a:r>
          </a:p>
          <a:p>
            <a:pPr lvl="1">
              <a:spcBef>
                <a:spcPct val="25000"/>
              </a:spcBef>
              <a:defRPr/>
            </a:pPr>
            <a:r>
              <a:rPr lang="en-US" sz="2200" dirty="0" smtClean="0"/>
              <a:t>Authorized the  NOAA definitions of MHW, MHHW,  MLW and MLLW as the official policy of  the U.S. Government.</a:t>
            </a:r>
            <a:endParaRPr lang="en-US" sz="600" dirty="0" smtClean="0"/>
          </a:p>
          <a:p>
            <a:pPr>
              <a:spcBef>
                <a:spcPct val="25000"/>
              </a:spcBef>
              <a:defRPr/>
            </a:pPr>
            <a:r>
              <a:rPr lang="en-US" sz="2400" b="1" dirty="0" err="1" smtClean="0"/>
              <a:t>Dinkum</a:t>
            </a:r>
            <a:r>
              <a:rPr lang="en-US" sz="2400" b="1" dirty="0" smtClean="0"/>
              <a:t> Sands Court case</a:t>
            </a:r>
          </a:p>
          <a:p>
            <a:pPr marL="407569" lvl="1" indent="349343" eaLnBrk="1" hangingPunct="1">
              <a:lnSpc>
                <a:spcPct val="95000"/>
              </a:lnSpc>
              <a:spcBef>
                <a:spcPct val="40000"/>
              </a:spcBef>
              <a:defRPr/>
            </a:pPr>
            <a:endParaRPr lang="en-US" sz="2200" dirty="0" smtClean="0"/>
          </a:p>
          <a:p>
            <a:pPr>
              <a:defRPr/>
            </a:pPr>
            <a:endParaRPr 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mtClean="0"/>
              <a:t>Earmarks</a:t>
            </a:r>
          </a:p>
          <a:p>
            <a:r>
              <a:rPr lang="en-US" smtClean="0"/>
              <a:t>2005 – Alaska, Great Lakes</a:t>
            </a:r>
          </a:p>
          <a:p>
            <a:r>
              <a:rPr lang="en-US" smtClean="0"/>
              <a:t>2006 – Alaska, Great Lakes</a:t>
            </a:r>
          </a:p>
          <a:p>
            <a:r>
              <a:rPr lang="en-US" smtClean="0"/>
              <a:t>2007 – Alaska</a:t>
            </a:r>
          </a:p>
          <a:p>
            <a:r>
              <a:rPr lang="en-US" smtClean="0"/>
              <a:t>2008 – nothing</a:t>
            </a:r>
          </a:p>
          <a:p>
            <a:r>
              <a:rPr lang="en-US" smtClean="0"/>
              <a:t>2009 – PORTS O&amp;M</a:t>
            </a:r>
          </a:p>
        </p:txBody>
      </p:sp>
      <p:sp>
        <p:nvSpPr>
          <p:cNvPr id="75780" name="Slide Number Placeholder 3"/>
          <p:cNvSpPr>
            <a:spLocks noGrp="1"/>
          </p:cNvSpPr>
          <p:nvPr>
            <p:ph type="sldNum" sz="quarter" idx="5"/>
          </p:nvPr>
        </p:nvSpPr>
        <p:spPr>
          <a:noFill/>
        </p:spPr>
        <p:txBody>
          <a:bodyPr/>
          <a:lstStyle/>
          <a:p>
            <a:fld id="{69850D6A-1B80-4BC8-8BAA-DF2552BD9D99}" type="slidenum">
              <a:rPr lang="en-US" smtClean="0">
                <a:latin typeface="Arial" charset="0"/>
              </a:rPr>
              <a:pPr/>
              <a:t>34</a:t>
            </a:fld>
            <a:endParaRPr 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smtClean="0"/>
              <a:t>First operational sensor at Mobile Bay</a:t>
            </a:r>
          </a:p>
        </p:txBody>
      </p:sp>
      <p:sp>
        <p:nvSpPr>
          <p:cNvPr id="76804" name="Slide Number Placeholder 3"/>
          <p:cNvSpPr>
            <a:spLocks noGrp="1"/>
          </p:cNvSpPr>
          <p:nvPr>
            <p:ph type="sldNum" sz="quarter" idx="5"/>
          </p:nvPr>
        </p:nvSpPr>
        <p:spPr>
          <a:noFill/>
        </p:spPr>
        <p:txBody>
          <a:bodyPr/>
          <a:lstStyle/>
          <a:p>
            <a:fld id="{543FDDF0-9D53-4EB6-A2BE-5C54FCD8A2F5}" type="slidenum">
              <a:rPr lang="en-US" smtClean="0"/>
              <a:pPr/>
              <a:t>37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smtClean="0">
                <a:solidFill>
                  <a:srgbClr val="336699"/>
                </a:solidFill>
              </a:rPr>
              <a:t>Align the organization’s workforce, resources, and infrastructure to consistently deliver high-quality products and services. </a:t>
            </a:r>
          </a:p>
          <a:p>
            <a:endParaRPr lang="en-US" smtClean="0">
              <a:solidFill>
                <a:srgbClr val="336699"/>
              </a:solidFill>
            </a:endParaRPr>
          </a:p>
          <a:p>
            <a:r>
              <a:rPr lang="en-US" smtClean="0">
                <a:solidFill>
                  <a:srgbClr val="336699"/>
                </a:solidFill>
              </a:rPr>
              <a:t>COASTAL:  </a:t>
            </a:r>
            <a:r>
              <a:rPr lang="en-US" smtClean="0"/>
              <a:t>Coastal Oceanographic Applications and Services of Tides And Lakes </a:t>
            </a:r>
            <a:endParaRPr lang="en-US" smtClean="0">
              <a:solidFill>
                <a:srgbClr val="336699"/>
              </a:solidFill>
            </a:endParaRPr>
          </a:p>
          <a:p>
            <a:endParaRPr lang="en-US" smtClean="0"/>
          </a:p>
        </p:txBody>
      </p:sp>
      <p:sp>
        <p:nvSpPr>
          <p:cNvPr id="45060" name="Slide Number Placeholder 3"/>
          <p:cNvSpPr>
            <a:spLocks noGrp="1"/>
          </p:cNvSpPr>
          <p:nvPr>
            <p:ph type="sldNum" sz="quarter" idx="5"/>
          </p:nvPr>
        </p:nvSpPr>
        <p:spPr>
          <a:noFill/>
        </p:spPr>
        <p:txBody>
          <a:bodyPr/>
          <a:lstStyle/>
          <a:p>
            <a:fld id="{580074C9-6531-40FA-B7FD-91755CAB2FA9}"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mtClean="0">
                <a:solidFill>
                  <a:srgbClr val="336699"/>
                </a:solidFill>
              </a:rPr>
              <a:t>Align the organization’s workforce, resources, and infrastructure to consistently deliver high-quality products and services. </a:t>
            </a:r>
          </a:p>
          <a:p>
            <a:endParaRPr lang="en-US" smtClean="0">
              <a:solidFill>
                <a:srgbClr val="336699"/>
              </a:solidFill>
            </a:endParaRPr>
          </a:p>
        </p:txBody>
      </p:sp>
      <p:sp>
        <p:nvSpPr>
          <p:cNvPr id="46084" name="Slide Number Placeholder 3"/>
          <p:cNvSpPr>
            <a:spLocks noGrp="1"/>
          </p:cNvSpPr>
          <p:nvPr>
            <p:ph type="sldNum" sz="quarter" idx="5"/>
          </p:nvPr>
        </p:nvSpPr>
        <p:spPr>
          <a:noFill/>
        </p:spPr>
        <p:txBody>
          <a:bodyPr/>
          <a:lstStyle/>
          <a:p>
            <a:fld id="{18E6976B-0040-4E88-8DD3-AC3925C9295B}"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fld id="{24FE9574-FB75-4A08-8A50-2C79568D246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701675" y="4416425"/>
            <a:ext cx="5607050" cy="4184650"/>
          </a:xfrm>
          <a:noFill/>
          <a:ln/>
        </p:spPr>
        <p:txBody>
          <a:bodyPr/>
          <a:lstStyle/>
          <a:p>
            <a:pPr>
              <a:buFontTx/>
              <a:buChar char="•"/>
            </a:pPr>
            <a:r>
              <a:rPr lang="en-US" smtClean="0"/>
              <a:t>  The Continuous Operational Real-Time Monitoring System (CORMS) is the primary system for real-time QA/QC efforts in CO-OPS. </a:t>
            </a:r>
          </a:p>
          <a:p>
            <a:pPr>
              <a:buFontTx/>
              <a:buChar char="•"/>
            </a:pPr>
            <a:r>
              <a:rPr lang="en-US" smtClean="0"/>
              <a:t>  CORMS performs thorough and robust QA/QC on all real-time data, systems, and products in the CO-OPS domain, ensuring that a reliable source of real-time data is readily available, while not disseminating data of questionable quality. </a:t>
            </a:r>
          </a:p>
          <a:p>
            <a:pPr>
              <a:buFontTx/>
              <a:buChar char="•"/>
            </a:pPr>
            <a:r>
              <a:rPr lang="en-US" smtClean="0"/>
              <a:t>  CO-OPS Data are available to the users in real-time (or near real-time) via various online graphical plots, simple text data, as well as telephone voice response. </a:t>
            </a:r>
          </a:p>
          <a:p>
            <a:pPr>
              <a:buFontTx/>
              <a:buChar char="•"/>
            </a:pPr>
            <a:r>
              <a:rPr lang="en-US" smtClean="0"/>
              <a:t>  All data and products are monitored and reviewed on a 24x7 basis, automatically and by experienced CORMS operators working on 12-hour shifts.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543050" y="696913"/>
            <a:ext cx="3924300" cy="2943225"/>
          </a:xfrm>
          <a:ln/>
        </p:spPr>
      </p:sp>
      <p:sp>
        <p:nvSpPr>
          <p:cNvPr id="49155" name="Notes Placeholder 2"/>
          <p:cNvSpPr>
            <a:spLocks noGrp="1"/>
          </p:cNvSpPr>
          <p:nvPr>
            <p:ph type="body" idx="1"/>
          </p:nvPr>
        </p:nvSpPr>
        <p:spPr>
          <a:xfrm>
            <a:off x="192088" y="3676650"/>
            <a:ext cx="6589712" cy="5327650"/>
          </a:xfrm>
          <a:noFill/>
          <a:ln/>
        </p:spPr>
        <p:txBody>
          <a:bodyPr/>
          <a:lstStyle/>
          <a:p>
            <a:pPr>
              <a:buFontTx/>
              <a:buChar char="•"/>
            </a:pPr>
            <a:r>
              <a:rPr lang="en-US" sz="1000" smtClean="0"/>
              <a:t>  CO-OPS manages the Ocean Systems Test and Evaluation Program (OSTEP) to facilitate the transition of new sensors and systems to an operational status. </a:t>
            </a:r>
          </a:p>
          <a:p>
            <a:pPr>
              <a:buFontTx/>
              <a:buChar char="•"/>
            </a:pPr>
            <a:r>
              <a:rPr lang="en-US" sz="1000" smtClean="0"/>
              <a:t>  Demand for real-time coastal oceanographic and meteorological data is growing quickly, so it is critical for these systems to be accurate, reliable, and cost-effective. </a:t>
            </a:r>
          </a:p>
          <a:p>
            <a:pPr>
              <a:buFontTx/>
              <a:buChar char="•"/>
            </a:pPr>
            <a:r>
              <a:rPr lang="en-US" sz="1000" smtClean="0"/>
              <a:t>  OSTEP tests instruments to ensure that they meet CO-OPS requirements, develops operational deployment and implementation processes, and establishes quality-control criteria.</a:t>
            </a:r>
          </a:p>
          <a:p>
            <a:r>
              <a:rPr lang="en-US" sz="1000" b="1" smtClean="0"/>
              <a:t>MWWL</a:t>
            </a:r>
          </a:p>
          <a:p>
            <a:pPr>
              <a:buFontTx/>
              <a:buChar char="-"/>
            </a:pPr>
            <a:r>
              <a:rPr lang="en-US" sz="1000" smtClean="0"/>
              <a:t>Recently developed microwave sensors present a potentially improved method for measuring water levels because they overcome certain disadvantages of currently-used water level sensors by avoiding contact with the water column. </a:t>
            </a:r>
          </a:p>
          <a:p>
            <a:pPr>
              <a:buFontTx/>
              <a:buChar char="-"/>
            </a:pPr>
            <a:r>
              <a:rPr lang="en-US" sz="1000" smtClean="0"/>
              <a:t> Testing for possible integration of new sensors into NWLON stations.  </a:t>
            </a:r>
          </a:p>
          <a:p>
            <a:r>
              <a:rPr lang="en-US" sz="1000" b="1" smtClean="0"/>
              <a:t>Visibility</a:t>
            </a:r>
          </a:p>
          <a:p>
            <a:r>
              <a:rPr lang="en-US" sz="1000" smtClean="0"/>
              <a:t>- PORTS</a:t>
            </a:r>
            <a:r>
              <a:rPr lang="en-US" sz="1000" baseline="30000" smtClean="0"/>
              <a:t>®</a:t>
            </a:r>
            <a:r>
              <a:rPr lang="en-US" sz="1000" smtClean="0"/>
              <a:t> program integrated visibility sensors at Mobile Bay to help guide users in navigation-related decisions.  </a:t>
            </a:r>
          </a:p>
          <a:p>
            <a:r>
              <a:rPr lang="en-US" sz="1000" smtClean="0"/>
              <a:t>- The new sensor capability meets a long-standing customer request to deliver reliable visibility information during challenging environmental conditions.  </a:t>
            </a:r>
          </a:p>
          <a:p>
            <a:r>
              <a:rPr lang="en-US" sz="1000" smtClean="0"/>
              <a:t>- The first PORTS® visibility sensor was installed at Pinto Island, AL</a:t>
            </a:r>
          </a:p>
          <a:p>
            <a:r>
              <a:rPr lang="en-US" sz="1000" smtClean="0"/>
              <a:t>- A second sensor was installed at Middle Bay Port</a:t>
            </a:r>
          </a:p>
          <a:p>
            <a:r>
              <a:rPr lang="en-US" sz="1000" smtClean="0"/>
              <a:t>- Visibility data in the Mobile Bay are critical, as the bay is susceptible to heavy fog beginning in the fall at the upper end of the bay and lasting into the winter months where the middle of the bay is especially affected.  This effort was made possible by partnerships among CO-OPS, the National Weather Service, Office of Coast Survey, and Alabama State Port Authority, and Alabama Power.  </a:t>
            </a:r>
          </a:p>
          <a:p>
            <a:pPr marL="0" lvl="1"/>
            <a:r>
              <a:rPr lang="en-US" sz="1000" b="1" smtClean="0"/>
              <a:t>Waves</a:t>
            </a:r>
          </a:p>
          <a:p>
            <a:r>
              <a:rPr lang="en-US" sz="1000" smtClean="0"/>
              <a:t>- In addition to visibility technology, CO-OPS has partnered with the US Army Corps of Engineers and the Coastal Data Information Program at Scripps Institution of Oceanography to integrate wave buoy data into the suite of PORTS</a:t>
            </a:r>
            <a:r>
              <a:rPr lang="en-US" sz="1000" baseline="30000" smtClean="0"/>
              <a:t>®</a:t>
            </a:r>
            <a:r>
              <a:rPr lang="en-US" sz="1000" smtClean="0"/>
              <a:t> products.  </a:t>
            </a:r>
          </a:p>
          <a:p>
            <a:r>
              <a:rPr lang="en-US" sz="1000" smtClean="0"/>
              <a:t>- Four wave stations have been added to PORTS</a:t>
            </a:r>
            <a:r>
              <a:rPr lang="en-US" sz="1000" baseline="30000" smtClean="0"/>
              <a:t>® </a:t>
            </a:r>
            <a:r>
              <a:rPr lang="en-US" sz="1000" smtClean="0"/>
              <a:t>products: San Francisco Bar, CA (San Fransicso Bay region), San Pedro, CA (Los Angeles/Long Beach region), Clatsop Spit, OR (Lower Columbia River region) and Cape Henry, VA (Chesapeake Bay South region).  </a:t>
            </a:r>
          </a:p>
          <a:p>
            <a:r>
              <a:rPr lang="en-US" sz="1000" smtClean="0"/>
              <a:t>- Surface waves have a profound impact on navigation, recreation and maritime commerce and with PORTS</a:t>
            </a:r>
            <a:r>
              <a:rPr lang="en-US" sz="1000" baseline="30000" smtClean="0"/>
              <a:t>®</a:t>
            </a:r>
            <a:r>
              <a:rPr lang="en-US" sz="1000" smtClean="0"/>
              <a:t>, users can use wave information to assist with secure and safe port operations.</a:t>
            </a:r>
          </a:p>
          <a:p>
            <a:pPr marL="0" lvl="1">
              <a:buFontTx/>
              <a:buChar char="-"/>
            </a:pPr>
            <a:endParaRPr lang="en-US" sz="1000" smtClean="0"/>
          </a:p>
        </p:txBody>
      </p:sp>
      <p:sp>
        <p:nvSpPr>
          <p:cNvPr id="49156" name="Slide Number Placeholder 3"/>
          <p:cNvSpPr>
            <a:spLocks noGrp="1"/>
          </p:cNvSpPr>
          <p:nvPr>
            <p:ph type="sldNum" sz="quarter" idx="5"/>
          </p:nvPr>
        </p:nvSpPr>
        <p:spPr>
          <a:noFill/>
        </p:spPr>
        <p:txBody>
          <a:bodyPr/>
          <a:lstStyle/>
          <a:p>
            <a:fld id="{B952945D-24EC-4B33-99CD-1E6CA4B860CD}"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a:buFontTx/>
              <a:buChar char="-"/>
            </a:pPr>
            <a:r>
              <a:rPr lang="en-US" smtClean="0"/>
              <a:t>13 models in operation</a:t>
            </a:r>
          </a:p>
          <a:p>
            <a:pPr>
              <a:buFontTx/>
              <a:buChar char="-"/>
            </a:pPr>
            <a:r>
              <a:rPr lang="en-US" smtClean="0"/>
              <a:t> Image shows the Chesapeake Bay</a:t>
            </a:r>
          </a:p>
          <a:p>
            <a:pPr>
              <a:buFontTx/>
              <a:buChar char="-"/>
            </a:pPr>
            <a:endParaRPr lang="en-US" smtClean="0"/>
          </a:p>
          <a:p>
            <a:pPr>
              <a:buFontTx/>
              <a:buChar char="-"/>
            </a:pPr>
            <a:r>
              <a:rPr lang="en-US" smtClean="0"/>
              <a:t> HABs will be discussed later in the presentation</a:t>
            </a:r>
          </a:p>
        </p:txBody>
      </p:sp>
      <p:sp>
        <p:nvSpPr>
          <p:cNvPr id="50180" name="Slide Number Placeholder 3"/>
          <p:cNvSpPr>
            <a:spLocks noGrp="1"/>
          </p:cNvSpPr>
          <p:nvPr>
            <p:ph type="sldNum" sz="quarter" idx="5"/>
          </p:nvPr>
        </p:nvSpPr>
        <p:spPr>
          <a:noFill/>
        </p:spPr>
        <p:txBody>
          <a:bodyPr/>
          <a:lstStyle/>
          <a:p>
            <a:fld id="{F8F6A053-3D28-4237-A66D-63F106449CB6}"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opBanner_Hires"/>
          <p:cNvPicPr>
            <a:picLocks noChangeAspect="1" noChangeArrowheads="1"/>
          </p:cNvPicPr>
          <p:nvPr/>
        </p:nvPicPr>
        <p:blipFill>
          <a:blip r:embed="rId2" cstate="email"/>
          <a:srcRect/>
          <a:stretch>
            <a:fillRect/>
          </a:stretch>
        </p:blipFill>
        <p:spPr bwMode="auto">
          <a:xfrm>
            <a:off x="0" y="0"/>
            <a:ext cx="9144000" cy="1603375"/>
          </a:xfrm>
          <a:prstGeom prst="rect">
            <a:avLst/>
          </a:prstGeom>
          <a:noFill/>
          <a:ln w="9525">
            <a:noFill/>
            <a:miter lim="800000"/>
            <a:headEnd/>
            <a:tailEnd/>
          </a:ln>
        </p:spPr>
      </p:pic>
      <p:sp>
        <p:nvSpPr>
          <p:cNvPr id="5" name="Rectangle 5"/>
          <p:cNvSpPr>
            <a:spLocks noChangeArrowheads="1"/>
          </p:cNvSpPr>
          <p:nvPr/>
        </p:nvSpPr>
        <p:spPr bwMode="auto">
          <a:xfrm>
            <a:off x="0" y="6521450"/>
            <a:ext cx="9144000" cy="336550"/>
          </a:xfrm>
          <a:prstGeom prst="rect">
            <a:avLst/>
          </a:prstGeom>
          <a:gradFill rotWithShape="1">
            <a:gsLst>
              <a:gs pos="0">
                <a:srgbClr val="476C8B"/>
              </a:gs>
              <a:gs pos="100000">
                <a:schemeClr val="bg1"/>
              </a:gs>
            </a:gsLst>
            <a:lin ang="5400000" scaled="1"/>
          </a:gradFill>
          <a:ln w="9525">
            <a:noFill/>
            <a:miter lim="800000"/>
            <a:headEnd/>
            <a:tailEnd/>
          </a:ln>
          <a:effectLst/>
        </p:spPr>
        <p:txBody>
          <a:bodyPr>
            <a:spAutoFit/>
          </a:bodyPr>
          <a:lstStyle/>
          <a:p>
            <a:pPr eaLnBrk="1" hangingPunct="1">
              <a:defRPr/>
            </a:pPr>
            <a:r>
              <a:rPr lang="en-US" sz="1600" b="1">
                <a:latin typeface="Times New Roman" pitchFamily="18" charset="0"/>
              </a:rPr>
              <a:t>NOAA’s  CENTER  </a:t>
            </a:r>
            <a:r>
              <a:rPr lang="en-US" sz="1600" b="1" i="1">
                <a:latin typeface="Times New Roman" pitchFamily="18" charset="0"/>
              </a:rPr>
              <a:t>for  </a:t>
            </a:r>
            <a:r>
              <a:rPr lang="en-US" sz="1600" b="1">
                <a:latin typeface="Times New Roman" pitchFamily="18" charset="0"/>
              </a:rPr>
              <a:t>OPERATIONAL  OCEANOGRAPHIC  PRODUCTS  </a:t>
            </a:r>
            <a:r>
              <a:rPr lang="en-US" sz="1600" b="1" i="1">
                <a:latin typeface="Times New Roman" pitchFamily="18" charset="0"/>
              </a:rPr>
              <a:t>and  </a:t>
            </a:r>
            <a:r>
              <a:rPr lang="en-US" sz="1600" b="1">
                <a:latin typeface="Times New Roman" pitchFamily="18" charset="0"/>
              </a:rPr>
              <a:t>SERVICES</a:t>
            </a:r>
          </a:p>
        </p:txBody>
      </p:sp>
      <p:pic>
        <p:nvPicPr>
          <p:cNvPr id="6" name="Picture 6" descr="noaanowords"/>
          <p:cNvPicPr>
            <a:picLocks noChangeAspect="1" noChangeArrowheads="1"/>
          </p:cNvPicPr>
          <p:nvPr/>
        </p:nvPicPr>
        <p:blipFill>
          <a:blip r:embed="rId3" cstate="email"/>
          <a:srcRect/>
          <a:stretch>
            <a:fillRect/>
          </a:stretch>
        </p:blipFill>
        <p:spPr bwMode="auto">
          <a:xfrm>
            <a:off x="8550275" y="6296025"/>
            <a:ext cx="593725" cy="588963"/>
          </a:xfrm>
          <a:prstGeom prst="rect">
            <a:avLst/>
          </a:prstGeom>
          <a:noFill/>
          <a:ln w="9525">
            <a:noFill/>
            <a:miter lim="800000"/>
            <a:headEnd/>
            <a:tailEnd/>
          </a:ln>
        </p:spPr>
      </p:pic>
      <p:sp>
        <p:nvSpPr>
          <p:cNvPr id="7" name="Rectangle 7"/>
          <p:cNvSpPr>
            <a:spLocks noChangeArrowheads="1"/>
          </p:cNvSpPr>
          <p:nvPr userDrawn="1"/>
        </p:nvSpPr>
        <p:spPr bwMode="auto">
          <a:xfrm>
            <a:off x="0" y="6521450"/>
            <a:ext cx="9144000" cy="336550"/>
          </a:xfrm>
          <a:prstGeom prst="rect">
            <a:avLst/>
          </a:prstGeom>
          <a:gradFill rotWithShape="1">
            <a:gsLst>
              <a:gs pos="0">
                <a:srgbClr val="476C8B"/>
              </a:gs>
              <a:gs pos="100000">
                <a:schemeClr val="bg1"/>
              </a:gs>
            </a:gsLst>
            <a:lin ang="5400000" scaled="1"/>
          </a:gradFill>
          <a:ln w="9525">
            <a:noFill/>
            <a:miter lim="800000"/>
            <a:headEnd/>
            <a:tailEnd/>
          </a:ln>
          <a:effectLst/>
        </p:spPr>
        <p:txBody>
          <a:bodyPr>
            <a:spAutoFit/>
          </a:bodyPr>
          <a:lstStyle/>
          <a:p>
            <a:pPr eaLnBrk="1" hangingPunct="1">
              <a:defRPr/>
            </a:pPr>
            <a:r>
              <a:rPr lang="en-US" sz="1600" b="1">
                <a:latin typeface="Times New Roman" pitchFamily="18" charset="0"/>
              </a:rPr>
              <a:t>NOAA’s  CENTER  </a:t>
            </a:r>
            <a:r>
              <a:rPr lang="en-US" sz="1600" b="1" i="1">
                <a:latin typeface="Times New Roman" pitchFamily="18" charset="0"/>
              </a:rPr>
              <a:t>for  </a:t>
            </a:r>
            <a:r>
              <a:rPr lang="en-US" sz="1600" b="1">
                <a:latin typeface="Times New Roman" pitchFamily="18" charset="0"/>
              </a:rPr>
              <a:t>OPERATIONAL  OCEANOGRAPHIC  PRODUCTS  </a:t>
            </a:r>
            <a:r>
              <a:rPr lang="en-US" sz="1600" b="1" i="1">
                <a:latin typeface="Times New Roman" pitchFamily="18" charset="0"/>
              </a:rPr>
              <a:t>and  </a:t>
            </a:r>
            <a:r>
              <a:rPr lang="en-US" sz="1600" b="1">
                <a:latin typeface="Times New Roman" pitchFamily="18" charset="0"/>
              </a:rPr>
              <a:t>SERVICES</a:t>
            </a:r>
          </a:p>
        </p:txBody>
      </p:sp>
      <p:pic>
        <p:nvPicPr>
          <p:cNvPr id="8" name="Picture 8" descr="noaanowords"/>
          <p:cNvPicPr>
            <a:picLocks noChangeAspect="1" noChangeArrowheads="1"/>
          </p:cNvPicPr>
          <p:nvPr userDrawn="1"/>
        </p:nvPicPr>
        <p:blipFill>
          <a:blip r:embed="rId3" cstate="email"/>
          <a:srcRect/>
          <a:stretch>
            <a:fillRect/>
          </a:stretch>
        </p:blipFill>
        <p:spPr bwMode="auto">
          <a:xfrm>
            <a:off x="8550275" y="6296025"/>
            <a:ext cx="593725" cy="588963"/>
          </a:xfrm>
          <a:prstGeom prst="rect">
            <a:avLst/>
          </a:prstGeom>
          <a:noFill/>
          <a:ln w="9525">
            <a:noFill/>
            <a:miter lim="800000"/>
            <a:headEnd/>
            <a:tailEnd/>
          </a:ln>
        </p:spPr>
      </p:pic>
      <p:sp>
        <p:nvSpPr>
          <p:cNvPr id="50178" name="Rectangle 2"/>
          <p:cNvSpPr>
            <a:spLocks noGrp="1" noChangeArrowheads="1"/>
          </p:cNvSpPr>
          <p:nvPr>
            <p:ph type="ctrTitle" sz="quarter"/>
          </p:nvPr>
        </p:nvSpPr>
        <p:spPr>
          <a:xfrm>
            <a:off x="0" y="2193925"/>
            <a:ext cx="9144000" cy="1235075"/>
          </a:xfrm>
        </p:spPr>
        <p:txBody>
          <a:bodyPr anchor="b"/>
          <a:lstStyle>
            <a:lvl1pPr>
              <a:defRPr/>
            </a:lvl1pPr>
          </a:lstStyle>
          <a:p>
            <a:r>
              <a:rPr lang="en-US"/>
              <a:t>Click to edit Master title style</a:t>
            </a:r>
          </a:p>
        </p:txBody>
      </p:sp>
      <p:sp>
        <p:nvSpPr>
          <p:cNvPr id="50179" name="Rectangle 3"/>
          <p:cNvSpPr>
            <a:spLocks noGrp="1" noChangeArrowheads="1"/>
          </p:cNvSpPr>
          <p:nvPr>
            <p:ph type="subTitle" sz="quarter" idx="1"/>
          </p:nvPr>
        </p:nvSpPr>
        <p:spPr>
          <a:xfrm>
            <a:off x="0" y="4292600"/>
            <a:ext cx="91440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7800" y="296863"/>
            <a:ext cx="1955800"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296863"/>
            <a:ext cx="57150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2024063"/>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4063"/>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BD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60400" y="296863"/>
            <a:ext cx="78232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524000" y="2024063"/>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6" name="Rectangle 4"/>
          <p:cNvSpPr>
            <a:spLocks noChangeArrowheads="1"/>
          </p:cNvSpPr>
          <p:nvPr/>
        </p:nvSpPr>
        <p:spPr bwMode="auto">
          <a:xfrm>
            <a:off x="0" y="6521450"/>
            <a:ext cx="9144000" cy="336550"/>
          </a:xfrm>
          <a:prstGeom prst="rect">
            <a:avLst/>
          </a:prstGeom>
          <a:gradFill rotWithShape="1">
            <a:gsLst>
              <a:gs pos="0">
                <a:srgbClr val="476C8B"/>
              </a:gs>
              <a:gs pos="100000">
                <a:schemeClr val="bg1"/>
              </a:gs>
            </a:gsLst>
            <a:lin ang="5400000" scaled="1"/>
          </a:gradFill>
          <a:ln w="9525">
            <a:noFill/>
            <a:miter lim="800000"/>
            <a:headEnd/>
            <a:tailEnd/>
          </a:ln>
          <a:effectLst/>
        </p:spPr>
        <p:txBody>
          <a:bodyPr>
            <a:spAutoFit/>
          </a:bodyPr>
          <a:lstStyle/>
          <a:p>
            <a:pPr eaLnBrk="1" hangingPunct="1">
              <a:defRPr/>
            </a:pPr>
            <a:r>
              <a:rPr lang="en-US" sz="1600" b="1">
                <a:latin typeface="Times New Roman" pitchFamily="18" charset="0"/>
              </a:rPr>
              <a:t>NOAA’s  CENTER  </a:t>
            </a:r>
            <a:r>
              <a:rPr lang="en-US" sz="1600" b="1" i="1">
                <a:latin typeface="Times New Roman" pitchFamily="18" charset="0"/>
              </a:rPr>
              <a:t>for  </a:t>
            </a:r>
            <a:r>
              <a:rPr lang="en-US" sz="1600" b="1">
                <a:latin typeface="Times New Roman" pitchFamily="18" charset="0"/>
              </a:rPr>
              <a:t>OPERATIONAL  OCEANOGRAPHIC  PRODUCTS  </a:t>
            </a:r>
            <a:r>
              <a:rPr lang="en-US" sz="1600" b="1" i="1">
                <a:latin typeface="Times New Roman" pitchFamily="18" charset="0"/>
              </a:rPr>
              <a:t>and  </a:t>
            </a:r>
            <a:r>
              <a:rPr lang="en-US" sz="1600" b="1">
                <a:latin typeface="Times New Roman" pitchFamily="18" charset="0"/>
              </a:rPr>
              <a:t>SERVICES</a:t>
            </a:r>
          </a:p>
        </p:txBody>
      </p:sp>
      <p:pic>
        <p:nvPicPr>
          <p:cNvPr id="2053" name="Picture 5" descr="noaanowords"/>
          <p:cNvPicPr>
            <a:picLocks noChangeAspect="1" noChangeArrowheads="1"/>
          </p:cNvPicPr>
          <p:nvPr/>
        </p:nvPicPr>
        <p:blipFill>
          <a:blip r:embed="rId13" cstate="email"/>
          <a:srcRect/>
          <a:stretch>
            <a:fillRect/>
          </a:stretch>
        </p:blipFill>
        <p:spPr bwMode="auto">
          <a:xfrm>
            <a:off x="8550275" y="6296025"/>
            <a:ext cx="593725" cy="588963"/>
          </a:xfrm>
          <a:prstGeom prst="rect">
            <a:avLst/>
          </a:prstGeom>
          <a:noFill/>
          <a:ln w="9525">
            <a:noFill/>
            <a:miter lim="800000"/>
            <a:headEnd/>
            <a:tailEnd/>
          </a:ln>
        </p:spPr>
      </p:pic>
      <p:sp>
        <p:nvSpPr>
          <p:cNvPr id="49159" name="Rectangle 7"/>
          <p:cNvSpPr>
            <a:spLocks noChangeArrowheads="1"/>
          </p:cNvSpPr>
          <p:nvPr userDrawn="1"/>
        </p:nvSpPr>
        <p:spPr bwMode="auto">
          <a:xfrm>
            <a:off x="0" y="6521450"/>
            <a:ext cx="9144000" cy="336550"/>
          </a:xfrm>
          <a:prstGeom prst="rect">
            <a:avLst/>
          </a:prstGeom>
          <a:gradFill rotWithShape="1">
            <a:gsLst>
              <a:gs pos="0">
                <a:srgbClr val="476C8B"/>
              </a:gs>
              <a:gs pos="100000">
                <a:schemeClr val="bg1"/>
              </a:gs>
            </a:gsLst>
            <a:lin ang="5400000" scaled="1"/>
          </a:gradFill>
          <a:ln w="9525">
            <a:noFill/>
            <a:miter lim="800000"/>
            <a:headEnd/>
            <a:tailEnd/>
          </a:ln>
          <a:effectLst/>
        </p:spPr>
        <p:txBody>
          <a:bodyPr>
            <a:spAutoFit/>
          </a:bodyPr>
          <a:lstStyle/>
          <a:p>
            <a:pPr eaLnBrk="1" hangingPunct="1">
              <a:defRPr/>
            </a:pPr>
            <a:r>
              <a:rPr lang="en-US" sz="1600" b="1">
                <a:latin typeface="Times New Roman" pitchFamily="18" charset="0"/>
              </a:rPr>
              <a:t>NOAA’s  CENTER  </a:t>
            </a:r>
            <a:r>
              <a:rPr lang="en-US" sz="1600" b="1" i="1">
                <a:latin typeface="Times New Roman" pitchFamily="18" charset="0"/>
              </a:rPr>
              <a:t>for  </a:t>
            </a:r>
            <a:r>
              <a:rPr lang="en-US" sz="1600" b="1">
                <a:latin typeface="Times New Roman" pitchFamily="18" charset="0"/>
              </a:rPr>
              <a:t>OPERATIONAL  OCEANOGRAPHIC  PRODUCTS  </a:t>
            </a:r>
            <a:r>
              <a:rPr lang="en-US" sz="1600" b="1" i="1">
                <a:latin typeface="Times New Roman" pitchFamily="18" charset="0"/>
              </a:rPr>
              <a:t>and  </a:t>
            </a:r>
            <a:r>
              <a:rPr lang="en-US" sz="1600" b="1">
                <a:latin typeface="Times New Roman" pitchFamily="18" charset="0"/>
              </a:rPr>
              <a:t>SERVICES</a:t>
            </a:r>
          </a:p>
        </p:txBody>
      </p:sp>
      <p:pic>
        <p:nvPicPr>
          <p:cNvPr id="2055" name="Picture 8" descr="noaanowords"/>
          <p:cNvPicPr>
            <a:picLocks noChangeAspect="1" noChangeArrowheads="1"/>
          </p:cNvPicPr>
          <p:nvPr userDrawn="1"/>
        </p:nvPicPr>
        <p:blipFill>
          <a:blip r:embed="rId13" cstate="email"/>
          <a:srcRect/>
          <a:stretch>
            <a:fillRect/>
          </a:stretch>
        </p:blipFill>
        <p:spPr bwMode="auto">
          <a:xfrm>
            <a:off x="8550275" y="6296025"/>
            <a:ext cx="593725" cy="588963"/>
          </a:xfrm>
          <a:prstGeom prst="rect">
            <a:avLst/>
          </a:prstGeom>
          <a:noFill/>
          <a:ln w="9525">
            <a:noFill/>
            <a:miter lim="800000"/>
            <a:headEnd/>
            <a:tailEnd/>
          </a:ln>
        </p:spPr>
      </p:pic>
      <p:sp>
        <p:nvSpPr>
          <p:cNvPr id="49162" name="Line 10"/>
          <p:cNvSpPr>
            <a:spLocks noChangeShapeType="1"/>
          </p:cNvSpPr>
          <p:nvPr userDrawn="1"/>
        </p:nvSpPr>
        <p:spPr bwMode="auto">
          <a:xfrm>
            <a:off x="762000" y="1304925"/>
            <a:ext cx="7669213" cy="0"/>
          </a:xfrm>
          <a:prstGeom prst="line">
            <a:avLst/>
          </a:prstGeom>
          <a:noFill/>
          <a:ln w="76200">
            <a:solidFill>
              <a:srgbClr val="476C8B"/>
            </a:solidFill>
            <a:round/>
            <a:headEnd/>
            <a:tailEnd/>
          </a:ln>
          <a:effectLst/>
        </p:spPr>
        <p:txBody>
          <a:bodyPr/>
          <a:lstStyle/>
          <a:p>
            <a:pPr>
              <a:defRPr/>
            </a:pPr>
            <a:endParaRPr lang="en-US"/>
          </a:p>
        </p:txBody>
      </p:sp>
    </p:spTree>
  </p:cSld>
  <p:clrMap bg1="dk2" tx1="lt1" bg2="dk1" tx2="lt2" accent1="accent1" accent2="accent2" accent3="accent3" accent4="accent4" accent5="accent5" accent6="accent6" hlink="hlink" folHlink="folHlink"/>
  <p:sldLayoutIdLst>
    <p:sldLayoutId id="2147484063"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lnSpc>
          <a:spcPct val="70000"/>
        </a:lnSpc>
        <a:spcBef>
          <a:spcPct val="0"/>
        </a:spcBef>
        <a:spcAft>
          <a:spcPct val="0"/>
        </a:spcAft>
        <a:defRPr sz="4800" b="1">
          <a:solidFill>
            <a:schemeClr val="bg1"/>
          </a:solidFill>
          <a:latin typeface="+mj-lt"/>
          <a:ea typeface="+mj-ea"/>
          <a:cs typeface="+mj-cs"/>
        </a:defRPr>
      </a:lvl1pPr>
      <a:lvl2pPr algn="ctr" rtl="0" eaLnBrk="0" fontAlgn="base" hangingPunct="0">
        <a:lnSpc>
          <a:spcPct val="70000"/>
        </a:lnSpc>
        <a:spcBef>
          <a:spcPct val="0"/>
        </a:spcBef>
        <a:spcAft>
          <a:spcPct val="0"/>
        </a:spcAft>
        <a:defRPr sz="4800" b="1">
          <a:solidFill>
            <a:schemeClr val="bg1"/>
          </a:solidFill>
          <a:latin typeface="Corbel" pitchFamily="34" charset="0"/>
        </a:defRPr>
      </a:lvl2pPr>
      <a:lvl3pPr algn="ctr" rtl="0" eaLnBrk="0" fontAlgn="base" hangingPunct="0">
        <a:lnSpc>
          <a:spcPct val="70000"/>
        </a:lnSpc>
        <a:spcBef>
          <a:spcPct val="0"/>
        </a:spcBef>
        <a:spcAft>
          <a:spcPct val="0"/>
        </a:spcAft>
        <a:defRPr sz="4800" b="1">
          <a:solidFill>
            <a:schemeClr val="bg1"/>
          </a:solidFill>
          <a:latin typeface="Corbel" pitchFamily="34" charset="0"/>
        </a:defRPr>
      </a:lvl3pPr>
      <a:lvl4pPr algn="ctr" rtl="0" eaLnBrk="0" fontAlgn="base" hangingPunct="0">
        <a:lnSpc>
          <a:spcPct val="70000"/>
        </a:lnSpc>
        <a:spcBef>
          <a:spcPct val="0"/>
        </a:spcBef>
        <a:spcAft>
          <a:spcPct val="0"/>
        </a:spcAft>
        <a:defRPr sz="4800" b="1">
          <a:solidFill>
            <a:schemeClr val="bg1"/>
          </a:solidFill>
          <a:latin typeface="Corbel" pitchFamily="34" charset="0"/>
        </a:defRPr>
      </a:lvl4pPr>
      <a:lvl5pPr algn="ctr" rtl="0" eaLnBrk="0" fontAlgn="base" hangingPunct="0">
        <a:lnSpc>
          <a:spcPct val="70000"/>
        </a:lnSpc>
        <a:spcBef>
          <a:spcPct val="0"/>
        </a:spcBef>
        <a:spcAft>
          <a:spcPct val="0"/>
        </a:spcAft>
        <a:defRPr sz="4800" b="1">
          <a:solidFill>
            <a:schemeClr val="bg1"/>
          </a:solidFill>
          <a:latin typeface="Corbel" pitchFamily="34" charset="0"/>
        </a:defRPr>
      </a:lvl5pPr>
      <a:lvl6pPr marL="457200" algn="ctr" rtl="0" fontAlgn="base">
        <a:lnSpc>
          <a:spcPct val="70000"/>
        </a:lnSpc>
        <a:spcBef>
          <a:spcPct val="0"/>
        </a:spcBef>
        <a:spcAft>
          <a:spcPct val="0"/>
        </a:spcAft>
        <a:defRPr sz="4800" b="1">
          <a:solidFill>
            <a:schemeClr val="bg1"/>
          </a:solidFill>
          <a:latin typeface="Times New Roman" pitchFamily="18" charset="0"/>
        </a:defRPr>
      </a:lvl6pPr>
      <a:lvl7pPr marL="914400" algn="ctr" rtl="0" fontAlgn="base">
        <a:lnSpc>
          <a:spcPct val="70000"/>
        </a:lnSpc>
        <a:spcBef>
          <a:spcPct val="0"/>
        </a:spcBef>
        <a:spcAft>
          <a:spcPct val="0"/>
        </a:spcAft>
        <a:defRPr sz="4800" b="1">
          <a:solidFill>
            <a:schemeClr val="bg1"/>
          </a:solidFill>
          <a:latin typeface="Times New Roman" pitchFamily="18" charset="0"/>
        </a:defRPr>
      </a:lvl7pPr>
      <a:lvl8pPr marL="1371600" algn="ctr" rtl="0" fontAlgn="base">
        <a:lnSpc>
          <a:spcPct val="70000"/>
        </a:lnSpc>
        <a:spcBef>
          <a:spcPct val="0"/>
        </a:spcBef>
        <a:spcAft>
          <a:spcPct val="0"/>
        </a:spcAft>
        <a:defRPr sz="4800" b="1">
          <a:solidFill>
            <a:schemeClr val="bg1"/>
          </a:solidFill>
          <a:latin typeface="Times New Roman" pitchFamily="18" charset="0"/>
        </a:defRPr>
      </a:lvl8pPr>
      <a:lvl9pPr marL="1828800" algn="ctr" rtl="0" fontAlgn="base">
        <a:lnSpc>
          <a:spcPct val="70000"/>
        </a:lnSpc>
        <a:spcBef>
          <a:spcPct val="0"/>
        </a:spcBef>
        <a:spcAft>
          <a:spcPct val="0"/>
        </a:spcAft>
        <a:defRPr sz="4800" b="1">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lr>
          <a:schemeClr val="bg1"/>
        </a:buClr>
        <a:buFont typeface="Wingdings" pitchFamily="2" charset="2"/>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Font typeface="Wingdings" pitchFamily="2" charset="2"/>
        <a:buChar char="§"/>
        <a:defRPr sz="2600">
          <a:solidFill>
            <a:schemeClr val="bg1"/>
          </a:solidFill>
          <a:latin typeface="+mn-lt"/>
        </a:defRPr>
      </a:lvl2pPr>
      <a:lvl3pPr marL="11430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mn-lt"/>
        </a:defRPr>
      </a:lvl3pPr>
      <a:lvl4pPr marL="1600200" indent="-228600" algn="l" rtl="0" eaLnBrk="0" fontAlgn="base" hangingPunct="0">
        <a:spcBef>
          <a:spcPct val="20000"/>
        </a:spcBef>
        <a:spcAft>
          <a:spcPct val="0"/>
        </a:spcAft>
        <a:buClr>
          <a:schemeClr val="bg1"/>
        </a:buClr>
        <a:buFont typeface="Wingdings" pitchFamily="2" charset="2"/>
        <a:buChar char="§"/>
        <a:defRPr sz="2000">
          <a:solidFill>
            <a:schemeClr val="bg1"/>
          </a:solidFill>
          <a:latin typeface="+mn-lt"/>
        </a:defRPr>
      </a:lvl4pPr>
      <a:lvl5pPr marL="2057400" indent="-228600" algn="l" rtl="0" eaLnBrk="0" fontAlgn="base" hangingPunct="0">
        <a:spcBef>
          <a:spcPct val="20000"/>
        </a:spcBef>
        <a:spcAft>
          <a:spcPct val="0"/>
        </a:spcAft>
        <a:buClr>
          <a:schemeClr val="bg1"/>
        </a:buClr>
        <a:buFont typeface="Wingdings" pitchFamily="2" charset="2"/>
        <a:buChar char="§"/>
        <a:defRPr sz="2000">
          <a:solidFill>
            <a:schemeClr val="bg1"/>
          </a:solidFill>
          <a:latin typeface="+mn-lt"/>
        </a:defRPr>
      </a:lvl5pPr>
      <a:lvl6pPr marL="2514600" indent="-228600" algn="l" rtl="0" fontAlgn="base">
        <a:spcBef>
          <a:spcPct val="20000"/>
        </a:spcBef>
        <a:spcAft>
          <a:spcPct val="0"/>
        </a:spcAft>
        <a:buClr>
          <a:schemeClr val="bg1"/>
        </a:buClr>
        <a:buFont typeface="Wingdings" pitchFamily="2" charset="2"/>
        <a:buChar char="§"/>
        <a:defRPr sz="2000">
          <a:solidFill>
            <a:schemeClr val="bg1"/>
          </a:solidFill>
          <a:latin typeface="+mn-lt"/>
        </a:defRPr>
      </a:lvl6pPr>
      <a:lvl7pPr marL="2971800" indent="-228600" algn="l" rtl="0" fontAlgn="base">
        <a:spcBef>
          <a:spcPct val="20000"/>
        </a:spcBef>
        <a:spcAft>
          <a:spcPct val="0"/>
        </a:spcAft>
        <a:buClr>
          <a:schemeClr val="bg1"/>
        </a:buClr>
        <a:buFont typeface="Wingdings" pitchFamily="2" charset="2"/>
        <a:buChar char="§"/>
        <a:defRPr sz="2000">
          <a:solidFill>
            <a:schemeClr val="bg1"/>
          </a:solidFill>
          <a:latin typeface="+mn-lt"/>
        </a:defRPr>
      </a:lvl7pPr>
      <a:lvl8pPr marL="3429000" indent="-228600" algn="l" rtl="0" fontAlgn="base">
        <a:spcBef>
          <a:spcPct val="20000"/>
        </a:spcBef>
        <a:spcAft>
          <a:spcPct val="0"/>
        </a:spcAft>
        <a:buClr>
          <a:schemeClr val="bg1"/>
        </a:buClr>
        <a:buFont typeface="Wingdings" pitchFamily="2" charset="2"/>
        <a:buChar char="§"/>
        <a:defRPr sz="2000">
          <a:solidFill>
            <a:schemeClr val="bg1"/>
          </a:solidFill>
          <a:latin typeface="+mn-lt"/>
        </a:defRPr>
      </a:lvl8pPr>
      <a:lvl9pPr marL="3886200" indent="-228600" algn="l" rtl="0" fontAlgn="base">
        <a:spcBef>
          <a:spcPct val="20000"/>
        </a:spcBef>
        <a:spcAft>
          <a:spcPct val="0"/>
        </a:spcAft>
        <a:buClr>
          <a:schemeClr val="bg1"/>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army.mil/media/amp/?bcpid=6981683001&amp;bctid=86666150001" TargetMode="External"/><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www.noaa.gov/index.html" TargetMode="External"/><Relationship Id="rId4" Type="http://schemas.openxmlformats.org/officeDocument/2006/relationships/image" Target="../media/image51.jpe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hyperlink" Target="http://tidesandcurrents.noaa.gov/sltrends/index.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notesSlide" Target="../notesSlides/notesSlide31.xml"/><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8.jpeg"/><Relationship Id="rId11" Type="http://schemas.openxmlformats.org/officeDocument/2006/relationships/image" Target="../media/image82.jpeg"/><Relationship Id="rId5" Type="http://schemas.openxmlformats.org/officeDocument/2006/relationships/image" Target="../media/image77.jpeg"/><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8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tidesandcurrents.noaa.gov/ofs/cbofs/wl_nowcast.shtml" TargetMode="Externa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ctrTitle" sz="quarter"/>
          </p:nvPr>
        </p:nvSpPr>
        <p:spPr>
          <a:xfrm>
            <a:off x="323850" y="1712913"/>
            <a:ext cx="8604250" cy="2921000"/>
          </a:xfrm>
        </p:spPr>
        <p:txBody>
          <a:bodyPr anchor="ctr"/>
          <a:lstStyle/>
          <a:p>
            <a:pPr>
              <a:lnSpc>
                <a:spcPct val="100000"/>
              </a:lnSpc>
            </a:pPr>
            <a:r>
              <a:rPr lang="en-US" sz="2800" smtClean="0"/>
              <a:t>NOAA’s Center for Operational Oceanographic  Products and Services :  </a:t>
            </a:r>
            <a:r>
              <a:rPr lang="en-US" sz="2800" b="0" smtClean="0"/>
              <a:t/>
            </a:r>
            <a:br>
              <a:rPr lang="en-US" sz="2800" b="0" smtClean="0"/>
            </a:br>
            <a:r>
              <a:rPr lang="en-US" sz="2600" b="0" smtClean="0"/>
              <a:t>Turning Operational Oceanographic Data Into </a:t>
            </a:r>
            <a:br>
              <a:rPr lang="en-US" sz="2600" b="0" smtClean="0"/>
            </a:br>
            <a:r>
              <a:rPr lang="en-US" sz="2600" b="0" smtClean="0"/>
              <a:t>Meaningful Information For The Nation</a:t>
            </a:r>
          </a:p>
        </p:txBody>
      </p:sp>
      <p:sp>
        <p:nvSpPr>
          <p:cNvPr id="4099" name="Rectangle 1028"/>
          <p:cNvSpPr>
            <a:spLocks noGrp="1" noChangeArrowheads="1"/>
          </p:cNvSpPr>
          <p:nvPr>
            <p:ph type="subTitle" sz="quarter" idx="1"/>
          </p:nvPr>
        </p:nvSpPr>
        <p:spPr>
          <a:xfrm>
            <a:off x="0" y="4721225"/>
            <a:ext cx="9144000" cy="1695450"/>
          </a:xfrm>
        </p:spPr>
        <p:txBody>
          <a:bodyPr/>
          <a:lstStyle/>
          <a:p>
            <a:pPr eaLnBrk="1" hangingPunct="1"/>
            <a:r>
              <a:rPr lang="en-US" sz="2000" smtClean="0"/>
              <a:t>Richard Edwing, Director</a:t>
            </a:r>
          </a:p>
          <a:p>
            <a:pPr eaLnBrk="1" hangingPunct="1"/>
            <a:r>
              <a:rPr lang="en-US" sz="2000" smtClean="0"/>
              <a:t>Program Managers:  Darren Wright, Laura Rear McLaughlin, Allison Allen </a:t>
            </a:r>
          </a:p>
          <a:p>
            <a:pPr eaLnBrk="1" hangingPunct="1">
              <a:spcBef>
                <a:spcPts val="600"/>
              </a:spcBef>
            </a:pPr>
            <a:endParaRPr lang="en-US" sz="400" smtClean="0"/>
          </a:p>
          <a:p>
            <a:pPr eaLnBrk="1" hangingPunct="1">
              <a:spcBef>
                <a:spcPts val="600"/>
              </a:spcBef>
            </a:pPr>
            <a:r>
              <a:rPr lang="en-US" sz="2000" smtClean="0"/>
              <a:t>Hydrographic Services Review Panel Orientation</a:t>
            </a:r>
          </a:p>
          <a:p>
            <a:pPr eaLnBrk="1" hangingPunct="1"/>
            <a:r>
              <a:rPr lang="en-US" sz="2000" smtClean="0"/>
              <a:t>March 24,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RTS 10_2008"/>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pic>
        <p:nvPicPr>
          <p:cNvPr id="13315" name="Picture 2" descr="C:\Documents and Settings\Richard.Edwing\Desktop\HG.jpg"/>
          <p:cNvPicPr>
            <a:picLocks noChangeAspect="1" noChangeArrowheads="1"/>
          </p:cNvPicPr>
          <p:nvPr/>
        </p:nvPicPr>
        <p:blipFill>
          <a:blip r:embed="rId4" cstate="email"/>
          <a:srcRect/>
          <a:stretch>
            <a:fillRect/>
          </a:stretch>
        </p:blipFill>
        <p:spPr bwMode="auto">
          <a:xfrm>
            <a:off x="4800600" y="6259513"/>
            <a:ext cx="460375" cy="598487"/>
          </a:xfrm>
          <a:prstGeom prst="rect">
            <a:avLst/>
          </a:prstGeom>
          <a:noFill/>
          <a:ln w="9525">
            <a:noFill/>
            <a:miter lim="800000"/>
            <a:headEnd/>
            <a:tailEnd/>
          </a:ln>
        </p:spPr>
      </p:pic>
      <p:pic>
        <p:nvPicPr>
          <p:cNvPr id="13316" name="Picture 2" descr="C:\Documents and Settings\Richard.Edwing\Desktop\HG.jpg"/>
          <p:cNvPicPr>
            <a:picLocks noChangeAspect="1" noChangeArrowheads="1"/>
          </p:cNvPicPr>
          <p:nvPr/>
        </p:nvPicPr>
        <p:blipFill>
          <a:blip r:embed="rId4" cstate="email"/>
          <a:srcRect/>
          <a:stretch>
            <a:fillRect/>
          </a:stretch>
        </p:blipFill>
        <p:spPr bwMode="auto">
          <a:xfrm>
            <a:off x="6553200" y="6096000"/>
            <a:ext cx="460375" cy="598488"/>
          </a:xfrm>
          <a:prstGeom prst="rect">
            <a:avLst/>
          </a:prstGeom>
          <a:noFill/>
          <a:ln w="9525">
            <a:noFill/>
            <a:miter lim="800000"/>
            <a:headEnd/>
            <a:tailEnd/>
          </a:ln>
        </p:spPr>
      </p:pic>
      <p:pic>
        <p:nvPicPr>
          <p:cNvPr id="13317" name="Picture 2" descr="C:\Documents and Settings\Richard.Edwing\Desktop\HG.jpg"/>
          <p:cNvPicPr>
            <a:picLocks noChangeAspect="1" noChangeArrowheads="1"/>
          </p:cNvPicPr>
          <p:nvPr/>
        </p:nvPicPr>
        <p:blipFill>
          <a:blip r:embed="rId4" cstate="email"/>
          <a:srcRect/>
          <a:stretch>
            <a:fillRect/>
          </a:stretch>
        </p:blipFill>
        <p:spPr bwMode="auto">
          <a:xfrm>
            <a:off x="7019925" y="3033713"/>
            <a:ext cx="460375" cy="598487"/>
          </a:xfrm>
          <a:prstGeom prst="rect">
            <a:avLst/>
          </a:prstGeom>
          <a:noFill/>
          <a:ln w="9525">
            <a:noFill/>
            <a:miter lim="800000"/>
            <a:headEnd/>
            <a:tailEnd/>
          </a:ln>
        </p:spPr>
      </p:pic>
      <p:pic>
        <p:nvPicPr>
          <p:cNvPr id="13318" name="Picture 2" descr="C:\Documents and Settings\Richard.Edwing\Desktop\HG.jpg"/>
          <p:cNvPicPr>
            <a:picLocks noChangeAspect="1" noChangeArrowheads="1"/>
          </p:cNvPicPr>
          <p:nvPr/>
        </p:nvPicPr>
        <p:blipFill>
          <a:blip r:embed="rId4" cstate="email"/>
          <a:srcRect/>
          <a:stretch>
            <a:fillRect/>
          </a:stretch>
        </p:blipFill>
        <p:spPr bwMode="auto">
          <a:xfrm>
            <a:off x="2555875" y="3284538"/>
            <a:ext cx="460375" cy="598487"/>
          </a:xfrm>
          <a:prstGeom prst="rect">
            <a:avLst/>
          </a:prstGeom>
          <a:noFill/>
          <a:ln w="9525">
            <a:noFill/>
            <a:miter lim="800000"/>
            <a:headEnd/>
            <a:tailEnd/>
          </a:ln>
        </p:spPr>
      </p:pic>
      <p:sp>
        <p:nvSpPr>
          <p:cNvPr id="11" name="Rectangle 10"/>
          <p:cNvSpPr/>
          <p:nvPr/>
        </p:nvSpPr>
        <p:spPr bwMode="auto">
          <a:xfrm>
            <a:off x="5334000" y="5715000"/>
            <a:ext cx="152400" cy="920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5-Point Star 8"/>
          <p:cNvSpPr/>
          <p:nvPr/>
        </p:nvSpPr>
        <p:spPr bwMode="auto">
          <a:xfrm rot="20906625">
            <a:off x="5284788" y="5657850"/>
            <a:ext cx="201612" cy="182563"/>
          </a:xfrm>
          <a:prstGeom prst="star5">
            <a:avLst/>
          </a:prstGeom>
          <a:gradFill flip="none" rotWithShape="1">
            <a:gsLst>
              <a:gs pos="0">
                <a:srgbClr val="FFF200"/>
              </a:gs>
              <a:gs pos="45000">
                <a:srgbClr val="FF7A00"/>
              </a:gs>
              <a:gs pos="70000">
                <a:srgbClr val="FF0300"/>
              </a:gs>
              <a:gs pos="100000">
                <a:srgbClr val="4D0808"/>
              </a:gs>
            </a:gsLst>
            <a:lin ang="8100000" scaled="1"/>
            <a:tileRect/>
          </a:gradFill>
          <a:ln w="50800" cap="flat" cmpd="sng" algn="ctr">
            <a:noFill/>
            <a:prstDash val="solid"/>
            <a:round/>
            <a:headEnd type="none" w="sm" len="sm"/>
            <a:tailEnd type="none" w="sm" len="sm"/>
          </a:ln>
          <a:effectLst/>
        </p:spPr>
        <p:txBody>
          <a:bodyPr>
            <a:spAutoFit/>
          </a:bodyPr>
          <a:lstStyle/>
          <a:p>
            <a:pPr>
              <a:defRPr/>
            </a:pPr>
            <a:endParaRPr lang="en-US"/>
          </a:p>
        </p:txBody>
      </p:sp>
      <p:sp>
        <p:nvSpPr>
          <p:cNvPr id="12" name="Rectangle 11"/>
          <p:cNvSpPr/>
          <p:nvPr/>
        </p:nvSpPr>
        <p:spPr bwMode="auto">
          <a:xfrm>
            <a:off x="5562600" y="5715000"/>
            <a:ext cx="152400" cy="920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5-Point Star 9"/>
          <p:cNvSpPr/>
          <p:nvPr/>
        </p:nvSpPr>
        <p:spPr bwMode="auto">
          <a:xfrm rot="20438058">
            <a:off x="5562600" y="5638800"/>
            <a:ext cx="201613" cy="182563"/>
          </a:xfrm>
          <a:prstGeom prst="star5">
            <a:avLst/>
          </a:prstGeom>
          <a:gradFill flip="none" rotWithShape="1">
            <a:gsLst>
              <a:gs pos="0">
                <a:srgbClr val="FFF200"/>
              </a:gs>
              <a:gs pos="45000">
                <a:srgbClr val="FF7A00"/>
              </a:gs>
              <a:gs pos="70000">
                <a:srgbClr val="FF0300"/>
              </a:gs>
              <a:gs pos="100000">
                <a:srgbClr val="4D0808"/>
              </a:gs>
            </a:gsLst>
            <a:lin ang="8100000" scaled="1"/>
            <a:tileRect/>
          </a:gradFill>
          <a:ln w="50800" cap="flat" cmpd="sng" algn="ctr">
            <a:noFill/>
            <a:prstDash val="solid"/>
            <a:round/>
            <a:headEnd type="none" w="sm" len="sm"/>
            <a:tailEnd type="none" w="sm" len="sm"/>
          </a:ln>
          <a:effectLst/>
        </p:spPr>
        <p:txBody>
          <a:bodyPr>
            <a:spAutoFit/>
          </a:bodyPr>
          <a:lstStyle/>
          <a:p>
            <a:pPr>
              <a:defRPr/>
            </a:pPr>
            <a:endParaRPr lang="en-US"/>
          </a:p>
        </p:txBody>
      </p:sp>
      <p:sp>
        <p:nvSpPr>
          <p:cNvPr id="13" name="Rectangle 12"/>
          <p:cNvSpPr/>
          <p:nvPr/>
        </p:nvSpPr>
        <p:spPr bwMode="auto">
          <a:xfrm>
            <a:off x="228600" y="6096000"/>
            <a:ext cx="1676400" cy="609600"/>
          </a:xfrm>
          <a:prstGeom prst="rect">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7" name="TextBox 6"/>
          <p:cNvSpPr txBox="1">
            <a:spLocks noChangeArrowheads="1"/>
          </p:cNvSpPr>
          <p:nvPr/>
        </p:nvSpPr>
        <p:spPr bwMode="auto">
          <a:xfrm>
            <a:off x="5484813" y="1252538"/>
            <a:ext cx="3506787" cy="1463675"/>
          </a:xfrm>
          <a:prstGeom prst="rect">
            <a:avLst/>
          </a:prstGeom>
          <a:noFill/>
          <a:ln w="9525">
            <a:solidFill>
              <a:schemeClr val="tx1">
                <a:lumMod val="65000"/>
              </a:schemeClr>
            </a:solidFill>
            <a:miter lim="800000"/>
            <a:headEnd/>
            <a:tailEnd/>
          </a:ln>
        </p:spPr>
        <p:txBody>
          <a:bodyPr>
            <a:spAutoFit/>
          </a:bodyPr>
          <a:lstStyle/>
          <a:p>
            <a:pPr>
              <a:spcBef>
                <a:spcPts val="600"/>
              </a:spcBef>
              <a:defRPr/>
            </a:pPr>
            <a:r>
              <a:rPr lang="en-US" b="1" dirty="0">
                <a:solidFill>
                  <a:schemeClr val="bg1"/>
                </a:solidFill>
                <a:latin typeface="Arial" pitchFamily="34" charset="0"/>
              </a:rPr>
              <a:t>    </a:t>
            </a:r>
            <a:r>
              <a:rPr lang="en-US" b="1" dirty="0">
                <a:latin typeface="Arial" pitchFamily="34" charset="0"/>
              </a:rPr>
              <a:t>Operational PORTS (20)</a:t>
            </a:r>
          </a:p>
          <a:p>
            <a:pPr>
              <a:spcBef>
                <a:spcPts val="600"/>
              </a:spcBef>
              <a:defRPr/>
            </a:pPr>
            <a:r>
              <a:rPr lang="en-US" b="1" dirty="0">
                <a:latin typeface="Arial" pitchFamily="34" charset="0"/>
              </a:rPr>
              <a:t>    FY2011 PORTS (1)</a:t>
            </a:r>
          </a:p>
          <a:p>
            <a:pPr>
              <a:spcBef>
                <a:spcPts val="600"/>
              </a:spcBef>
              <a:defRPr/>
            </a:pPr>
            <a:r>
              <a:rPr lang="en-US" b="1" dirty="0">
                <a:latin typeface="Arial" pitchFamily="34" charset="0"/>
              </a:rPr>
              <a:t>    Operational Models (11)</a:t>
            </a:r>
          </a:p>
          <a:p>
            <a:pPr>
              <a:spcBef>
                <a:spcPts val="600"/>
              </a:spcBef>
              <a:defRPr/>
            </a:pPr>
            <a:r>
              <a:rPr lang="en-US" b="1" dirty="0">
                <a:latin typeface="Arial" pitchFamily="34" charset="0"/>
              </a:rPr>
              <a:t>    FY2011 Models (2)</a:t>
            </a:r>
          </a:p>
          <a:p>
            <a:pPr>
              <a:defRPr/>
            </a:pPr>
            <a:endParaRPr lang="en-US" b="1" dirty="0">
              <a:solidFill>
                <a:schemeClr val="bg1"/>
              </a:solidFill>
              <a:latin typeface="Arial" pitchFamily="34" charset="0"/>
            </a:endParaRPr>
          </a:p>
        </p:txBody>
      </p:sp>
      <p:sp>
        <p:nvSpPr>
          <p:cNvPr id="8" name="5-Point Star 7"/>
          <p:cNvSpPr/>
          <p:nvPr/>
        </p:nvSpPr>
        <p:spPr bwMode="auto">
          <a:xfrm>
            <a:off x="5518150" y="1325563"/>
            <a:ext cx="247650" cy="247650"/>
          </a:xfrm>
          <a:prstGeom prst="star5">
            <a:avLst/>
          </a:prstGeom>
          <a:gradFill flip="none" rotWithShape="1">
            <a:gsLst>
              <a:gs pos="0">
                <a:srgbClr val="FFF200"/>
              </a:gs>
              <a:gs pos="45000">
                <a:srgbClr val="FF7A00"/>
              </a:gs>
              <a:gs pos="70000">
                <a:srgbClr val="FF0300"/>
              </a:gs>
              <a:gs pos="100000">
                <a:srgbClr val="4D0808"/>
              </a:gs>
            </a:gsLst>
            <a:lin ang="8100000" scaled="1"/>
            <a:tileRect/>
          </a:gradFill>
          <a:ln w="50800" cap="flat" cmpd="sng" algn="ctr">
            <a:noFill/>
            <a:prstDash val="solid"/>
            <a:round/>
            <a:headEnd type="none" w="sm" len="sm"/>
            <a:tailEnd type="none" w="sm" len="sm"/>
          </a:ln>
          <a:effectLst/>
        </p:spPr>
        <p:txBody>
          <a:bodyPr>
            <a:spAutoFit/>
          </a:bodyPr>
          <a:lstStyle/>
          <a:p>
            <a:pPr>
              <a:defRPr/>
            </a:pPr>
            <a:endParaRPr lang="en-US"/>
          </a:p>
        </p:txBody>
      </p:sp>
      <p:sp>
        <p:nvSpPr>
          <p:cNvPr id="14" name="5-Point Star 13"/>
          <p:cNvSpPr/>
          <p:nvPr/>
        </p:nvSpPr>
        <p:spPr bwMode="auto">
          <a:xfrm>
            <a:off x="5518150" y="1630363"/>
            <a:ext cx="247650" cy="247650"/>
          </a:xfrm>
          <a:prstGeom prst="star5">
            <a:avLst/>
          </a:prstGeom>
          <a:gradFill>
            <a:gsLst>
              <a:gs pos="0">
                <a:srgbClr val="03D4A8"/>
              </a:gs>
              <a:gs pos="25000">
                <a:srgbClr val="21D6E0"/>
              </a:gs>
              <a:gs pos="75000">
                <a:srgbClr val="0087E6"/>
              </a:gs>
              <a:gs pos="100000">
                <a:srgbClr val="005CBF"/>
              </a:gs>
            </a:gsLst>
            <a:lin ang="8100000" scaled="0"/>
          </a:gradFill>
          <a:ln w="50800" cap="flat" cmpd="sng" algn="ctr">
            <a:noFill/>
            <a:prstDash val="solid"/>
            <a:round/>
            <a:headEnd type="none" w="sm" len="sm"/>
            <a:tailEnd type="none" w="sm" len="sm"/>
          </a:ln>
          <a:effectLst/>
        </p:spPr>
        <p:txBody>
          <a:bodyPr>
            <a:spAutoFit/>
          </a:bodyPr>
          <a:lstStyle/>
          <a:p>
            <a:pPr>
              <a:defRPr/>
            </a:pPr>
            <a:endParaRPr lang="en-US"/>
          </a:p>
        </p:txBody>
      </p:sp>
      <p:sp>
        <p:nvSpPr>
          <p:cNvPr id="15" name="5-Point Star 14"/>
          <p:cNvSpPr/>
          <p:nvPr/>
        </p:nvSpPr>
        <p:spPr bwMode="auto">
          <a:xfrm>
            <a:off x="7239000" y="3657600"/>
            <a:ext cx="182563" cy="182563"/>
          </a:xfrm>
          <a:prstGeom prst="star5">
            <a:avLst/>
          </a:prstGeom>
          <a:gradFill>
            <a:gsLst>
              <a:gs pos="0">
                <a:srgbClr val="03D4A8"/>
              </a:gs>
              <a:gs pos="25000">
                <a:srgbClr val="21D6E0"/>
              </a:gs>
              <a:gs pos="75000">
                <a:srgbClr val="0087E6"/>
              </a:gs>
              <a:gs pos="100000">
                <a:srgbClr val="005CBF"/>
              </a:gs>
            </a:gsLst>
            <a:lin ang="8100000" scaled="0"/>
          </a:gradFill>
          <a:ln w="50800" cap="flat" cmpd="sng" algn="ctr">
            <a:noFill/>
            <a:prstDash val="solid"/>
            <a:round/>
            <a:headEnd type="none" w="sm" len="sm"/>
            <a:tailEnd type="none" w="sm" len="sm"/>
          </a:ln>
          <a:effectLst/>
        </p:spPr>
        <p:txBody>
          <a:bodyPr>
            <a:spAutoFit/>
          </a:bodyPr>
          <a:lstStyle/>
          <a:p>
            <a:pPr>
              <a:defRPr/>
            </a:pPr>
            <a:endParaRPr lang="en-US"/>
          </a:p>
        </p:txBody>
      </p:sp>
      <p:sp>
        <p:nvSpPr>
          <p:cNvPr id="13328" name="TextBox 15"/>
          <p:cNvSpPr txBox="1">
            <a:spLocks noChangeArrowheads="1"/>
          </p:cNvSpPr>
          <p:nvPr/>
        </p:nvSpPr>
        <p:spPr bwMode="auto">
          <a:xfrm>
            <a:off x="7772400" y="3429000"/>
            <a:ext cx="1143000" cy="276225"/>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New London</a:t>
            </a:r>
          </a:p>
        </p:txBody>
      </p:sp>
      <p:cxnSp>
        <p:nvCxnSpPr>
          <p:cNvPr id="18" name="Straight Connector 17"/>
          <p:cNvCxnSpPr/>
          <p:nvPr/>
        </p:nvCxnSpPr>
        <p:spPr bwMode="auto">
          <a:xfrm rot="10800000" flipV="1">
            <a:off x="7391400" y="3581400"/>
            <a:ext cx="4572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bwMode="auto">
          <a:xfrm>
            <a:off x="5543550" y="2024063"/>
            <a:ext cx="180975" cy="180975"/>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1" name="Oval 20"/>
          <p:cNvSpPr/>
          <p:nvPr/>
        </p:nvSpPr>
        <p:spPr bwMode="auto">
          <a:xfrm>
            <a:off x="5543550" y="2349500"/>
            <a:ext cx="180975" cy="179388"/>
          </a:xfrm>
          <a:prstGeom prst="ellipse">
            <a:avLst/>
          </a:prstGeom>
          <a:solidFill>
            <a:schemeClr val="tx2">
              <a:lumMod val="50000"/>
            </a:schemeClr>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2" name="Oval 21"/>
          <p:cNvSpPr/>
          <p:nvPr/>
        </p:nvSpPr>
        <p:spPr bwMode="auto">
          <a:xfrm>
            <a:off x="8388350" y="4473575"/>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3" name="Oval 22"/>
          <p:cNvSpPr/>
          <p:nvPr/>
        </p:nvSpPr>
        <p:spPr bwMode="auto">
          <a:xfrm>
            <a:off x="8280400" y="4292600"/>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4" name="Oval 23"/>
          <p:cNvSpPr/>
          <p:nvPr/>
        </p:nvSpPr>
        <p:spPr bwMode="auto">
          <a:xfrm>
            <a:off x="6227763" y="6057900"/>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5" name="Oval 24"/>
          <p:cNvSpPr/>
          <p:nvPr/>
        </p:nvSpPr>
        <p:spPr bwMode="auto">
          <a:xfrm>
            <a:off x="6264275" y="3897313"/>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6" name="Oval 25"/>
          <p:cNvSpPr/>
          <p:nvPr/>
        </p:nvSpPr>
        <p:spPr bwMode="auto">
          <a:xfrm>
            <a:off x="6696075" y="3536950"/>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7" name="Oval 26"/>
          <p:cNvSpPr/>
          <p:nvPr/>
        </p:nvSpPr>
        <p:spPr bwMode="auto">
          <a:xfrm>
            <a:off x="6192838" y="3573463"/>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8" name="Oval 27"/>
          <p:cNvSpPr/>
          <p:nvPr/>
        </p:nvSpPr>
        <p:spPr bwMode="auto">
          <a:xfrm>
            <a:off x="5759450" y="3681413"/>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29" name="Oval 28"/>
          <p:cNvSpPr/>
          <p:nvPr/>
        </p:nvSpPr>
        <p:spPr bwMode="auto">
          <a:xfrm>
            <a:off x="5724525" y="3284538"/>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30" name="Oval 29"/>
          <p:cNvSpPr/>
          <p:nvPr/>
        </p:nvSpPr>
        <p:spPr bwMode="auto">
          <a:xfrm>
            <a:off x="8893175" y="4113213"/>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31" name="Oval 30"/>
          <p:cNvSpPr/>
          <p:nvPr/>
        </p:nvSpPr>
        <p:spPr bwMode="auto">
          <a:xfrm>
            <a:off x="7451725" y="5913438"/>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32" name="Oval 31"/>
          <p:cNvSpPr/>
          <p:nvPr/>
        </p:nvSpPr>
        <p:spPr bwMode="auto">
          <a:xfrm>
            <a:off x="6624638" y="5553075"/>
            <a:ext cx="107950" cy="107950"/>
          </a:xfrm>
          <a:prstGeom prst="ellipse">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
        <p:nvSpPr>
          <p:cNvPr id="33" name="TextBox 32"/>
          <p:cNvSpPr txBox="1"/>
          <p:nvPr/>
        </p:nvSpPr>
        <p:spPr>
          <a:xfrm rot="19147403">
            <a:off x="6170613" y="3216275"/>
            <a:ext cx="1123950" cy="431800"/>
          </a:xfrm>
          <a:prstGeom prst="rect">
            <a:avLst/>
          </a:prstGeom>
          <a:noFill/>
        </p:spPr>
        <p:txBody>
          <a:bodyPr>
            <a:spAutoFit/>
          </a:bodyPr>
          <a:lstStyle/>
          <a:p>
            <a:pPr>
              <a:defRPr/>
            </a:pPr>
            <a:r>
              <a:rPr lang="en-US" sz="1100" b="1" dirty="0">
                <a:solidFill>
                  <a:schemeClr val="tx1">
                    <a:lumMod val="95000"/>
                  </a:schemeClr>
                </a:solidFill>
                <a:latin typeface="Times New Roman" pitchFamily="18" charset="0"/>
                <a:cs typeface="Times New Roman" pitchFamily="18" charset="0"/>
              </a:rPr>
              <a:t>Great Lakes OFS</a:t>
            </a:r>
          </a:p>
        </p:txBody>
      </p:sp>
      <p:sp>
        <p:nvSpPr>
          <p:cNvPr id="13344" name="TextBox 15"/>
          <p:cNvSpPr txBox="1">
            <a:spLocks noChangeArrowheads="1"/>
          </p:cNvSpPr>
          <p:nvPr/>
        </p:nvSpPr>
        <p:spPr bwMode="auto">
          <a:xfrm>
            <a:off x="6659563" y="5507038"/>
            <a:ext cx="1476375" cy="261937"/>
          </a:xfrm>
          <a:prstGeom prst="rect">
            <a:avLst/>
          </a:prstGeom>
          <a:noFill/>
          <a:ln w="9525">
            <a:noFill/>
            <a:miter lim="800000"/>
            <a:headEnd/>
            <a:tailEnd/>
          </a:ln>
        </p:spPr>
        <p:txBody>
          <a:bodyPr>
            <a:spAutoFit/>
          </a:bodyPr>
          <a:lstStyle/>
          <a:p>
            <a:r>
              <a:rPr lang="en-US" sz="1100" b="1">
                <a:latin typeface="Times New Roman" pitchFamily="18" charset="0"/>
                <a:cs typeface="Times New Roman" pitchFamily="18" charset="0"/>
              </a:rPr>
              <a:t>St. John’s River OFS</a:t>
            </a:r>
          </a:p>
        </p:txBody>
      </p:sp>
      <p:sp>
        <p:nvSpPr>
          <p:cNvPr id="36" name="Oval 35"/>
          <p:cNvSpPr/>
          <p:nvPr/>
        </p:nvSpPr>
        <p:spPr bwMode="auto">
          <a:xfrm>
            <a:off x="323850" y="3033713"/>
            <a:ext cx="144463" cy="142875"/>
          </a:xfrm>
          <a:prstGeom prst="ellipse">
            <a:avLst/>
          </a:prstGeom>
          <a:solidFill>
            <a:schemeClr val="tx2">
              <a:lumMod val="50000"/>
            </a:schemeClr>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cxnSp>
        <p:nvCxnSpPr>
          <p:cNvPr id="38" name="Straight Connector 37"/>
          <p:cNvCxnSpPr/>
          <p:nvPr/>
        </p:nvCxnSpPr>
        <p:spPr bwMode="auto">
          <a:xfrm rot="16200000" flipH="1">
            <a:off x="5436394" y="6036469"/>
            <a:ext cx="488950" cy="2016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347" name="TextBox 15"/>
          <p:cNvSpPr txBox="1">
            <a:spLocks noChangeArrowheads="1"/>
          </p:cNvSpPr>
          <p:nvPr/>
        </p:nvSpPr>
        <p:spPr bwMode="auto">
          <a:xfrm>
            <a:off x="5364163" y="6305550"/>
            <a:ext cx="1079500" cy="430213"/>
          </a:xfrm>
          <a:prstGeom prst="rect">
            <a:avLst/>
          </a:prstGeom>
          <a:noFill/>
          <a:ln w="9525">
            <a:noFill/>
            <a:miter lim="800000"/>
            <a:headEnd/>
            <a:tailEnd/>
          </a:ln>
        </p:spPr>
        <p:txBody>
          <a:bodyPr>
            <a:spAutoFit/>
          </a:bodyPr>
          <a:lstStyle/>
          <a:p>
            <a:r>
              <a:rPr lang="en-US" sz="1100" b="1">
                <a:latin typeface="Times New Roman" pitchFamily="18" charset="0"/>
                <a:cs typeface="Times New Roman" pitchFamily="18" charset="0"/>
              </a:rPr>
              <a:t>Northern Gulf of Mexico OFS</a:t>
            </a:r>
          </a:p>
        </p:txBody>
      </p:sp>
      <p:sp>
        <p:nvSpPr>
          <p:cNvPr id="37" name="Oval 36"/>
          <p:cNvSpPr/>
          <p:nvPr/>
        </p:nvSpPr>
        <p:spPr bwMode="auto">
          <a:xfrm>
            <a:off x="5472113" y="5768975"/>
            <a:ext cx="144462" cy="144463"/>
          </a:xfrm>
          <a:prstGeom prst="ellipse">
            <a:avLst/>
          </a:prstGeom>
          <a:solidFill>
            <a:schemeClr val="tx2">
              <a:lumMod val="50000"/>
            </a:schemeClr>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a:xfrm>
            <a:off x="455613" y="296863"/>
            <a:ext cx="8232775" cy="1143000"/>
          </a:xfrm>
        </p:spPr>
        <p:txBody>
          <a:bodyPr/>
          <a:lstStyle/>
          <a:p>
            <a:r>
              <a:rPr lang="en-US" sz="3600" smtClean="0">
                <a:cs typeface="Times New Roman" pitchFamily="18" charset="0"/>
              </a:rPr>
              <a:t>Maritime Safety and Efficiency</a:t>
            </a:r>
            <a:endParaRPr lang="en-US" sz="3600" smtClean="0"/>
          </a:p>
        </p:txBody>
      </p:sp>
      <p:sp>
        <p:nvSpPr>
          <p:cNvPr id="14339" name="Content Placeholder 8"/>
          <p:cNvSpPr>
            <a:spLocks noGrp="1"/>
          </p:cNvSpPr>
          <p:nvPr>
            <p:ph idx="1"/>
          </p:nvPr>
        </p:nvSpPr>
        <p:spPr>
          <a:xfrm>
            <a:off x="287338" y="1601788"/>
            <a:ext cx="5854700" cy="4851400"/>
          </a:xfrm>
        </p:spPr>
        <p:txBody>
          <a:bodyPr/>
          <a:lstStyle/>
          <a:p>
            <a:pPr>
              <a:buFont typeface="Wingdings" pitchFamily="2" charset="2"/>
              <a:buNone/>
            </a:pPr>
            <a:r>
              <a:rPr lang="en-US" sz="2400" smtClean="0"/>
              <a:t>Houston / Galveston, TX</a:t>
            </a:r>
          </a:p>
          <a:p>
            <a:pPr lvl="1"/>
            <a:r>
              <a:rPr lang="en-US" sz="2000" smtClean="0"/>
              <a:t>60% reduction in tugs and tows groundings</a:t>
            </a:r>
          </a:p>
          <a:p>
            <a:pPr lvl="1"/>
            <a:r>
              <a:rPr lang="en-US" sz="2000" smtClean="0"/>
              <a:t>50% reduction in ship groundings</a:t>
            </a:r>
          </a:p>
          <a:p>
            <a:pPr lvl="1"/>
            <a:endParaRPr lang="en-US" sz="800" smtClean="0"/>
          </a:p>
          <a:p>
            <a:pPr>
              <a:buFont typeface="Wingdings" pitchFamily="2" charset="2"/>
              <a:buNone/>
            </a:pPr>
            <a:r>
              <a:rPr lang="en-US" sz="2400" smtClean="0"/>
              <a:t>Tampa Bay, FL</a:t>
            </a:r>
          </a:p>
          <a:p>
            <a:pPr lvl="1"/>
            <a:r>
              <a:rPr lang="en-US" sz="2000" smtClean="0"/>
              <a:t>10% reduction in recreational distress calls</a:t>
            </a:r>
          </a:p>
          <a:p>
            <a:pPr lvl="1"/>
            <a:r>
              <a:rPr lang="en-US" sz="2000" smtClean="0"/>
              <a:t>50% reduction in ship groundings</a:t>
            </a:r>
          </a:p>
          <a:p>
            <a:pPr lvl="1"/>
            <a:endParaRPr lang="en-US" sz="800" smtClean="0"/>
          </a:p>
          <a:p>
            <a:pPr>
              <a:buFont typeface="Wingdings" pitchFamily="2" charset="2"/>
              <a:buNone/>
            </a:pPr>
            <a:r>
              <a:rPr lang="en-US" sz="2400" smtClean="0"/>
              <a:t>New York / New Jersey</a:t>
            </a:r>
          </a:p>
          <a:p>
            <a:pPr lvl="1"/>
            <a:r>
              <a:rPr lang="en-US" sz="2000" smtClean="0"/>
              <a:t>Over 50% reduction in ship groundings</a:t>
            </a:r>
          </a:p>
          <a:p>
            <a:pPr lvl="1"/>
            <a:endParaRPr lang="en-US" sz="800" smtClean="0"/>
          </a:p>
          <a:p>
            <a:pPr>
              <a:buFont typeface="Wingdings" pitchFamily="2" charset="2"/>
              <a:buNone/>
            </a:pPr>
            <a:r>
              <a:rPr lang="en-US" sz="2400" smtClean="0"/>
              <a:t>Lower Columbia River, OR, WA</a:t>
            </a:r>
          </a:p>
          <a:p>
            <a:pPr lvl="1"/>
            <a:r>
              <a:rPr lang="en-US" sz="2000" smtClean="0"/>
              <a:t>Estimated $6.4 million in annual economic benefits</a:t>
            </a:r>
          </a:p>
          <a:p>
            <a:pPr>
              <a:buFont typeface="Wingdings" pitchFamily="2" charset="2"/>
              <a:buNone/>
            </a:pPr>
            <a:endParaRPr lang="en-US" sz="2400" smtClean="0"/>
          </a:p>
        </p:txBody>
      </p:sp>
      <p:sp>
        <p:nvSpPr>
          <p:cNvPr id="14340" name="Text Box 7"/>
          <p:cNvSpPr txBox="1">
            <a:spLocks noChangeArrowheads="1"/>
          </p:cNvSpPr>
          <p:nvPr/>
        </p:nvSpPr>
        <p:spPr bwMode="auto">
          <a:xfrm>
            <a:off x="6335713" y="5192713"/>
            <a:ext cx="2713037" cy="1077912"/>
          </a:xfrm>
          <a:prstGeom prst="rect">
            <a:avLst/>
          </a:prstGeom>
          <a:noFill/>
          <a:ln w="9525">
            <a:noFill/>
            <a:miter lim="800000"/>
            <a:headEnd/>
            <a:tailEnd/>
          </a:ln>
        </p:spPr>
        <p:txBody>
          <a:bodyPr>
            <a:spAutoFit/>
          </a:bodyPr>
          <a:lstStyle/>
          <a:p>
            <a:pPr algn="ctr"/>
            <a:r>
              <a:rPr lang="en-US" sz="1600" i="1">
                <a:solidFill>
                  <a:schemeClr val="bg1"/>
                </a:solidFill>
              </a:rPr>
              <a:t>Statistics based on economic studies by Hauke Kite-Powell, Woods Hole Oceanographic Institution</a:t>
            </a:r>
          </a:p>
        </p:txBody>
      </p:sp>
      <p:pic>
        <p:nvPicPr>
          <p:cNvPr id="26633" name="Picture 9"/>
          <p:cNvPicPr>
            <a:picLocks noChangeAspect="1" noChangeArrowheads="1"/>
          </p:cNvPicPr>
          <p:nvPr/>
        </p:nvPicPr>
        <p:blipFill>
          <a:blip r:embed="rId3" cstate="email"/>
          <a:srcRect/>
          <a:stretch>
            <a:fillRect/>
          </a:stretch>
        </p:blipFill>
        <p:spPr bwMode="auto">
          <a:xfrm>
            <a:off x="6192838" y="1557338"/>
            <a:ext cx="2782887" cy="3582987"/>
          </a:xfrm>
          <a:prstGeom prst="rect">
            <a:avLst/>
          </a:prstGeom>
          <a:noFill/>
          <a:ln w="6350">
            <a:solidFill>
              <a:schemeClr val="bg1">
                <a:lumMod val="85000"/>
                <a:lumOff val="15000"/>
              </a:schemeClr>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60400" y="522288"/>
            <a:ext cx="7823200" cy="1143000"/>
          </a:xfrm>
          <a:solidFill>
            <a:srgbClr val="EFEBD1"/>
          </a:solidFill>
        </p:spPr>
        <p:txBody>
          <a:bodyPr/>
          <a:lstStyle/>
          <a:p>
            <a:r>
              <a:rPr lang="en-US" sz="4000" smtClean="0"/>
              <a:t>Program Overview</a:t>
            </a:r>
          </a:p>
        </p:txBody>
      </p:sp>
      <p:pic>
        <p:nvPicPr>
          <p:cNvPr id="24" name="Picture 23" descr="ship.jpg"/>
          <p:cNvPicPr>
            <a:picLocks noChangeAspect="1"/>
          </p:cNvPicPr>
          <p:nvPr/>
        </p:nvPicPr>
        <p:blipFill>
          <a:blip r:embed="rId3" cstate="email"/>
          <a:stretch>
            <a:fillRect/>
          </a:stretch>
        </p:blipFill>
        <p:spPr>
          <a:xfrm>
            <a:off x="2751138" y="2924175"/>
            <a:ext cx="3641725" cy="27384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447925" y="1808163"/>
            <a:ext cx="4248150" cy="815975"/>
          </a:xfrm>
          <a:prstGeom prst="rect">
            <a:avLst/>
          </a:prstGeom>
          <a:noFill/>
          <a:ln>
            <a:solidFill>
              <a:schemeClr val="tx1">
                <a:lumMod val="50000"/>
              </a:schemeClr>
            </a:solidFill>
          </a:ln>
        </p:spPr>
        <p:txBody>
          <a:bodyPr>
            <a:spAutoFit/>
          </a:bodyPr>
          <a:lstStyle/>
          <a:p>
            <a:pPr algn="ctr">
              <a:spcBef>
                <a:spcPts val="600"/>
              </a:spcBef>
              <a:defRPr/>
            </a:pPr>
            <a:r>
              <a:rPr lang="en-US" sz="2400" b="1" dirty="0">
                <a:solidFill>
                  <a:schemeClr val="bg1"/>
                </a:solidFill>
              </a:rPr>
              <a:t>Maritime Services</a:t>
            </a:r>
          </a:p>
          <a:p>
            <a:pPr algn="ctr">
              <a:spcBef>
                <a:spcPts val="600"/>
              </a:spcBef>
              <a:defRPr/>
            </a:pPr>
            <a:r>
              <a:rPr lang="en-US" dirty="0">
                <a:solidFill>
                  <a:schemeClr val="bg1"/>
                </a:solidFill>
              </a:rPr>
              <a:t>Darren Wright, Program Manager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55650" y="260350"/>
            <a:ext cx="7669213" cy="1006475"/>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sp>
        <p:nvSpPr>
          <p:cNvPr id="16387" name="Title 1"/>
          <p:cNvSpPr>
            <a:spLocks noGrp="1"/>
          </p:cNvSpPr>
          <p:nvPr>
            <p:ph type="title"/>
          </p:nvPr>
        </p:nvSpPr>
        <p:spPr/>
        <p:txBody>
          <a:bodyPr/>
          <a:lstStyle/>
          <a:p>
            <a:r>
              <a:rPr lang="en-US" sz="3600" smtClean="0"/>
              <a:t>Maritime Services</a:t>
            </a:r>
          </a:p>
        </p:txBody>
      </p:sp>
      <p:sp>
        <p:nvSpPr>
          <p:cNvPr id="16388" name="Content Placeholder 2"/>
          <p:cNvSpPr>
            <a:spLocks noGrp="1"/>
          </p:cNvSpPr>
          <p:nvPr>
            <p:ph idx="1"/>
          </p:nvPr>
        </p:nvSpPr>
        <p:spPr>
          <a:xfrm>
            <a:off x="323850" y="1484313"/>
            <a:ext cx="6048375" cy="2160587"/>
          </a:xfrm>
        </p:spPr>
        <p:txBody>
          <a:bodyPr/>
          <a:lstStyle/>
          <a:p>
            <a:r>
              <a:rPr lang="en-US" sz="2400" b="1" smtClean="0"/>
              <a:t>Providing a reference system for the Nation</a:t>
            </a:r>
          </a:p>
          <a:p>
            <a:pPr>
              <a:buFont typeface="Wingdings" pitchFamily="2" charset="2"/>
              <a:buNone/>
            </a:pPr>
            <a:endParaRPr lang="en-US" sz="1200" b="1" smtClean="0"/>
          </a:p>
          <a:p>
            <a:r>
              <a:rPr lang="en-US" sz="2400" b="1" smtClean="0"/>
              <a:t>Supporting safe and efficient navigation</a:t>
            </a:r>
          </a:p>
          <a:p>
            <a:pPr>
              <a:buFont typeface="Wingdings" pitchFamily="2" charset="2"/>
              <a:buNone/>
            </a:pPr>
            <a:endParaRPr lang="en-US" sz="2400" b="1" smtClean="0"/>
          </a:p>
        </p:txBody>
      </p:sp>
      <p:pic>
        <p:nvPicPr>
          <p:cNvPr id="13" name="Picture 12" descr="currenttables.jpg"/>
          <p:cNvPicPr>
            <a:picLocks noChangeAspect="1"/>
          </p:cNvPicPr>
          <p:nvPr/>
        </p:nvPicPr>
        <p:blipFill>
          <a:blip r:embed="rId3" cstate="email"/>
          <a:stretch>
            <a:fillRect/>
          </a:stretch>
        </p:blipFill>
        <p:spPr>
          <a:xfrm>
            <a:off x="5364163" y="3249613"/>
            <a:ext cx="1741487" cy="2163762"/>
          </a:xfrm>
          <a:prstGeom prst="rect">
            <a:avLst/>
          </a:prstGeom>
          <a:effectLst>
            <a:outerShdw blurRad="50800" dist="38100" dir="2700000" algn="tl" rotWithShape="0">
              <a:prstClr val="black">
                <a:alpha val="40000"/>
              </a:prstClr>
            </a:outerShdw>
          </a:effectLst>
        </p:spPr>
      </p:pic>
      <p:pic>
        <p:nvPicPr>
          <p:cNvPr id="14" name="Picture 13"/>
          <p:cNvPicPr>
            <a:picLocks noChangeAspect="1" noChangeArrowheads="1"/>
          </p:cNvPicPr>
          <p:nvPr/>
        </p:nvPicPr>
        <p:blipFill>
          <a:blip r:embed="rId4" cstate="email"/>
          <a:srcRect/>
          <a:stretch>
            <a:fillRect/>
          </a:stretch>
        </p:blipFill>
        <p:spPr bwMode="auto">
          <a:xfrm>
            <a:off x="7019925" y="2097088"/>
            <a:ext cx="1789113" cy="2244725"/>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20" name="Picture 19" descr="iStock_000000911944Large.jpg"/>
          <p:cNvPicPr>
            <a:picLocks noChangeAspect="1"/>
          </p:cNvPicPr>
          <p:nvPr/>
        </p:nvPicPr>
        <p:blipFill>
          <a:blip r:embed="rId5" cstate="email"/>
          <a:stretch>
            <a:fillRect/>
          </a:stretch>
        </p:blipFill>
        <p:spPr>
          <a:xfrm>
            <a:off x="792163" y="3536950"/>
            <a:ext cx="4060825" cy="27003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55650" y="260350"/>
            <a:ext cx="7669213" cy="1006475"/>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sp>
        <p:nvSpPr>
          <p:cNvPr id="6" name="Title 1"/>
          <p:cNvSpPr txBox="1">
            <a:spLocks/>
          </p:cNvSpPr>
          <p:nvPr/>
        </p:nvSpPr>
        <p:spPr bwMode="auto">
          <a:xfrm>
            <a:off x="673100" y="293688"/>
            <a:ext cx="7823200" cy="1143000"/>
          </a:xfrm>
          <a:prstGeom prst="rect">
            <a:avLst/>
          </a:prstGeom>
          <a:noFill/>
          <a:ln w="9525">
            <a:noFill/>
            <a:miter lim="800000"/>
            <a:headEnd/>
            <a:tailEnd/>
          </a:ln>
        </p:spPr>
        <p:txBody>
          <a:bodyPr lIns="92075" tIns="46037" rIns="92075" bIns="46037" anchor="ctr"/>
          <a:lstStyle/>
          <a:p>
            <a:pPr algn="ctr">
              <a:lnSpc>
                <a:spcPct val="70000"/>
              </a:lnSpc>
              <a:defRPr/>
            </a:pPr>
            <a:r>
              <a:rPr lang="en-US" sz="3600" b="1" kern="0">
                <a:solidFill>
                  <a:schemeClr val="bg1"/>
                </a:solidFill>
                <a:latin typeface="+mj-lt"/>
                <a:ea typeface="+mj-ea"/>
                <a:cs typeface="+mj-cs"/>
              </a:rPr>
              <a:t>Maritime Services</a:t>
            </a:r>
            <a:endParaRPr lang="en-US" sz="3600" b="1" kern="0" dirty="0">
              <a:solidFill>
                <a:schemeClr val="bg1"/>
              </a:solidFill>
              <a:latin typeface="+mj-lt"/>
              <a:ea typeface="+mj-ea"/>
              <a:cs typeface="+mj-cs"/>
            </a:endParaRPr>
          </a:p>
        </p:txBody>
      </p:sp>
      <p:sp>
        <p:nvSpPr>
          <p:cNvPr id="7" name="Content Placeholder 2"/>
          <p:cNvSpPr txBox="1">
            <a:spLocks/>
          </p:cNvSpPr>
          <p:nvPr/>
        </p:nvSpPr>
        <p:spPr bwMode="auto">
          <a:xfrm>
            <a:off x="431800" y="1449388"/>
            <a:ext cx="5113338" cy="1223962"/>
          </a:xfrm>
          <a:prstGeom prst="rect">
            <a:avLst/>
          </a:prstGeom>
          <a:noFill/>
          <a:ln w="9525">
            <a:noFill/>
            <a:miter lim="800000"/>
            <a:headEnd/>
            <a:tailEnd/>
          </a:ln>
        </p:spPr>
        <p:txBody>
          <a:bodyPr lIns="92075" tIns="46037" rIns="92075" bIns="46037"/>
          <a:lstStyle/>
          <a:p>
            <a:pPr marL="342900" indent="-342900">
              <a:spcBef>
                <a:spcPct val="20000"/>
              </a:spcBef>
              <a:buClr>
                <a:schemeClr val="bg1"/>
              </a:buClr>
              <a:buFont typeface="Wingdings" pitchFamily="2" charset="2"/>
              <a:buNone/>
              <a:defRPr/>
            </a:pPr>
            <a:r>
              <a:rPr lang="en-US" b="1" kern="0" dirty="0">
                <a:solidFill>
                  <a:schemeClr val="bg1"/>
                </a:solidFill>
                <a:latin typeface="+mn-lt"/>
              </a:rPr>
              <a:t>Providing a reference system for the Nation</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Vertical reference framework through tidal datums and International Great Lakes Datum (IGLD)</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Part of National Spatial Reference System</a:t>
            </a:r>
          </a:p>
          <a:p>
            <a:pPr marL="342900" indent="-342900">
              <a:spcBef>
                <a:spcPct val="20000"/>
              </a:spcBef>
              <a:buClr>
                <a:schemeClr val="bg1"/>
              </a:buClr>
              <a:defRPr/>
            </a:pPr>
            <a:endParaRPr lang="en-US" sz="1600" kern="0" dirty="0">
              <a:solidFill>
                <a:schemeClr val="bg1"/>
              </a:solidFill>
              <a:latin typeface="+mn-lt"/>
            </a:endParaRPr>
          </a:p>
          <a:p>
            <a:pPr marL="342900" indent="-342900">
              <a:spcBef>
                <a:spcPct val="20000"/>
              </a:spcBef>
              <a:buClr>
                <a:schemeClr val="bg1"/>
              </a:buClr>
              <a:buFont typeface="Wingdings" pitchFamily="2" charset="2"/>
              <a:buChar char="§"/>
              <a:defRPr/>
            </a:pPr>
            <a:endParaRPr lang="en-US" sz="1600" kern="0" dirty="0">
              <a:solidFill>
                <a:schemeClr val="bg1"/>
              </a:solidFill>
              <a:latin typeface="+mn-lt"/>
            </a:endParaRPr>
          </a:p>
        </p:txBody>
      </p:sp>
      <p:pic>
        <p:nvPicPr>
          <p:cNvPr id="17413" name="Picture 8" descr="gl_datums.jpg"/>
          <p:cNvPicPr>
            <a:picLocks noChangeAspect="1"/>
          </p:cNvPicPr>
          <p:nvPr/>
        </p:nvPicPr>
        <p:blipFill>
          <a:blip r:embed="rId3" cstate="email"/>
          <a:srcRect/>
          <a:stretch>
            <a:fillRect/>
          </a:stretch>
        </p:blipFill>
        <p:spPr bwMode="auto">
          <a:xfrm>
            <a:off x="3816350" y="3216275"/>
            <a:ext cx="5283200" cy="3021013"/>
          </a:xfrm>
          <a:prstGeom prst="rect">
            <a:avLst/>
          </a:prstGeom>
          <a:noFill/>
          <a:ln w="9525">
            <a:noFill/>
            <a:miter lim="800000"/>
            <a:headEnd/>
            <a:tailEnd/>
          </a:ln>
        </p:spPr>
      </p:pic>
      <p:pic>
        <p:nvPicPr>
          <p:cNvPr id="9" name="Picture 8" descr="tidal_datums.jpg"/>
          <p:cNvPicPr>
            <a:picLocks noChangeAspect="1"/>
          </p:cNvPicPr>
          <p:nvPr/>
        </p:nvPicPr>
        <p:blipFill>
          <a:blip r:embed="rId4" cstate="email"/>
          <a:stretch>
            <a:fillRect/>
          </a:stretch>
        </p:blipFill>
        <p:spPr>
          <a:xfrm>
            <a:off x="107950" y="3500438"/>
            <a:ext cx="3635375" cy="2736850"/>
          </a:xfrm>
          <a:prstGeom prst="rect">
            <a:avLst/>
          </a:prstGeom>
          <a:effectLst>
            <a:outerShdw blurRad="50800" dist="38100" dir="2700000" algn="tl" rotWithShape="0">
              <a:prstClr val="black">
                <a:alpha val="40000"/>
              </a:prstClr>
            </a:outerShdw>
          </a:effectLst>
        </p:spPr>
      </p:pic>
      <p:pic>
        <p:nvPicPr>
          <p:cNvPr id="17415" name="Picture 8" descr="8575512_BenchMark.jpg"/>
          <p:cNvPicPr>
            <a:picLocks noChangeAspect="1"/>
          </p:cNvPicPr>
          <p:nvPr/>
        </p:nvPicPr>
        <p:blipFill>
          <a:blip r:embed="rId5" cstate="email"/>
          <a:srcRect/>
          <a:stretch>
            <a:fillRect/>
          </a:stretch>
        </p:blipFill>
        <p:spPr bwMode="auto">
          <a:xfrm>
            <a:off x="5832475" y="1520825"/>
            <a:ext cx="1871663" cy="1406525"/>
          </a:xfrm>
          <a:prstGeom prst="rect">
            <a:avLst/>
          </a:prstGeom>
          <a:noFill/>
          <a:ln w="9525">
            <a:solidFill>
              <a:schemeClr val="bg1"/>
            </a:solidFill>
            <a:miter lim="800000"/>
            <a:headEnd/>
            <a:tailEnd/>
          </a:ln>
        </p:spPr>
      </p:pic>
      <p:sp>
        <p:nvSpPr>
          <p:cNvPr id="17416" name="TextBox 9"/>
          <p:cNvSpPr txBox="1">
            <a:spLocks noChangeArrowheads="1"/>
          </p:cNvSpPr>
          <p:nvPr/>
        </p:nvSpPr>
        <p:spPr bwMode="auto">
          <a:xfrm>
            <a:off x="7704138" y="1592263"/>
            <a:ext cx="1476375" cy="1169987"/>
          </a:xfrm>
          <a:prstGeom prst="rect">
            <a:avLst/>
          </a:prstGeom>
          <a:noFill/>
          <a:ln w="9525">
            <a:noFill/>
            <a:miter lim="800000"/>
            <a:headEnd/>
            <a:tailEnd/>
          </a:ln>
        </p:spPr>
        <p:txBody>
          <a:bodyPr>
            <a:spAutoFit/>
          </a:bodyPr>
          <a:lstStyle/>
          <a:p>
            <a:r>
              <a:rPr lang="en-US" sz="1400" b="1">
                <a:solidFill>
                  <a:schemeClr val="bg1"/>
                </a:solidFill>
              </a:rPr>
              <a:t>Datums are referenced to fixed points known as bench marks.</a:t>
            </a:r>
          </a:p>
        </p:txBody>
      </p:sp>
      <p:sp>
        <p:nvSpPr>
          <p:cNvPr id="12" name="TextBox 11"/>
          <p:cNvSpPr txBox="1"/>
          <p:nvPr/>
        </p:nvSpPr>
        <p:spPr>
          <a:xfrm>
            <a:off x="468313" y="2836863"/>
            <a:ext cx="3887787" cy="663575"/>
          </a:xfrm>
          <a:prstGeom prst="rect">
            <a:avLst/>
          </a:prstGeom>
          <a:noFill/>
        </p:spPr>
        <p:txBody>
          <a:bodyPr>
            <a:spAutoFit/>
          </a:bodyPr>
          <a:lstStyle/>
          <a:p>
            <a:pPr marL="342900" indent="-342900">
              <a:spcBef>
                <a:spcPct val="20000"/>
              </a:spcBef>
              <a:buClr>
                <a:schemeClr val="bg1"/>
              </a:buClr>
              <a:defRPr/>
            </a:pPr>
            <a:r>
              <a:rPr lang="en-US" b="1" kern="0" dirty="0">
                <a:solidFill>
                  <a:schemeClr val="bg1"/>
                </a:solidFill>
              </a:rPr>
              <a:t>Tools / Products</a:t>
            </a:r>
          </a:p>
          <a:p>
            <a:pPr marL="342900" indent="-342900">
              <a:spcBef>
                <a:spcPct val="20000"/>
              </a:spcBef>
              <a:buClr>
                <a:schemeClr val="bg1"/>
              </a:buClr>
              <a:buFont typeface="Wingdings" pitchFamily="2" charset="2"/>
              <a:buChar char="§"/>
              <a:defRPr/>
            </a:pPr>
            <a:r>
              <a:rPr lang="en-US" sz="1600" b="1" kern="0" dirty="0">
                <a:solidFill>
                  <a:srgbClr val="316293"/>
                </a:solidFill>
              </a:rPr>
              <a:t>Tidal datums / IGLD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755650" y="260350"/>
            <a:ext cx="7669213" cy="1006475"/>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pic>
        <p:nvPicPr>
          <p:cNvPr id="18435" name="Picture 17" descr="current predictions.jpg"/>
          <p:cNvPicPr>
            <a:picLocks noChangeAspect="1"/>
          </p:cNvPicPr>
          <p:nvPr/>
        </p:nvPicPr>
        <p:blipFill>
          <a:blip r:embed="rId3" cstate="email"/>
          <a:srcRect/>
          <a:stretch>
            <a:fillRect/>
          </a:stretch>
        </p:blipFill>
        <p:spPr bwMode="auto">
          <a:xfrm>
            <a:off x="107950" y="4089400"/>
            <a:ext cx="4572000" cy="2471738"/>
          </a:xfrm>
          <a:prstGeom prst="rect">
            <a:avLst/>
          </a:prstGeom>
          <a:noFill/>
          <a:ln w="9525">
            <a:noFill/>
            <a:miter lim="800000"/>
            <a:headEnd/>
            <a:tailEnd/>
          </a:ln>
        </p:spPr>
      </p:pic>
      <p:sp>
        <p:nvSpPr>
          <p:cNvPr id="18436" name="Title 1"/>
          <p:cNvSpPr>
            <a:spLocks noGrp="1"/>
          </p:cNvSpPr>
          <p:nvPr>
            <p:ph type="title"/>
          </p:nvPr>
        </p:nvSpPr>
        <p:spPr/>
        <p:txBody>
          <a:bodyPr/>
          <a:lstStyle/>
          <a:p>
            <a:r>
              <a:rPr lang="en-US" sz="3600" smtClean="0"/>
              <a:t>Maritime Services</a:t>
            </a:r>
          </a:p>
        </p:txBody>
      </p:sp>
      <p:sp>
        <p:nvSpPr>
          <p:cNvPr id="4" name="Content Placeholder 2"/>
          <p:cNvSpPr txBox="1">
            <a:spLocks/>
          </p:cNvSpPr>
          <p:nvPr/>
        </p:nvSpPr>
        <p:spPr bwMode="auto">
          <a:xfrm>
            <a:off x="215900" y="2492375"/>
            <a:ext cx="4356100" cy="1549400"/>
          </a:xfrm>
          <a:prstGeom prst="rect">
            <a:avLst/>
          </a:prstGeom>
          <a:noFill/>
          <a:ln w="9525">
            <a:noFill/>
            <a:miter lim="800000"/>
            <a:headEnd/>
            <a:tailEnd/>
          </a:ln>
        </p:spPr>
        <p:txBody>
          <a:bodyPr lIns="92075" tIns="46037" rIns="92075" bIns="46037"/>
          <a:lstStyle/>
          <a:p>
            <a:pPr marL="342900" indent="-342900">
              <a:spcBef>
                <a:spcPct val="20000"/>
              </a:spcBef>
              <a:buClr>
                <a:schemeClr val="bg1"/>
              </a:buClr>
              <a:defRPr/>
            </a:pPr>
            <a:r>
              <a:rPr lang="en-US" b="1" kern="0" dirty="0">
                <a:solidFill>
                  <a:schemeClr val="bg1"/>
                </a:solidFill>
                <a:latin typeface="+mn-lt"/>
              </a:rPr>
              <a:t>Tools / Products</a:t>
            </a:r>
          </a:p>
          <a:p>
            <a:pPr marL="342900" indent="-342900">
              <a:spcBef>
                <a:spcPct val="20000"/>
              </a:spcBef>
              <a:buClr>
                <a:schemeClr val="bg1"/>
              </a:buClr>
              <a:buFont typeface="Wingdings" pitchFamily="2" charset="2"/>
              <a:buChar char="§"/>
              <a:defRPr/>
            </a:pPr>
            <a:r>
              <a:rPr lang="en-US" sz="1600" b="1" kern="0" dirty="0">
                <a:solidFill>
                  <a:srgbClr val="316293"/>
                </a:solidFill>
                <a:latin typeface="+mn-lt"/>
              </a:rPr>
              <a:t>Tide and tidal current prediction tables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Real-time data dissemination</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Web and digital products</a:t>
            </a:r>
          </a:p>
          <a:p>
            <a:pPr marL="342900" indent="-342900">
              <a:spcBef>
                <a:spcPct val="20000"/>
              </a:spcBef>
              <a:buClr>
                <a:schemeClr val="bg1"/>
              </a:buClr>
              <a:buFont typeface="Wingdings" pitchFamily="2" charset="2"/>
              <a:buChar char="§"/>
              <a:defRPr/>
            </a:pPr>
            <a:r>
              <a:rPr lang="en-US" sz="1600" kern="0" dirty="0" err="1">
                <a:solidFill>
                  <a:schemeClr val="bg1"/>
                </a:solidFill>
                <a:latin typeface="+mn-lt"/>
              </a:rPr>
              <a:t>Nowcast</a:t>
            </a:r>
            <a:r>
              <a:rPr lang="en-US" sz="1600" kern="0" dirty="0">
                <a:solidFill>
                  <a:schemeClr val="bg1"/>
                </a:solidFill>
                <a:latin typeface="+mn-lt"/>
              </a:rPr>
              <a:t> / Forecast</a:t>
            </a:r>
          </a:p>
        </p:txBody>
      </p:sp>
      <p:pic>
        <p:nvPicPr>
          <p:cNvPr id="19" name="Picture 18" descr="currenttables.jpg"/>
          <p:cNvPicPr>
            <a:picLocks noChangeAspect="1"/>
          </p:cNvPicPr>
          <p:nvPr/>
        </p:nvPicPr>
        <p:blipFill>
          <a:blip r:embed="rId4" cstate="email"/>
          <a:stretch>
            <a:fillRect/>
          </a:stretch>
        </p:blipFill>
        <p:spPr>
          <a:xfrm>
            <a:off x="5184775" y="4473575"/>
            <a:ext cx="1520825" cy="1887538"/>
          </a:xfrm>
          <a:prstGeom prst="rect">
            <a:avLst/>
          </a:prstGeom>
          <a:effectLst>
            <a:outerShdw blurRad="50800" dist="38100" dir="2700000" algn="tl" rotWithShape="0">
              <a:prstClr val="black">
                <a:alpha val="40000"/>
              </a:prstClr>
            </a:outerShdw>
          </a:effectLst>
        </p:spPr>
      </p:pic>
      <p:sp>
        <p:nvSpPr>
          <p:cNvPr id="25" name="TextBox 24"/>
          <p:cNvSpPr txBox="1"/>
          <p:nvPr/>
        </p:nvSpPr>
        <p:spPr>
          <a:xfrm>
            <a:off x="215900" y="1341438"/>
            <a:ext cx="4608513" cy="960437"/>
          </a:xfrm>
          <a:prstGeom prst="rect">
            <a:avLst/>
          </a:prstGeom>
          <a:noFill/>
        </p:spPr>
        <p:txBody>
          <a:bodyPr>
            <a:spAutoFit/>
          </a:bodyPr>
          <a:lstStyle/>
          <a:p>
            <a:pPr marL="342900" indent="-342900">
              <a:spcBef>
                <a:spcPct val="20000"/>
              </a:spcBef>
              <a:buClr>
                <a:schemeClr val="bg1"/>
              </a:buClr>
              <a:defRPr/>
            </a:pPr>
            <a:r>
              <a:rPr lang="en-US" b="1" kern="0" dirty="0">
                <a:solidFill>
                  <a:schemeClr val="bg1"/>
                </a:solidFill>
                <a:latin typeface="Arial" pitchFamily="34" charset="0"/>
              </a:rPr>
              <a:t>Supporting safe and efficient navigation</a:t>
            </a:r>
          </a:p>
          <a:p>
            <a:pPr marL="342900" indent="-342900">
              <a:spcBef>
                <a:spcPct val="20000"/>
              </a:spcBef>
              <a:buClr>
                <a:schemeClr val="bg1"/>
              </a:buClr>
              <a:buFont typeface="Wingdings" pitchFamily="2" charset="2"/>
              <a:buChar char="§"/>
              <a:defRPr/>
            </a:pPr>
            <a:r>
              <a:rPr lang="en-US" sz="1600" dirty="0">
                <a:solidFill>
                  <a:schemeClr val="bg1"/>
                </a:solidFill>
                <a:latin typeface="Arial" pitchFamily="34" charset="0"/>
              </a:rPr>
              <a:t>Avoided groundings</a:t>
            </a:r>
          </a:p>
          <a:p>
            <a:pPr marL="342900" indent="-342900">
              <a:spcBef>
                <a:spcPct val="20000"/>
              </a:spcBef>
              <a:buClr>
                <a:schemeClr val="bg1"/>
              </a:buClr>
              <a:buFont typeface="Wingdings" pitchFamily="2" charset="2"/>
              <a:buChar char="§"/>
              <a:defRPr/>
            </a:pPr>
            <a:r>
              <a:rPr lang="en-US" sz="1600" dirty="0">
                <a:solidFill>
                  <a:schemeClr val="bg1"/>
                </a:solidFill>
                <a:latin typeface="Arial" pitchFamily="34" charset="0"/>
              </a:rPr>
              <a:t>More draft</a:t>
            </a:r>
          </a:p>
        </p:txBody>
      </p:sp>
      <p:pic>
        <p:nvPicPr>
          <p:cNvPr id="15369" name="Picture 13"/>
          <p:cNvPicPr>
            <a:picLocks noChangeAspect="1" noChangeArrowheads="1"/>
          </p:cNvPicPr>
          <p:nvPr/>
        </p:nvPicPr>
        <p:blipFill>
          <a:blip r:embed="rId5" cstate="email"/>
          <a:srcRect/>
          <a:stretch>
            <a:fillRect/>
          </a:stretch>
        </p:blipFill>
        <p:spPr bwMode="auto">
          <a:xfrm>
            <a:off x="6911975" y="4508500"/>
            <a:ext cx="1573213" cy="1973263"/>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18441" name="Group 22"/>
          <p:cNvGrpSpPr>
            <a:grpSpLocks/>
          </p:cNvGrpSpPr>
          <p:nvPr/>
        </p:nvGrpSpPr>
        <p:grpSpPr bwMode="auto">
          <a:xfrm>
            <a:off x="4716463" y="1592263"/>
            <a:ext cx="4284662" cy="2824162"/>
            <a:chOff x="4441111" y="1594513"/>
            <a:chExt cx="4479724" cy="2841222"/>
          </a:xfrm>
        </p:grpSpPr>
        <p:pic>
          <p:nvPicPr>
            <p:cNvPr id="18442" name="Picture 20" descr="tideprediction.jpg"/>
            <p:cNvPicPr>
              <a:picLocks noChangeAspect="1"/>
            </p:cNvPicPr>
            <p:nvPr/>
          </p:nvPicPr>
          <p:blipFill>
            <a:blip r:embed="rId6" cstate="email"/>
            <a:srcRect/>
            <a:stretch>
              <a:fillRect/>
            </a:stretch>
          </p:blipFill>
          <p:spPr bwMode="auto">
            <a:xfrm>
              <a:off x="4441111" y="1594513"/>
              <a:ext cx="4478663" cy="2841222"/>
            </a:xfrm>
            <a:prstGeom prst="rect">
              <a:avLst/>
            </a:prstGeom>
            <a:noFill/>
            <a:ln w="9525">
              <a:noFill/>
              <a:miter lim="800000"/>
              <a:headEnd/>
              <a:tailEnd/>
            </a:ln>
          </p:spPr>
        </p:pic>
        <p:sp>
          <p:nvSpPr>
            <p:cNvPr id="18443" name="Rectangle 21"/>
            <p:cNvSpPr>
              <a:spLocks noChangeArrowheads="1"/>
            </p:cNvSpPr>
            <p:nvPr/>
          </p:nvSpPr>
          <p:spPr bwMode="auto">
            <a:xfrm>
              <a:off x="8561303" y="1993602"/>
              <a:ext cx="359532" cy="108012"/>
            </a:xfrm>
            <a:prstGeom prst="rect">
              <a:avLst/>
            </a:prstGeom>
            <a:solidFill>
              <a:schemeClr val="tx1"/>
            </a:solidFill>
            <a:ln w="9525" algn="ctr">
              <a:noFill/>
              <a:round/>
              <a:headEnd/>
              <a:tailEnd/>
            </a:ln>
          </p:spPr>
          <p:txBody>
            <a:bodyPr anchor="ctr"/>
            <a:lstStyle/>
            <a:p>
              <a:pPr algn="ctr"/>
              <a:endParaRPr lang="en-US">
                <a:solidFill>
                  <a:srgbClr val="336699"/>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55650" y="115888"/>
            <a:ext cx="7669213" cy="900112"/>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sp>
        <p:nvSpPr>
          <p:cNvPr id="5" name="Title 1"/>
          <p:cNvSpPr txBox="1">
            <a:spLocks/>
          </p:cNvSpPr>
          <p:nvPr/>
        </p:nvSpPr>
        <p:spPr bwMode="auto">
          <a:xfrm>
            <a:off x="647700" y="260350"/>
            <a:ext cx="7823200" cy="684213"/>
          </a:xfrm>
          <a:prstGeom prst="rect">
            <a:avLst/>
          </a:prstGeom>
          <a:noFill/>
          <a:ln w="9525">
            <a:noFill/>
            <a:miter lim="800000"/>
            <a:headEnd/>
            <a:tailEnd/>
          </a:ln>
        </p:spPr>
        <p:txBody>
          <a:bodyPr lIns="92075" tIns="46037" rIns="92075" bIns="46037" anchor="ctr"/>
          <a:lstStyle/>
          <a:p>
            <a:pPr algn="ctr">
              <a:lnSpc>
                <a:spcPct val="70000"/>
              </a:lnSpc>
              <a:defRPr/>
            </a:pPr>
            <a:r>
              <a:rPr lang="en-US" sz="3600" b="1" kern="0" dirty="0">
                <a:solidFill>
                  <a:schemeClr val="bg1"/>
                </a:solidFill>
                <a:latin typeface="+mj-lt"/>
                <a:ea typeface="+mj-ea"/>
                <a:cs typeface="+mj-cs"/>
              </a:rPr>
              <a:t>Maritime Services</a:t>
            </a:r>
          </a:p>
        </p:txBody>
      </p:sp>
      <p:pic>
        <p:nvPicPr>
          <p:cNvPr id="19460" name="Picture 13" descr="composit.jpg"/>
          <p:cNvPicPr>
            <a:picLocks noChangeAspect="1"/>
          </p:cNvPicPr>
          <p:nvPr/>
        </p:nvPicPr>
        <p:blipFill>
          <a:blip r:embed="rId3" cstate="email"/>
          <a:srcRect/>
          <a:stretch>
            <a:fillRect/>
          </a:stretch>
        </p:blipFill>
        <p:spPr bwMode="auto">
          <a:xfrm>
            <a:off x="719138" y="1150938"/>
            <a:ext cx="7708900" cy="5662612"/>
          </a:xfrm>
          <a:prstGeom prst="rect">
            <a:avLst/>
          </a:prstGeom>
          <a:noFill/>
          <a:ln w="9525">
            <a:noFill/>
            <a:miter lim="800000"/>
            <a:headEnd/>
            <a:tailEnd/>
          </a:ln>
        </p:spPr>
      </p:pic>
      <p:sp>
        <p:nvSpPr>
          <p:cNvPr id="6" name="Content Placeholder 2"/>
          <p:cNvSpPr txBox="1">
            <a:spLocks/>
          </p:cNvSpPr>
          <p:nvPr/>
        </p:nvSpPr>
        <p:spPr bwMode="auto">
          <a:xfrm>
            <a:off x="0" y="4222750"/>
            <a:ext cx="2665413" cy="2590800"/>
          </a:xfrm>
          <a:prstGeom prst="rect">
            <a:avLst/>
          </a:prstGeom>
          <a:solidFill>
            <a:schemeClr val="tx1"/>
          </a:solidFill>
          <a:ln w="9525">
            <a:solidFill>
              <a:schemeClr val="accent2">
                <a:lumMod val="50000"/>
              </a:schemeClr>
            </a:solidFill>
            <a:miter lim="800000"/>
            <a:headEnd/>
            <a:tailEnd/>
          </a:ln>
        </p:spPr>
        <p:txBody>
          <a:bodyPr lIns="92075" tIns="46037" rIns="92075" bIns="46037"/>
          <a:lstStyle/>
          <a:p>
            <a:pPr marL="342900" indent="-342900">
              <a:spcBef>
                <a:spcPct val="20000"/>
              </a:spcBef>
              <a:buClr>
                <a:schemeClr val="bg1"/>
              </a:buClr>
              <a:defRPr/>
            </a:pPr>
            <a:endParaRPr lang="en-US" sz="400" b="1" kern="0" dirty="0">
              <a:solidFill>
                <a:schemeClr val="bg1"/>
              </a:solidFill>
              <a:latin typeface="+mn-lt"/>
            </a:endParaRPr>
          </a:p>
          <a:p>
            <a:pPr marL="342900" indent="-342900">
              <a:spcBef>
                <a:spcPct val="20000"/>
              </a:spcBef>
              <a:buClr>
                <a:schemeClr val="bg1"/>
              </a:buClr>
              <a:defRPr/>
            </a:pPr>
            <a:r>
              <a:rPr lang="en-US" b="1" kern="0" dirty="0">
                <a:solidFill>
                  <a:schemeClr val="bg1"/>
                </a:solidFill>
                <a:latin typeface="+mn-lt"/>
              </a:rPr>
              <a:t>Tools / Products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Tide and tidal current tables</a:t>
            </a:r>
          </a:p>
          <a:p>
            <a:pPr marL="342900" indent="-342900">
              <a:spcBef>
                <a:spcPct val="20000"/>
              </a:spcBef>
              <a:buClr>
                <a:schemeClr val="bg1"/>
              </a:buClr>
              <a:buFont typeface="Wingdings" pitchFamily="2" charset="2"/>
              <a:buChar char="§"/>
              <a:defRPr/>
            </a:pPr>
            <a:r>
              <a:rPr lang="en-US" sz="1600" b="1" kern="0" dirty="0">
                <a:solidFill>
                  <a:srgbClr val="316293"/>
                </a:solidFill>
                <a:latin typeface="+mn-lt"/>
              </a:rPr>
              <a:t>Real-time data dissemination</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Web and digital products</a:t>
            </a:r>
          </a:p>
          <a:p>
            <a:pPr marL="342900" indent="-342900">
              <a:spcBef>
                <a:spcPct val="20000"/>
              </a:spcBef>
              <a:buClr>
                <a:schemeClr val="bg1"/>
              </a:buClr>
              <a:buFont typeface="Wingdings" pitchFamily="2" charset="2"/>
              <a:buChar char="§"/>
              <a:defRPr/>
            </a:pPr>
            <a:r>
              <a:rPr lang="en-US" sz="1600" kern="0" dirty="0" err="1">
                <a:solidFill>
                  <a:schemeClr val="bg1"/>
                </a:solidFill>
                <a:latin typeface="+mn-lt"/>
              </a:rPr>
              <a:t>Nowcast</a:t>
            </a:r>
            <a:r>
              <a:rPr lang="en-US" sz="1600" kern="0" dirty="0">
                <a:solidFill>
                  <a:schemeClr val="bg1"/>
                </a:solidFill>
                <a:latin typeface="+mn-lt"/>
              </a:rPr>
              <a:t> / Forecast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55650" y="260350"/>
            <a:ext cx="7669213" cy="1006475"/>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sp>
        <p:nvSpPr>
          <p:cNvPr id="20483" name="Title 1"/>
          <p:cNvSpPr>
            <a:spLocks noGrp="1"/>
          </p:cNvSpPr>
          <p:nvPr>
            <p:ph type="title"/>
          </p:nvPr>
        </p:nvSpPr>
        <p:spPr>
          <a:xfrm>
            <a:off x="468313" y="512763"/>
            <a:ext cx="8229600" cy="762000"/>
          </a:xfrm>
        </p:spPr>
        <p:txBody>
          <a:bodyPr/>
          <a:lstStyle/>
          <a:p>
            <a:r>
              <a:rPr lang="en-US" sz="3600" smtClean="0"/>
              <a:t>Maritime Services</a:t>
            </a:r>
          </a:p>
        </p:txBody>
      </p:sp>
      <p:sp>
        <p:nvSpPr>
          <p:cNvPr id="20484" name="Content Placeholder 2"/>
          <p:cNvSpPr>
            <a:spLocks noGrp="1"/>
          </p:cNvSpPr>
          <p:nvPr>
            <p:ph idx="1"/>
          </p:nvPr>
        </p:nvSpPr>
        <p:spPr>
          <a:xfrm>
            <a:off x="34925" y="1665288"/>
            <a:ext cx="3205163" cy="1763712"/>
          </a:xfrm>
        </p:spPr>
        <p:txBody>
          <a:bodyPr/>
          <a:lstStyle/>
          <a:p>
            <a:pPr>
              <a:buFont typeface="Wingdings" pitchFamily="2" charset="2"/>
              <a:buNone/>
            </a:pPr>
            <a:r>
              <a:rPr lang="en-US" sz="1800" b="1" smtClean="0"/>
              <a:t>Tools / Products</a:t>
            </a:r>
          </a:p>
          <a:p>
            <a:r>
              <a:rPr lang="en-US" sz="1600" smtClean="0"/>
              <a:t>Tide and tidal current tables</a:t>
            </a:r>
          </a:p>
          <a:p>
            <a:r>
              <a:rPr lang="en-US" sz="1600" smtClean="0"/>
              <a:t>Real-time data dissemination</a:t>
            </a:r>
          </a:p>
          <a:p>
            <a:r>
              <a:rPr lang="en-US" sz="1600" b="1" smtClean="0">
                <a:solidFill>
                  <a:srgbClr val="316293"/>
                </a:solidFill>
              </a:rPr>
              <a:t>Web and digital products</a:t>
            </a:r>
          </a:p>
          <a:p>
            <a:r>
              <a:rPr lang="en-US" sz="1600" smtClean="0"/>
              <a:t>Nowcast / Forecast</a:t>
            </a:r>
          </a:p>
          <a:p>
            <a:pPr>
              <a:buFont typeface="Wingdings" pitchFamily="2" charset="2"/>
              <a:buNone/>
            </a:pPr>
            <a:endParaRPr lang="en-US" sz="1600" smtClean="0"/>
          </a:p>
        </p:txBody>
      </p:sp>
      <p:pic>
        <p:nvPicPr>
          <p:cNvPr id="20485" name="Picture 11" descr="myports.jpg"/>
          <p:cNvPicPr>
            <a:picLocks noChangeAspect="1"/>
          </p:cNvPicPr>
          <p:nvPr/>
        </p:nvPicPr>
        <p:blipFill>
          <a:blip r:embed="rId3" cstate="email"/>
          <a:srcRect/>
          <a:stretch>
            <a:fillRect/>
          </a:stretch>
        </p:blipFill>
        <p:spPr bwMode="auto">
          <a:xfrm>
            <a:off x="3257550" y="1412875"/>
            <a:ext cx="5886450" cy="4895850"/>
          </a:xfrm>
          <a:prstGeom prst="rect">
            <a:avLst/>
          </a:prstGeom>
          <a:noFill/>
          <a:ln w="9525">
            <a:solidFill>
              <a:schemeClr val="tx1"/>
            </a:solidFill>
            <a:miter lim="800000"/>
            <a:headEnd/>
            <a:tailEnd/>
          </a:ln>
        </p:spPr>
      </p:pic>
      <p:sp>
        <p:nvSpPr>
          <p:cNvPr id="20486" name="TextBox 6"/>
          <p:cNvSpPr txBox="1">
            <a:spLocks noChangeArrowheads="1"/>
          </p:cNvSpPr>
          <p:nvPr/>
        </p:nvSpPr>
        <p:spPr bwMode="auto">
          <a:xfrm>
            <a:off x="5651500" y="6284913"/>
            <a:ext cx="3021013" cy="276225"/>
          </a:xfrm>
          <a:prstGeom prst="rect">
            <a:avLst/>
          </a:prstGeom>
          <a:noFill/>
          <a:ln w="9525">
            <a:noFill/>
            <a:miter lim="800000"/>
            <a:headEnd/>
            <a:tailEnd/>
          </a:ln>
        </p:spPr>
        <p:txBody>
          <a:bodyPr>
            <a:spAutoFit/>
          </a:bodyPr>
          <a:lstStyle/>
          <a:p>
            <a:r>
              <a:rPr lang="en-US" sz="1200">
                <a:solidFill>
                  <a:schemeClr val="bg1"/>
                </a:solidFill>
              </a:rPr>
              <a:t>http://tidesandcurrents.noaa.gov/myports/</a:t>
            </a:r>
          </a:p>
        </p:txBody>
      </p:sp>
      <p:grpSp>
        <p:nvGrpSpPr>
          <p:cNvPr id="20487" name="Group 12"/>
          <p:cNvGrpSpPr>
            <a:grpSpLocks/>
          </p:cNvGrpSpPr>
          <p:nvPr/>
        </p:nvGrpSpPr>
        <p:grpSpPr bwMode="auto">
          <a:xfrm>
            <a:off x="114300" y="3752850"/>
            <a:ext cx="1612900" cy="2354263"/>
            <a:chOff x="900772" y="3595687"/>
            <a:chExt cx="2012059" cy="3186113"/>
          </a:xfrm>
        </p:grpSpPr>
        <p:sp>
          <p:nvSpPr>
            <p:cNvPr id="20493" name="Rounded Rectangle 11"/>
            <p:cNvSpPr>
              <a:spLocks noChangeArrowheads="1"/>
            </p:cNvSpPr>
            <p:nvPr/>
          </p:nvSpPr>
          <p:spPr bwMode="auto">
            <a:xfrm>
              <a:off x="1158240" y="3733800"/>
              <a:ext cx="1737360" cy="2819400"/>
            </a:xfrm>
            <a:prstGeom prst="roundRect">
              <a:avLst>
                <a:gd name="adj" fmla="val 16667"/>
              </a:avLst>
            </a:prstGeom>
            <a:solidFill>
              <a:schemeClr val="tx1"/>
            </a:solidFill>
            <a:ln w="50800" algn="ctr">
              <a:noFill/>
              <a:round/>
              <a:headEnd type="none" w="sm" len="sm"/>
              <a:tailEnd type="none" w="sm" len="sm"/>
            </a:ln>
          </p:spPr>
          <p:txBody>
            <a:bodyPr>
              <a:spAutoFit/>
            </a:bodyPr>
            <a:lstStyle/>
            <a:p>
              <a:endParaRPr lang="en-US"/>
            </a:p>
          </p:txBody>
        </p:sp>
        <p:pic>
          <p:nvPicPr>
            <p:cNvPr id="20494" name="Picture 3" descr="pda-acct-lg"/>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900772" y="3595687"/>
              <a:ext cx="2012059" cy="3186113"/>
            </a:xfrm>
            <a:prstGeom prst="rect">
              <a:avLst/>
            </a:prstGeom>
            <a:noFill/>
            <a:ln w="0">
              <a:noFill/>
              <a:miter lim="800000"/>
              <a:headEnd/>
              <a:tailEnd/>
            </a:ln>
          </p:spPr>
        </p:pic>
      </p:grpSp>
      <p:grpSp>
        <p:nvGrpSpPr>
          <p:cNvPr id="20488" name="Group 13"/>
          <p:cNvGrpSpPr>
            <a:grpSpLocks/>
          </p:cNvGrpSpPr>
          <p:nvPr/>
        </p:nvGrpSpPr>
        <p:grpSpPr bwMode="auto">
          <a:xfrm>
            <a:off x="1727200" y="5121275"/>
            <a:ext cx="2773363" cy="1476375"/>
            <a:chOff x="1727684" y="5229200"/>
            <a:chExt cx="2772308" cy="1476164"/>
          </a:xfrm>
        </p:grpSpPr>
        <p:sp>
          <p:nvSpPr>
            <p:cNvPr id="20490" name="Rectangle 12"/>
            <p:cNvSpPr>
              <a:spLocks noChangeArrowheads="1"/>
            </p:cNvSpPr>
            <p:nvPr/>
          </p:nvSpPr>
          <p:spPr bwMode="auto">
            <a:xfrm>
              <a:off x="1727684" y="5229200"/>
              <a:ext cx="2700300" cy="1476164"/>
            </a:xfrm>
            <a:prstGeom prst="rect">
              <a:avLst/>
            </a:prstGeom>
            <a:solidFill>
              <a:schemeClr val="tx1"/>
            </a:solidFill>
            <a:ln w="19050" algn="ctr">
              <a:solidFill>
                <a:schemeClr val="bg1"/>
              </a:solidFill>
              <a:round/>
              <a:headEnd/>
              <a:tailEnd/>
            </a:ln>
          </p:spPr>
          <p:txBody>
            <a:bodyPr anchor="ctr"/>
            <a:lstStyle/>
            <a:p>
              <a:pPr algn="ctr"/>
              <a:endParaRPr lang="en-US">
                <a:solidFill>
                  <a:srgbClr val="336699"/>
                </a:solidFill>
              </a:endParaRPr>
            </a:p>
          </p:txBody>
        </p:sp>
        <p:pic>
          <p:nvPicPr>
            <p:cNvPr id="20491" name="Picture 9" descr="arns.jpg"/>
            <p:cNvPicPr>
              <a:picLocks noChangeAspect="1"/>
            </p:cNvPicPr>
            <p:nvPr/>
          </p:nvPicPr>
          <p:blipFill>
            <a:blip r:embed="rId5" cstate="email"/>
            <a:srcRect/>
            <a:stretch>
              <a:fillRect/>
            </a:stretch>
          </p:blipFill>
          <p:spPr bwMode="auto">
            <a:xfrm>
              <a:off x="1763688" y="5699906"/>
              <a:ext cx="2590800" cy="933450"/>
            </a:xfrm>
            <a:prstGeom prst="rect">
              <a:avLst/>
            </a:prstGeom>
            <a:noFill/>
            <a:ln w="9525">
              <a:noFill/>
              <a:miter lim="800000"/>
              <a:headEnd/>
              <a:tailEnd/>
            </a:ln>
          </p:spPr>
        </p:pic>
        <p:sp>
          <p:nvSpPr>
            <p:cNvPr id="20492" name="TextBox 11"/>
            <p:cNvSpPr txBox="1">
              <a:spLocks noChangeArrowheads="1"/>
            </p:cNvSpPr>
            <p:nvPr/>
          </p:nvSpPr>
          <p:spPr bwMode="auto">
            <a:xfrm>
              <a:off x="1763688" y="5229200"/>
              <a:ext cx="2736304" cy="523220"/>
            </a:xfrm>
            <a:prstGeom prst="rect">
              <a:avLst/>
            </a:prstGeom>
            <a:noFill/>
            <a:ln w="9525">
              <a:noFill/>
              <a:miter lim="800000"/>
              <a:headEnd/>
              <a:tailEnd/>
            </a:ln>
          </p:spPr>
          <p:txBody>
            <a:bodyPr>
              <a:spAutoFit/>
            </a:bodyPr>
            <a:lstStyle/>
            <a:p>
              <a:r>
                <a:rPr lang="en-US" sz="1400" b="1">
                  <a:solidFill>
                    <a:schemeClr val="bg1"/>
                  </a:solidFill>
                </a:rPr>
                <a:t>Automated Real-Time Narrative Summaries (ARNS)</a:t>
              </a:r>
            </a:p>
          </p:txBody>
        </p:sp>
      </p:grpSp>
      <p:sp>
        <p:nvSpPr>
          <p:cNvPr id="20489" name="TextBox 14"/>
          <p:cNvSpPr txBox="1">
            <a:spLocks noChangeArrowheads="1"/>
          </p:cNvSpPr>
          <p:nvPr/>
        </p:nvSpPr>
        <p:spPr bwMode="auto">
          <a:xfrm>
            <a:off x="1619250" y="3860800"/>
            <a:ext cx="1512888" cy="523875"/>
          </a:xfrm>
          <a:prstGeom prst="rect">
            <a:avLst/>
          </a:prstGeom>
          <a:noFill/>
          <a:ln w="9525">
            <a:noFill/>
            <a:miter lim="800000"/>
            <a:headEnd/>
            <a:tailEnd/>
          </a:ln>
        </p:spPr>
        <p:txBody>
          <a:bodyPr>
            <a:spAutoFit/>
          </a:bodyPr>
          <a:lstStyle/>
          <a:p>
            <a:r>
              <a:rPr lang="en-US" sz="1400" b="1">
                <a:solidFill>
                  <a:schemeClr val="bg1"/>
                </a:solidFill>
              </a:rPr>
              <a:t>PDA PORTS Application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ke erie ofs nowcast-forecast.jpg"/>
          <p:cNvPicPr>
            <a:picLocks noChangeAspect="1"/>
          </p:cNvPicPr>
          <p:nvPr/>
        </p:nvPicPr>
        <p:blipFill>
          <a:blip r:embed="rId3" cstate="email"/>
          <a:stretch>
            <a:fillRect/>
          </a:stretch>
        </p:blipFill>
        <p:spPr>
          <a:xfrm>
            <a:off x="44450" y="3357563"/>
            <a:ext cx="4203700" cy="3084512"/>
          </a:xfrm>
          <a:prstGeom prst="rect">
            <a:avLst/>
          </a:prstGeom>
          <a:ln>
            <a:noFill/>
          </a:ln>
          <a:effectLst>
            <a:outerShdw blurRad="292100" dist="139700" dir="2700000" algn="tl" rotWithShape="0">
              <a:srgbClr val="333333">
                <a:alpha val="65000"/>
              </a:srgbClr>
            </a:outerShdw>
          </a:effectLst>
        </p:spPr>
      </p:pic>
      <p:pic>
        <p:nvPicPr>
          <p:cNvPr id="21507" name="Picture 16" descr="ofs.jpg"/>
          <p:cNvPicPr>
            <a:picLocks noChangeAspect="1"/>
          </p:cNvPicPr>
          <p:nvPr/>
        </p:nvPicPr>
        <p:blipFill>
          <a:blip r:embed="rId4" cstate="email"/>
          <a:srcRect/>
          <a:stretch>
            <a:fillRect/>
          </a:stretch>
        </p:blipFill>
        <p:spPr bwMode="auto">
          <a:xfrm>
            <a:off x="3995738" y="1377950"/>
            <a:ext cx="5148262" cy="4895850"/>
          </a:xfrm>
          <a:prstGeom prst="rect">
            <a:avLst/>
          </a:prstGeom>
          <a:noFill/>
          <a:ln w="9525">
            <a:noFill/>
            <a:miter lim="800000"/>
            <a:headEnd/>
            <a:tailEnd/>
          </a:ln>
        </p:spPr>
      </p:pic>
      <p:sp>
        <p:nvSpPr>
          <p:cNvPr id="8" name="Rectangle 7"/>
          <p:cNvSpPr/>
          <p:nvPr/>
        </p:nvSpPr>
        <p:spPr bwMode="auto">
          <a:xfrm>
            <a:off x="755650" y="260350"/>
            <a:ext cx="7669213" cy="1006475"/>
          </a:xfrm>
          <a:prstGeom prst="rect">
            <a:avLst/>
          </a:prstGeom>
          <a:solidFill>
            <a:schemeClr val="bg2">
              <a:lumMod val="20000"/>
              <a:lumOff val="80000"/>
              <a:alpha val="50000"/>
            </a:scheme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Arial" pitchFamily="34" charset="0"/>
            </a:endParaRPr>
          </a:p>
        </p:txBody>
      </p:sp>
      <p:sp>
        <p:nvSpPr>
          <p:cNvPr id="21509" name="Title 1"/>
          <p:cNvSpPr>
            <a:spLocks noGrp="1"/>
          </p:cNvSpPr>
          <p:nvPr>
            <p:ph type="title"/>
          </p:nvPr>
        </p:nvSpPr>
        <p:spPr>
          <a:xfrm>
            <a:off x="1150938" y="441325"/>
            <a:ext cx="6842125" cy="762000"/>
          </a:xfrm>
        </p:spPr>
        <p:txBody>
          <a:bodyPr/>
          <a:lstStyle/>
          <a:p>
            <a:r>
              <a:rPr lang="en-US" sz="3600" smtClean="0"/>
              <a:t>Maritime Services</a:t>
            </a:r>
          </a:p>
        </p:txBody>
      </p:sp>
      <p:sp>
        <p:nvSpPr>
          <p:cNvPr id="14" name="Content Placeholder 2"/>
          <p:cNvSpPr txBox="1">
            <a:spLocks/>
          </p:cNvSpPr>
          <p:nvPr/>
        </p:nvSpPr>
        <p:spPr bwMode="auto">
          <a:xfrm>
            <a:off x="142875" y="1628775"/>
            <a:ext cx="3636963" cy="2160588"/>
          </a:xfrm>
          <a:prstGeom prst="rect">
            <a:avLst/>
          </a:prstGeom>
          <a:noFill/>
          <a:ln w="9525">
            <a:noFill/>
            <a:miter lim="800000"/>
            <a:headEnd/>
            <a:tailEnd/>
          </a:ln>
        </p:spPr>
        <p:txBody>
          <a:bodyPr lIns="92075" tIns="46037" rIns="92075" bIns="46037"/>
          <a:lstStyle/>
          <a:p>
            <a:pPr>
              <a:defRPr/>
            </a:pPr>
            <a:r>
              <a:rPr lang="en-US" b="1" dirty="0">
                <a:solidFill>
                  <a:schemeClr val="bg1"/>
                </a:solidFill>
                <a:latin typeface="Arial" pitchFamily="34" charset="0"/>
              </a:rPr>
              <a:t>Tools / Products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Tide and current predictions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Real-time data dissemination</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Web and digital products</a:t>
            </a:r>
          </a:p>
          <a:p>
            <a:pPr marL="342900" indent="-342900">
              <a:spcBef>
                <a:spcPct val="20000"/>
              </a:spcBef>
              <a:buClr>
                <a:schemeClr val="bg1"/>
              </a:buClr>
              <a:buFont typeface="Wingdings" pitchFamily="2" charset="2"/>
              <a:buChar char="§"/>
              <a:defRPr/>
            </a:pPr>
            <a:r>
              <a:rPr lang="en-US" sz="1600" b="1" kern="0" dirty="0" err="1">
                <a:solidFill>
                  <a:srgbClr val="316293"/>
                </a:solidFill>
                <a:latin typeface="+mn-lt"/>
              </a:rPr>
              <a:t>Nowcast</a:t>
            </a:r>
            <a:r>
              <a:rPr lang="en-US" sz="1600" b="1" kern="0" dirty="0">
                <a:solidFill>
                  <a:srgbClr val="316293"/>
                </a:solidFill>
                <a:latin typeface="+mn-lt"/>
              </a:rPr>
              <a:t> / Forecast</a:t>
            </a:r>
          </a:p>
        </p:txBody>
      </p:sp>
      <p:sp>
        <p:nvSpPr>
          <p:cNvPr id="21511" name="TextBox 15"/>
          <p:cNvSpPr txBox="1">
            <a:spLocks noChangeArrowheads="1"/>
          </p:cNvSpPr>
          <p:nvPr/>
        </p:nvSpPr>
        <p:spPr bwMode="auto">
          <a:xfrm>
            <a:off x="3959225" y="2744788"/>
            <a:ext cx="1728788" cy="2462212"/>
          </a:xfrm>
          <a:prstGeom prst="rect">
            <a:avLst/>
          </a:prstGeom>
          <a:noFill/>
          <a:ln w="9525">
            <a:noFill/>
            <a:miter lim="800000"/>
            <a:headEnd/>
            <a:tailEnd/>
          </a:ln>
        </p:spPr>
        <p:txBody>
          <a:bodyPr>
            <a:spAutoFit/>
          </a:bodyPr>
          <a:lstStyle/>
          <a:p>
            <a:r>
              <a:rPr lang="en-US" sz="1400" b="1"/>
              <a:t>Nowcasts and forecasts are scientific predictions about the present and future states of water levels and other oceanographic variables in a coastal area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60400" y="441325"/>
            <a:ext cx="7823200" cy="1143000"/>
          </a:xfrm>
          <a:solidFill>
            <a:srgbClr val="EFEBD1"/>
          </a:solidFill>
        </p:spPr>
        <p:txBody>
          <a:bodyPr/>
          <a:lstStyle/>
          <a:p>
            <a:r>
              <a:rPr lang="en-US" sz="4000" smtClean="0"/>
              <a:t>Program Overview</a:t>
            </a:r>
          </a:p>
        </p:txBody>
      </p:sp>
      <p:pic>
        <p:nvPicPr>
          <p:cNvPr id="11" name="Picture 10" descr="map.png"/>
          <p:cNvPicPr>
            <a:picLocks noChangeAspect="1"/>
          </p:cNvPicPr>
          <p:nvPr/>
        </p:nvPicPr>
        <p:blipFill>
          <a:blip r:embed="rId3" cstate="email"/>
          <a:stretch>
            <a:fillRect/>
          </a:stretch>
        </p:blipFill>
        <p:spPr>
          <a:xfrm>
            <a:off x="3024188" y="2997200"/>
            <a:ext cx="3095625" cy="29337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530350" y="1808163"/>
            <a:ext cx="6083300" cy="815975"/>
          </a:xfrm>
          <a:prstGeom prst="rect">
            <a:avLst/>
          </a:prstGeom>
          <a:noFill/>
          <a:ln>
            <a:solidFill>
              <a:schemeClr val="tx1">
                <a:lumMod val="50000"/>
              </a:schemeClr>
            </a:solidFill>
          </a:ln>
        </p:spPr>
        <p:txBody>
          <a:bodyPr>
            <a:spAutoFit/>
          </a:bodyPr>
          <a:lstStyle/>
          <a:p>
            <a:pPr algn="ctr">
              <a:spcBef>
                <a:spcPts val="600"/>
              </a:spcBef>
              <a:defRPr/>
            </a:pPr>
            <a:r>
              <a:rPr lang="en-US" sz="2400" b="1" dirty="0">
                <a:solidFill>
                  <a:schemeClr val="bg1"/>
                </a:solidFill>
              </a:rPr>
              <a:t>Mapping and Charting Services</a:t>
            </a:r>
          </a:p>
          <a:p>
            <a:pPr algn="ctr">
              <a:spcBef>
                <a:spcPts val="600"/>
              </a:spcBef>
              <a:defRPr/>
            </a:pPr>
            <a:r>
              <a:rPr lang="en-US" dirty="0">
                <a:solidFill>
                  <a:schemeClr val="bg1"/>
                </a:solidFill>
              </a:rPr>
              <a:t>Laura Rear McLaughlin, Program Manager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sz="half" idx="1"/>
          </p:nvPr>
        </p:nvSpPr>
        <p:spPr>
          <a:xfrm>
            <a:off x="250825" y="1520825"/>
            <a:ext cx="5976938" cy="4895850"/>
          </a:xfrm>
        </p:spPr>
        <p:txBody>
          <a:bodyPr/>
          <a:lstStyle/>
          <a:p>
            <a:pPr algn="ctr">
              <a:buFont typeface="Wingdings" pitchFamily="2" charset="2"/>
              <a:buNone/>
            </a:pPr>
            <a:r>
              <a:rPr lang="en-US" b="1" smtClean="0"/>
              <a:t>Mission</a:t>
            </a:r>
          </a:p>
          <a:p>
            <a:r>
              <a:rPr lang="en-US" sz="2400" smtClean="0"/>
              <a:t>CO-OPS is the authoritative source for accurate, reliable, and timely tides, water levels, currents and other oceanographic information.</a:t>
            </a:r>
          </a:p>
          <a:p>
            <a:endParaRPr lang="en-US" sz="1200" smtClean="0"/>
          </a:p>
          <a:p>
            <a:r>
              <a:rPr lang="en-US" sz="2400" smtClean="0"/>
              <a:t>Our data, products and services support safe and efficient navigation, sound ecosystem stewardship, coastal hazards preparedness and response, and the understanding of climate change. </a:t>
            </a:r>
          </a:p>
        </p:txBody>
      </p:sp>
      <p:sp>
        <p:nvSpPr>
          <p:cNvPr id="4" name="Title 4"/>
          <p:cNvSpPr txBox="1">
            <a:spLocks/>
          </p:cNvSpPr>
          <p:nvPr/>
        </p:nvSpPr>
        <p:spPr bwMode="auto">
          <a:xfrm>
            <a:off x="144463" y="198438"/>
            <a:ext cx="8855075" cy="1143000"/>
          </a:xfrm>
          <a:prstGeom prst="rect">
            <a:avLst/>
          </a:prstGeom>
          <a:noFill/>
          <a:ln w="9525">
            <a:noFill/>
            <a:miter lim="800000"/>
            <a:headEnd/>
            <a:tailEnd/>
          </a:ln>
        </p:spPr>
        <p:txBody>
          <a:bodyPr lIns="92075" tIns="46037" rIns="92075" bIns="46037" anchor="ctr"/>
          <a:lstStyle/>
          <a:p>
            <a:pPr algn="ctr">
              <a:spcBef>
                <a:spcPts val="1000"/>
              </a:spcBef>
              <a:defRPr/>
            </a:pPr>
            <a:r>
              <a:rPr lang="en-US" sz="3000" b="1" kern="0" dirty="0">
                <a:solidFill>
                  <a:schemeClr val="bg1"/>
                </a:solidFill>
                <a:latin typeface="+mj-lt"/>
                <a:ea typeface="+mj-ea"/>
                <a:cs typeface="+mj-cs"/>
              </a:rPr>
              <a:t>About the Center for Operational Oceanographic Products and Services (CO-OPS)</a:t>
            </a:r>
          </a:p>
        </p:txBody>
      </p:sp>
      <p:pic>
        <p:nvPicPr>
          <p:cNvPr id="6" name="Picture 5" descr="strategic_plan_cover.jpg"/>
          <p:cNvPicPr>
            <a:picLocks noChangeAspect="1"/>
          </p:cNvPicPr>
          <p:nvPr/>
        </p:nvPicPr>
        <p:blipFill>
          <a:blip r:embed="rId3" cstate="email"/>
          <a:stretch>
            <a:fillRect/>
          </a:stretch>
        </p:blipFill>
        <p:spPr>
          <a:xfrm>
            <a:off x="6645275" y="3897313"/>
            <a:ext cx="1905000" cy="2411412"/>
          </a:xfrm>
          <a:prstGeom prst="rect">
            <a:avLst/>
          </a:prstGeom>
          <a:ln>
            <a:noFill/>
          </a:ln>
          <a:effectLst>
            <a:outerShdw blurRad="190500" algn="tl" rotWithShape="0">
              <a:srgbClr val="000000">
                <a:alpha val="70000"/>
              </a:srgbClr>
            </a:outerShdw>
          </a:effectLst>
        </p:spPr>
      </p:pic>
      <p:sp>
        <p:nvSpPr>
          <p:cNvPr id="11" name="Rectangle 10"/>
          <p:cNvSpPr/>
          <p:nvPr/>
        </p:nvSpPr>
        <p:spPr bwMode="auto">
          <a:xfrm>
            <a:off x="6264275" y="1592263"/>
            <a:ext cx="2663825" cy="2089150"/>
          </a:xfrm>
          <a:prstGeom prst="rect">
            <a:avLst/>
          </a:prstGeom>
          <a:solidFill>
            <a:srgbClr val="306090"/>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EFEBD1"/>
              </a:solidFill>
            </a:endParaRPr>
          </a:p>
        </p:txBody>
      </p:sp>
      <p:sp>
        <p:nvSpPr>
          <p:cNvPr id="10" name="Content Placeholder 9"/>
          <p:cNvSpPr>
            <a:spLocks noGrp="1"/>
          </p:cNvSpPr>
          <p:nvPr>
            <p:ph sz="half" idx="2"/>
          </p:nvPr>
        </p:nvSpPr>
        <p:spPr>
          <a:xfrm>
            <a:off x="6011863" y="1665288"/>
            <a:ext cx="2989262" cy="2051050"/>
          </a:xfrm>
        </p:spPr>
        <p:txBody>
          <a:bodyPr/>
          <a:lstStyle/>
          <a:p>
            <a:pPr algn="ctr">
              <a:buFont typeface="Wingdings" pitchFamily="2" charset="2"/>
              <a:buNone/>
              <a:defRPr/>
            </a:pPr>
            <a:r>
              <a:rPr lang="en-US" sz="2000" b="1" dirty="0" smtClean="0">
                <a:solidFill>
                  <a:srgbClr val="EFEBD1"/>
                </a:solidFill>
                <a:effectLst>
                  <a:outerShdw blurRad="38100" dist="38100" dir="2700000" algn="tl">
                    <a:srgbClr val="000000">
                      <a:alpha val="43137"/>
                    </a:srgbClr>
                  </a:outerShdw>
                </a:effectLst>
              </a:rPr>
              <a:t>Vision</a:t>
            </a:r>
          </a:p>
          <a:p>
            <a:pPr>
              <a:buFont typeface="Wingdings" pitchFamily="2" charset="2"/>
              <a:buNone/>
              <a:defRPr/>
            </a:pPr>
            <a:r>
              <a:rPr lang="en-US" sz="1600" dirty="0" smtClean="0">
                <a:solidFill>
                  <a:srgbClr val="EFEBD1"/>
                </a:solidFill>
                <a:effectLst>
                  <a:outerShdw blurRad="38100" dist="38100" dir="2700000" algn="tl">
                    <a:srgbClr val="000000">
                      <a:alpha val="43137"/>
                    </a:srgbClr>
                  </a:outerShdw>
                </a:effectLst>
              </a:rPr>
              <a:t>	Everyone has ready access to tide, water level, current and other coastal oceanographic information needed for informed decision-making. </a:t>
            </a:r>
            <a:endParaRPr lang="en-US" sz="1600" dirty="0">
              <a:solidFill>
                <a:srgbClr val="EFEBD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55650" y="260350"/>
            <a:ext cx="7669213" cy="1006475"/>
          </a:xfrm>
          <a:prstGeom prst="rect">
            <a:avLst/>
          </a:prstGeom>
          <a:solidFill>
            <a:srgbClr val="F6F973">
              <a:alpha val="5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mn-lt"/>
            </a:endParaRPr>
          </a:p>
        </p:txBody>
      </p:sp>
      <p:sp>
        <p:nvSpPr>
          <p:cNvPr id="23555" name="Content Placeholder 2"/>
          <p:cNvSpPr>
            <a:spLocks noGrp="1"/>
          </p:cNvSpPr>
          <p:nvPr>
            <p:ph sz="half" idx="1"/>
          </p:nvPr>
        </p:nvSpPr>
        <p:spPr>
          <a:xfrm>
            <a:off x="323850" y="1555750"/>
            <a:ext cx="3781425" cy="4681538"/>
          </a:xfrm>
        </p:spPr>
        <p:txBody>
          <a:bodyPr/>
          <a:lstStyle/>
          <a:p>
            <a:pPr>
              <a:buFont typeface="Wingdings" pitchFamily="2" charset="2"/>
              <a:buNone/>
            </a:pPr>
            <a:r>
              <a:rPr lang="en-US" sz="1800" b="1" smtClean="0"/>
              <a:t>Support for</a:t>
            </a:r>
          </a:p>
          <a:p>
            <a:r>
              <a:rPr lang="en-US" sz="1600" b="1" smtClean="0">
                <a:solidFill>
                  <a:srgbClr val="316293"/>
                </a:solidFill>
              </a:rPr>
              <a:t>Nautical charting</a:t>
            </a:r>
          </a:p>
          <a:p>
            <a:r>
              <a:rPr lang="en-US" sz="1600" b="1" smtClean="0">
                <a:solidFill>
                  <a:srgbClr val="316293"/>
                </a:solidFill>
              </a:rPr>
              <a:t>Shoreline mapping</a:t>
            </a:r>
          </a:p>
          <a:p>
            <a:r>
              <a:rPr lang="en-US" sz="1600" smtClean="0"/>
              <a:t>Marine boundaries</a:t>
            </a:r>
          </a:p>
          <a:p>
            <a:r>
              <a:rPr lang="en-US" sz="1600" smtClean="0"/>
              <a:t>NOS VDatum tool</a:t>
            </a:r>
          </a:p>
          <a:p>
            <a:r>
              <a:rPr lang="en-US" sz="1600" smtClean="0"/>
              <a:t>USACE projects</a:t>
            </a:r>
          </a:p>
          <a:p>
            <a:pPr>
              <a:buFont typeface="Wingdings" pitchFamily="2" charset="2"/>
              <a:buNone/>
            </a:pPr>
            <a:endParaRPr lang="en-US" sz="1200" smtClean="0"/>
          </a:p>
          <a:p>
            <a:pPr>
              <a:buFont typeface="Wingdings" pitchFamily="2" charset="2"/>
              <a:buNone/>
            </a:pPr>
            <a:r>
              <a:rPr lang="en-US" sz="1800" b="1" smtClean="0"/>
              <a:t>Tools / Products</a:t>
            </a:r>
          </a:p>
          <a:p>
            <a:r>
              <a:rPr lang="en-US" sz="1600" smtClean="0"/>
              <a:t>Tidal zoning</a:t>
            </a:r>
          </a:p>
          <a:p>
            <a:r>
              <a:rPr lang="en-US" sz="1600" smtClean="0"/>
              <a:t>TCARI (Tidal Constituent </a:t>
            </a:r>
            <a:br>
              <a:rPr lang="en-US" sz="1600" smtClean="0"/>
            </a:br>
            <a:r>
              <a:rPr lang="en-US" sz="1600" smtClean="0"/>
              <a:t>And Residual Interpolation)</a:t>
            </a:r>
          </a:p>
          <a:p>
            <a:r>
              <a:rPr lang="en-US" sz="1600" smtClean="0"/>
              <a:t>Tidal correctors</a:t>
            </a:r>
          </a:p>
          <a:p>
            <a:r>
              <a:rPr lang="en-US" sz="1600" smtClean="0"/>
              <a:t>International/Federal/State/Private boundaries</a:t>
            </a:r>
          </a:p>
          <a:p>
            <a:r>
              <a:rPr lang="en-US" sz="1600" smtClean="0"/>
              <a:t>Guidance documents (USACE policy)</a:t>
            </a:r>
          </a:p>
          <a:p>
            <a:endParaRPr lang="en-US" sz="1600" smtClean="0"/>
          </a:p>
          <a:p>
            <a:endParaRPr lang="en-US" sz="1600" smtClean="0"/>
          </a:p>
          <a:p>
            <a:endParaRPr lang="en-US" sz="1600" smtClean="0"/>
          </a:p>
          <a:p>
            <a:endParaRPr lang="en-US" sz="1600" smtClean="0"/>
          </a:p>
          <a:p>
            <a:endParaRPr lang="en-US" sz="1600" smtClean="0"/>
          </a:p>
          <a:p>
            <a:pPr>
              <a:buFont typeface="Wingdings" pitchFamily="2" charset="2"/>
              <a:buNone/>
            </a:pPr>
            <a:endParaRPr lang="en-US" sz="1600" smtClean="0"/>
          </a:p>
        </p:txBody>
      </p:sp>
      <p:pic>
        <p:nvPicPr>
          <p:cNvPr id="23556" name="Picture 11" descr="flight.png"/>
          <p:cNvPicPr>
            <a:picLocks noChangeAspect="1"/>
          </p:cNvPicPr>
          <p:nvPr/>
        </p:nvPicPr>
        <p:blipFill>
          <a:blip r:embed="rId3" cstate="email"/>
          <a:srcRect/>
          <a:stretch>
            <a:fillRect/>
          </a:stretch>
        </p:blipFill>
        <p:spPr bwMode="auto">
          <a:xfrm>
            <a:off x="3851275" y="1414463"/>
            <a:ext cx="2322513" cy="1546225"/>
          </a:xfrm>
          <a:prstGeom prst="rect">
            <a:avLst/>
          </a:prstGeom>
          <a:noFill/>
          <a:ln w="9525">
            <a:noFill/>
            <a:miter lim="800000"/>
            <a:headEnd/>
            <a:tailEnd/>
          </a:ln>
        </p:spPr>
      </p:pic>
      <p:sp>
        <p:nvSpPr>
          <p:cNvPr id="23557" name="Title 11"/>
          <p:cNvSpPr>
            <a:spLocks noGrp="1"/>
          </p:cNvSpPr>
          <p:nvPr>
            <p:ph type="title"/>
          </p:nvPr>
        </p:nvSpPr>
        <p:spPr/>
        <p:txBody>
          <a:bodyPr/>
          <a:lstStyle/>
          <a:p>
            <a:r>
              <a:rPr lang="en-US" sz="3600" smtClean="0"/>
              <a:t>Mapping and Charting Services</a:t>
            </a:r>
          </a:p>
        </p:txBody>
      </p:sp>
      <p:pic>
        <p:nvPicPr>
          <p:cNvPr id="23558" name="Picture 10" descr="mapping.jpg"/>
          <p:cNvPicPr>
            <a:picLocks noChangeAspect="1"/>
          </p:cNvPicPr>
          <p:nvPr/>
        </p:nvPicPr>
        <p:blipFill>
          <a:blip r:embed="rId4" cstate="email"/>
          <a:srcRect/>
          <a:stretch>
            <a:fillRect/>
          </a:stretch>
        </p:blipFill>
        <p:spPr bwMode="auto">
          <a:xfrm>
            <a:off x="6083300" y="1592263"/>
            <a:ext cx="2233613" cy="1600200"/>
          </a:xfrm>
          <a:prstGeom prst="rect">
            <a:avLst/>
          </a:prstGeom>
          <a:noFill/>
          <a:ln w="9525">
            <a:noFill/>
            <a:miter lim="800000"/>
            <a:headEnd/>
            <a:tailEnd/>
          </a:ln>
        </p:spPr>
      </p:pic>
      <p:pic>
        <p:nvPicPr>
          <p:cNvPr id="23559" name="Picture 2" descr="12Final_product"/>
          <p:cNvPicPr>
            <a:picLocks noChangeAspect="1" noChangeArrowheads="1"/>
          </p:cNvPicPr>
          <p:nvPr/>
        </p:nvPicPr>
        <p:blipFill>
          <a:blip r:embed="rId5" cstate="email"/>
          <a:srcRect/>
          <a:stretch>
            <a:fillRect/>
          </a:stretch>
        </p:blipFill>
        <p:spPr bwMode="auto">
          <a:xfrm>
            <a:off x="4191000" y="3048000"/>
            <a:ext cx="4745038" cy="3525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55650" y="260350"/>
            <a:ext cx="7669213" cy="1006475"/>
          </a:xfrm>
          <a:prstGeom prst="rect">
            <a:avLst/>
          </a:prstGeom>
          <a:solidFill>
            <a:srgbClr val="F6F973">
              <a:alpha val="5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mn-lt"/>
            </a:endParaRPr>
          </a:p>
        </p:txBody>
      </p:sp>
      <p:sp>
        <p:nvSpPr>
          <p:cNvPr id="24579" name="Title 1"/>
          <p:cNvSpPr>
            <a:spLocks noGrp="1"/>
          </p:cNvSpPr>
          <p:nvPr>
            <p:ph type="title"/>
          </p:nvPr>
        </p:nvSpPr>
        <p:spPr/>
        <p:txBody>
          <a:bodyPr/>
          <a:lstStyle/>
          <a:p>
            <a:r>
              <a:rPr lang="en-US" sz="3600" smtClean="0"/>
              <a:t>Mapping and Charting Services</a:t>
            </a:r>
          </a:p>
        </p:txBody>
      </p:sp>
      <p:pic>
        <p:nvPicPr>
          <p:cNvPr id="24580" name="Picture 3" descr="datums_parker3"/>
          <p:cNvPicPr>
            <a:picLocks noChangeAspect="1" noChangeArrowheads="1"/>
          </p:cNvPicPr>
          <p:nvPr/>
        </p:nvPicPr>
        <p:blipFill>
          <a:blip r:embed="rId3" cstate="email"/>
          <a:srcRect/>
          <a:stretch>
            <a:fillRect/>
          </a:stretch>
        </p:blipFill>
        <p:spPr bwMode="auto">
          <a:xfrm>
            <a:off x="3808413" y="1952625"/>
            <a:ext cx="5264150" cy="3378200"/>
          </a:xfrm>
          <a:prstGeom prst="rect">
            <a:avLst/>
          </a:prstGeom>
          <a:noFill/>
          <a:ln w="9525">
            <a:noFill/>
            <a:miter lim="800000"/>
            <a:headEnd/>
            <a:tailEnd/>
          </a:ln>
        </p:spPr>
      </p:pic>
      <p:sp>
        <p:nvSpPr>
          <p:cNvPr id="24581" name="Content Placeholder 2"/>
          <p:cNvSpPr>
            <a:spLocks noGrp="1"/>
          </p:cNvSpPr>
          <p:nvPr>
            <p:ph sz="half" idx="1"/>
          </p:nvPr>
        </p:nvSpPr>
        <p:spPr>
          <a:xfrm>
            <a:off x="287338" y="1881188"/>
            <a:ext cx="3636962" cy="3635375"/>
          </a:xfrm>
        </p:spPr>
        <p:txBody>
          <a:bodyPr/>
          <a:lstStyle/>
          <a:p>
            <a:pPr>
              <a:buFont typeface="Wingdings" pitchFamily="2" charset="2"/>
              <a:buNone/>
            </a:pPr>
            <a:r>
              <a:rPr lang="en-US" sz="1800" b="1" smtClean="0"/>
              <a:t>Support for</a:t>
            </a:r>
          </a:p>
          <a:p>
            <a:r>
              <a:rPr lang="en-US" sz="1600" smtClean="0"/>
              <a:t>Nautical charting</a:t>
            </a:r>
          </a:p>
          <a:p>
            <a:r>
              <a:rPr lang="en-US" sz="1600" smtClean="0"/>
              <a:t>Shoreline mapping</a:t>
            </a:r>
          </a:p>
          <a:p>
            <a:r>
              <a:rPr lang="en-US" sz="1600" b="1" smtClean="0">
                <a:solidFill>
                  <a:srgbClr val="316293"/>
                </a:solidFill>
              </a:rPr>
              <a:t>Marine boundaries</a:t>
            </a:r>
          </a:p>
          <a:p>
            <a:r>
              <a:rPr lang="en-US" sz="1600" smtClean="0"/>
              <a:t>NOS VDatum  tool</a:t>
            </a:r>
          </a:p>
          <a:p>
            <a:r>
              <a:rPr lang="en-US" sz="1600" smtClean="0"/>
              <a:t>USACE projects</a:t>
            </a:r>
          </a:p>
          <a:p>
            <a:pPr>
              <a:buFont typeface="Wingdings" pitchFamily="2" charset="2"/>
              <a:buNone/>
            </a:pPr>
            <a:endParaRPr lang="en-US" sz="1200" smtClean="0"/>
          </a:p>
          <a:p>
            <a:pPr>
              <a:buFont typeface="Wingdings" pitchFamily="2" charset="2"/>
              <a:buNone/>
            </a:pPr>
            <a:r>
              <a:rPr lang="en-US" sz="1800" b="1" smtClean="0"/>
              <a:t>Tools / Products</a:t>
            </a:r>
          </a:p>
          <a:p>
            <a:r>
              <a:rPr lang="en-US" sz="1600" smtClean="0"/>
              <a:t>Federal/State/Private boundaries</a:t>
            </a:r>
          </a:p>
          <a:p>
            <a:r>
              <a:rPr lang="en-US" sz="1600" smtClean="0"/>
              <a:t>State to State boundaries </a:t>
            </a:r>
          </a:p>
          <a:p>
            <a:r>
              <a:rPr lang="en-US" sz="1600" smtClean="0"/>
              <a:t>U.S. and International boundaries </a:t>
            </a:r>
          </a:p>
          <a:p>
            <a:pPr>
              <a:buFont typeface="Wingdings" pitchFamily="2" charset="2"/>
              <a:buNone/>
            </a:pPr>
            <a:endParaRPr lang="en-US" sz="16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1"/>
          <p:cNvSpPr>
            <a:spLocks noChangeArrowheads="1"/>
          </p:cNvSpPr>
          <p:nvPr/>
        </p:nvSpPr>
        <p:spPr bwMode="auto">
          <a:xfrm>
            <a:off x="0" y="4149725"/>
            <a:ext cx="9144000" cy="2708275"/>
          </a:xfrm>
          <a:prstGeom prst="rect">
            <a:avLst/>
          </a:prstGeom>
          <a:solidFill>
            <a:schemeClr val="tx1"/>
          </a:solidFill>
          <a:ln w="9525" algn="ctr">
            <a:noFill/>
            <a:round/>
            <a:headEnd/>
            <a:tailEnd/>
          </a:ln>
        </p:spPr>
        <p:txBody>
          <a:bodyPr anchor="ctr"/>
          <a:lstStyle/>
          <a:p>
            <a:pPr algn="ctr"/>
            <a:endParaRPr lang="en-US">
              <a:solidFill>
                <a:srgbClr val="336699"/>
              </a:solidFill>
            </a:endParaRPr>
          </a:p>
        </p:txBody>
      </p:sp>
      <p:sp>
        <p:nvSpPr>
          <p:cNvPr id="8" name="Rectangle 7"/>
          <p:cNvSpPr/>
          <p:nvPr/>
        </p:nvSpPr>
        <p:spPr bwMode="auto">
          <a:xfrm>
            <a:off x="755650" y="260350"/>
            <a:ext cx="7669213" cy="1006475"/>
          </a:xfrm>
          <a:prstGeom prst="rect">
            <a:avLst/>
          </a:prstGeom>
          <a:solidFill>
            <a:srgbClr val="F6F973">
              <a:alpha val="5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latin typeface="+mn-lt"/>
            </a:endParaRPr>
          </a:p>
        </p:txBody>
      </p:sp>
      <p:sp>
        <p:nvSpPr>
          <p:cNvPr id="25604" name="Title 1"/>
          <p:cNvSpPr>
            <a:spLocks noGrp="1"/>
          </p:cNvSpPr>
          <p:nvPr>
            <p:ph type="title"/>
          </p:nvPr>
        </p:nvSpPr>
        <p:spPr/>
        <p:txBody>
          <a:bodyPr/>
          <a:lstStyle/>
          <a:p>
            <a:r>
              <a:rPr lang="en-US" sz="3600" smtClean="0"/>
              <a:t>Mapping and Charting Services</a:t>
            </a:r>
          </a:p>
        </p:txBody>
      </p:sp>
      <p:sp>
        <p:nvSpPr>
          <p:cNvPr id="25605" name="Content Placeholder 9"/>
          <p:cNvSpPr>
            <a:spLocks noGrp="1"/>
          </p:cNvSpPr>
          <p:nvPr>
            <p:ph sz="half" idx="2"/>
          </p:nvPr>
        </p:nvSpPr>
        <p:spPr>
          <a:xfrm>
            <a:off x="431800" y="3176588"/>
            <a:ext cx="3276600" cy="2638425"/>
          </a:xfrm>
        </p:spPr>
        <p:txBody>
          <a:bodyPr/>
          <a:lstStyle/>
          <a:p>
            <a:pPr>
              <a:buFont typeface="Wingdings" pitchFamily="2" charset="2"/>
              <a:buNone/>
            </a:pPr>
            <a:r>
              <a:rPr lang="en-US" sz="1800" b="1" smtClean="0"/>
              <a:t>Tools / Products</a:t>
            </a:r>
          </a:p>
          <a:p>
            <a:r>
              <a:rPr lang="en-US" sz="1600" smtClean="0"/>
              <a:t>VDatum Worklists</a:t>
            </a:r>
          </a:p>
          <a:p>
            <a:r>
              <a:rPr lang="en-US" sz="1600" smtClean="0"/>
              <a:t>VDatum Complete list</a:t>
            </a:r>
          </a:p>
        </p:txBody>
      </p:sp>
      <p:sp>
        <p:nvSpPr>
          <p:cNvPr id="4" name="Content Placeholder 2"/>
          <p:cNvSpPr txBox="1">
            <a:spLocks/>
          </p:cNvSpPr>
          <p:nvPr/>
        </p:nvSpPr>
        <p:spPr bwMode="auto">
          <a:xfrm>
            <a:off x="503238" y="1341438"/>
            <a:ext cx="4429125" cy="1908175"/>
          </a:xfrm>
          <a:prstGeom prst="rect">
            <a:avLst/>
          </a:prstGeom>
          <a:noFill/>
          <a:ln w="9525">
            <a:noFill/>
            <a:miter lim="800000"/>
            <a:headEnd/>
            <a:tailEnd/>
          </a:ln>
        </p:spPr>
        <p:txBody>
          <a:bodyPr lIns="92075" tIns="46037" rIns="92075" bIns="46037"/>
          <a:lstStyle/>
          <a:p>
            <a:pPr marL="342900" indent="-342900">
              <a:spcBef>
                <a:spcPct val="20000"/>
              </a:spcBef>
              <a:buClr>
                <a:srgbClr val="000000"/>
              </a:buClr>
              <a:buFont typeface="Wingdings" pitchFamily="2" charset="2"/>
              <a:buNone/>
              <a:defRPr/>
            </a:pPr>
            <a:r>
              <a:rPr lang="en-US" b="1" kern="0" dirty="0">
                <a:solidFill>
                  <a:srgbClr val="000000"/>
                </a:solidFill>
                <a:latin typeface="+mn-lt"/>
              </a:rPr>
              <a:t>Support for</a:t>
            </a:r>
          </a:p>
          <a:p>
            <a:pPr marL="342900" indent="-342900">
              <a:spcBef>
                <a:spcPts val="0"/>
              </a:spcBef>
              <a:buClr>
                <a:srgbClr val="000000"/>
              </a:buClr>
              <a:buFont typeface="Wingdings" pitchFamily="2" charset="2"/>
              <a:buChar char="§"/>
              <a:defRPr/>
            </a:pPr>
            <a:r>
              <a:rPr lang="en-US" sz="1600" kern="0" dirty="0">
                <a:solidFill>
                  <a:srgbClr val="000000"/>
                </a:solidFill>
                <a:latin typeface="+mn-lt"/>
              </a:rPr>
              <a:t>Nautical charting</a:t>
            </a:r>
          </a:p>
          <a:p>
            <a:pPr marL="342900" indent="-342900">
              <a:spcBef>
                <a:spcPts val="0"/>
              </a:spcBef>
              <a:buClr>
                <a:srgbClr val="000000"/>
              </a:buClr>
              <a:buFont typeface="Wingdings" pitchFamily="2" charset="2"/>
              <a:buChar char="§"/>
              <a:defRPr/>
            </a:pPr>
            <a:r>
              <a:rPr lang="en-US" sz="1600" kern="0" dirty="0">
                <a:solidFill>
                  <a:srgbClr val="000000"/>
                </a:solidFill>
                <a:latin typeface="+mn-lt"/>
              </a:rPr>
              <a:t>Shoreline mapping</a:t>
            </a:r>
          </a:p>
          <a:p>
            <a:pPr marL="342900" indent="-342900">
              <a:spcBef>
                <a:spcPts val="0"/>
              </a:spcBef>
              <a:buClr>
                <a:srgbClr val="000000"/>
              </a:buClr>
              <a:buFont typeface="Wingdings" pitchFamily="2" charset="2"/>
              <a:buChar char="§"/>
              <a:defRPr/>
            </a:pPr>
            <a:r>
              <a:rPr lang="en-US" sz="1600" kern="0" dirty="0">
                <a:solidFill>
                  <a:srgbClr val="000000"/>
                </a:solidFill>
                <a:latin typeface="+mn-lt"/>
              </a:rPr>
              <a:t>Marine boundaries</a:t>
            </a:r>
          </a:p>
          <a:p>
            <a:pPr marL="342900" indent="-342900">
              <a:spcBef>
                <a:spcPts val="0"/>
              </a:spcBef>
              <a:buClr>
                <a:srgbClr val="000000"/>
              </a:buClr>
              <a:buFont typeface="Wingdings" pitchFamily="2" charset="2"/>
              <a:buChar char="§"/>
              <a:defRPr/>
            </a:pPr>
            <a:r>
              <a:rPr lang="en-US" sz="1600" b="1" dirty="0">
                <a:solidFill>
                  <a:srgbClr val="316293"/>
                </a:solidFill>
                <a:latin typeface="+mn-lt"/>
              </a:rPr>
              <a:t>NOS VDatum tool</a:t>
            </a:r>
          </a:p>
          <a:p>
            <a:pPr marL="342900" indent="-342900">
              <a:spcBef>
                <a:spcPct val="20000"/>
              </a:spcBef>
              <a:buClr>
                <a:srgbClr val="000000"/>
              </a:buClr>
              <a:buFont typeface="Wingdings" pitchFamily="2" charset="2"/>
              <a:buChar char="§"/>
              <a:defRPr/>
            </a:pPr>
            <a:r>
              <a:rPr lang="en-US" sz="1600" kern="0" dirty="0">
                <a:solidFill>
                  <a:srgbClr val="000000"/>
                </a:solidFill>
                <a:latin typeface="+mn-lt"/>
              </a:rPr>
              <a:t>USACE projects</a:t>
            </a:r>
          </a:p>
          <a:p>
            <a:pPr marL="800100" lvl="1" indent="-342900">
              <a:spcBef>
                <a:spcPts val="0"/>
              </a:spcBef>
              <a:buClr>
                <a:srgbClr val="000000"/>
              </a:buClr>
              <a:buFont typeface="Wingdings" pitchFamily="2" charset="2"/>
              <a:buChar char="§"/>
              <a:defRPr/>
            </a:pPr>
            <a:r>
              <a:rPr lang="en-US" sz="1600" dirty="0">
                <a:solidFill>
                  <a:srgbClr val="000000"/>
                </a:solidFill>
                <a:latin typeface="+mn-lt"/>
              </a:rPr>
              <a:t>Dredging, coastal projects</a:t>
            </a:r>
          </a:p>
        </p:txBody>
      </p:sp>
      <p:pic>
        <p:nvPicPr>
          <p:cNvPr id="25607" name="Picture 2" descr="Oceanville, Deer Isle, ME Tide Station"/>
          <p:cNvPicPr>
            <a:picLocks noChangeAspect="1" noChangeArrowheads="1"/>
          </p:cNvPicPr>
          <p:nvPr/>
        </p:nvPicPr>
        <p:blipFill>
          <a:blip r:embed="rId3" cstate="email"/>
          <a:srcRect/>
          <a:stretch>
            <a:fillRect/>
          </a:stretch>
        </p:blipFill>
        <p:spPr bwMode="auto">
          <a:xfrm>
            <a:off x="4392613" y="1557338"/>
            <a:ext cx="2879725" cy="2306637"/>
          </a:xfrm>
          <a:prstGeom prst="rect">
            <a:avLst/>
          </a:prstGeom>
          <a:noFill/>
          <a:ln w="9525">
            <a:noFill/>
            <a:miter lim="800000"/>
            <a:headEnd/>
            <a:tailEnd/>
          </a:ln>
        </p:spPr>
      </p:pic>
      <p:grpSp>
        <p:nvGrpSpPr>
          <p:cNvPr id="25608" name="Group 19"/>
          <p:cNvGrpSpPr>
            <a:grpSpLocks/>
          </p:cNvGrpSpPr>
          <p:nvPr/>
        </p:nvGrpSpPr>
        <p:grpSpPr bwMode="auto">
          <a:xfrm>
            <a:off x="233363" y="4076700"/>
            <a:ext cx="8659812" cy="2747963"/>
            <a:chOff x="331788" y="1039813"/>
            <a:chExt cx="8659812" cy="2747962"/>
          </a:xfrm>
        </p:grpSpPr>
        <p:pic>
          <p:nvPicPr>
            <p:cNvPr id="25610" name="Picture 2" descr="sidebyside"/>
            <p:cNvPicPr>
              <a:picLocks noChangeAspect="1" noChangeArrowheads="1"/>
            </p:cNvPicPr>
            <p:nvPr/>
          </p:nvPicPr>
          <p:blipFill>
            <a:blip r:embed="rId4" cstate="email"/>
            <a:srcRect l="3125" t="31406" r="52657" b="9032"/>
            <a:stretch>
              <a:fillRect/>
            </a:stretch>
          </p:blipFill>
          <p:spPr bwMode="auto">
            <a:xfrm>
              <a:off x="6659563" y="1600200"/>
              <a:ext cx="2179637" cy="2133600"/>
            </a:xfrm>
            <a:prstGeom prst="rect">
              <a:avLst/>
            </a:prstGeom>
            <a:noFill/>
            <a:ln w="57150" cmpd="thinThick">
              <a:solidFill>
                <a:schemeClr val="tx1"/>
              </a:solidFill>
              <a:miter lim="800000"/>
              <a:headEnd/>
              <a:tailEnd/>
            </a:ln>
          </p:spPr>
        </p:pic>
        <p:sp>
          <p:nvSpPr>
            <p:cNvPr id="25611" name="Rectangle 3"/>
            <p:cNvSpPr>
              <a:spLocks noChangeArrowheads="1"/>
            </p:cNvSpPr>
            <p:nvPr/>
          </p:nvSpPr>
          <p:spPr bwMode="auto">
            <a:xfrm>
              <a:off x="6400800" y="1039813"/>
              <a:ext cx="2590800" cy="636588"/>
            </a:xfrm>
            <a:prstGeom prst="rect">
              <a:avLst/>
            </a:prstGeom>
            <a:noFill/>
            <a:ln w="9525">
              <a:noFill/>
              <a:miter lim="800000"/>
              <a:headEnd/>
              <a:tailEnd/>
            </a:ln>
          </p:spPr>
          <p:txBody>
            <a:bodyPr lIns="90000" tIns="46800" rIns="90000" bIns="46800" anchor="ctr"/>
            <a:lstStyle/>
            <a:p>
              <a:pPr algn="ctr" defTabSz="449263">
                <a:buClr>
                  <a:srgbClr val="FFFF00"/>
                </a:buClr>
                <a:buSzPct val="100000"/>
                <a:buFont typeface="Times New Roman" pitchFamily="18" charset="0"/>
                <a:buNone/>
              </a:pPr>
              <a:r>
                <a:rPr lang="en-US" sz="1200" b="1">
                  <a:solidFill>
                    <a:srgbClr val="000000"/>
                  </a:solidFill>
                </a:rPr>
                <a:t>Bathy/Topo </a:t>
              </a:r>
              <a:br>
                <a:rPr lang="en-US" sz="1200" b="1">
                  <a:solidFill>
                    <a:srgbClr val="000000"/>
                  </a:solidFill>
                </a:rPr>
              </a:br>
              <a:r>
                <a:rPr lang="en-US" sz="1200" b="1">
                  <a:solidFill>
                    <a:srgbClr val="000000"/>
                  </a:solidFill>
                </a:rPr>
                <a:t>Digital Elevation Model</a:t>
              </a:r>
            </a:p>
          </p:txBody>
        </p:sp>
        <p:pic>
          <p:nvPicPr>
            <p:cNvPr id="25612" name="Picture 4"/>
            <p:cNvPicPr>
              <a:picLocks noChangeAspect="1" noChangeArrowheads="1"/>
            </p:cNvPicPr>
            <p:nvPr/>
          </p:nvPicPr>
          <p:blipFill>
            <a:blip r:embed="rId5" cstate="email"/>
            <a:srcRect/>
            <a:stretch>
              <a:fillRect/>
            </a:stretch>
          </p:blipFill>
          <p:spPr bwMode="auto">
            <a:xfrm>
              <a:off x="331788" y="1169988"/>
              <a:ext cx="1066800" cy="1219200"/>
            </a:xfrm>
            <a:prstGeom prst="rect">
              <a:avLst/>
            </a:prstGeom>
            <a:noFill/>
            <a:ln w="38100" cmpd="dbl">
              <a:solidFill>
                <a:schemeClr val="tx1"/>
              </a:solidFill>
              <a:miter lim="800000"/>
              <a:headEnd/>
              <a:tailEnd/>
            </a:ln>
          </p:spPr>
        </p:pic>
        <p:pic>
          <p:nvPicPr>
            <p:cNvPr id="25613" name="Picture 5" descr="bathgrid"/>
            <p:cNvPicPr>
              <a:picLocks noChangeAspect="1" noChangeArrowheads="1"/>
            </p:cNvPicPr>
            <p:nvPr/>
          </p:nvPicPr>
          <p:blipFill>
            <a:blip r:embed="rId6" cstate="email"/>
            <a:srcRect/>
            <a:stretch>
              <a:fillRect/>
            </a:stretch>
          </p:blipFill>
          <p:spPr bwMode="auto">
            <a:xfrm>
              <a:off x="341313" y="2516188"/>
              <a:ext cx="1084262" cy="1271587"/>
            </a:xfrm>
            <a:prstGeom prst="rect">
              <a:avLst/>
            </a:prstGeom>
            <a:noFill/>
            <a:ln w="38100" cmpd="dbl">
              <a:solidFill>
                <a:srgbClr val="000000"/>
              </a:solidFill>
              <a:miter lim="800000"/>
              <a:headEnd/>
              <a:tailEnd/>
            </a:ln>
          </p:spPr>
        </p:pic>
        <p:sp>
          <p:nvSpPr>
            <p:cNvPr id="25614" name="Rectangle 6"/>
            <p:cNvSpPr>
              <a:spLocks noChangeArrowheads="1"/>
            </p:cNvSpPr>
            <p:nvPr/>
          </p:nvSpPr>
          <p:spPr bwMode="auto">
            <a:xfrm>
              <a:off x="1376363" y="3063875"/>
              <a:ext cx="1498600" cy="454025"/>
            </a:xfrm>
            <a:prstGeom prst="rect">
              <a:avLst/>
            </a:prstGeom>
            <a:noFill/>
            <a:ln w="9525">
              <a:noFill/>
              <a:miter lim="800000"/>
              <a:headEnd/>
              <a:tailEnd/>
            </a:ln>
          </p:spPr>
          <p:txBody>
            <a:bodyPr anchor="ctr"/>
            <a:lstStyle/>
            <a:p>
              <a:pPr algn="ctr" defTabSz="449263">
                <a:buClr>
                  <a:srgbClr val="FFFF00"/>
                </a:buClr>
                <a:buSzPct val="100000"/>
                <a:buFont typeface="Times New Roman" pitchFamily="18" charset="0"/>
                <a:buNone/>
              </a:pPr>
              <a:r>
                <a:rPr lang="en-US" sz="1200" b="1">
                  <a:solidFill>
                    <a:srgbClr val="000000"/>
                  </a:solidFill>
                </a:rPr>
                <a:t>Bathymetry</a:t>
              </a:r>
            </a:p>
          </p:txBody>
        </p:sp>
        <p:sp>
          <p:nvSpPr>
            <p:cNvPr id="25615" name="Rectangle 7"/>
            <p:cNvSpPr>
              <a:spLocks noChangeArrowheads="1"/>
            </p:cNvSpPr>
            <p:nvPr/>
          </p:nvSpPr>
          <p:spPr bwMode="auto">
            <a:xfrm>
              <a:off x="1484313" y="1371601"/>
              <a:ext cx="1143000" cy="454025"/>
            </a:xfrm>
            <a:prstGeom prst="rect">
              <a:avLst/>
            </a:prstGeom>
            <a:noFill/>
            <a:ln w="19050">
              <a:noFill/>
              <a:miter lim="800000"/>
              <a:headEnd/>
              <a:tailEnd/>
            </a:ln>
          </p:spPr>
          <p:txBody>
            <a:bodyPr anchor="ctr"/>
            <a:lstStyle/>
            <a:p>
              <a:pPr algn="ctr" defTabSz="449263">
                <a:buClr>
                  <a:srgbClr val="FFFF00"/>
                </a:buClr>
                <a:buSzPct val="100000"/>
                <a:buFont typeface="Times New Roman" pitchFamily="18" charset="0"/>
                <a:buNone/>
              </a:pPr>
              <a:r>
                <a:rPr lang="en-US" sz="1200" b="1">
                  <a:solidFill>
                    <a:srgbClr val="000000"/>
                  </a:solidFill>
                </a:rPr>
                <a:t/>
              </a:r>
              <a:br>
                <a:rPr lang="en-US" sz="1200" b="1">
                  <a:solidFill>
                    <a:srgbClr val="000000"/>
                  </a:solidFill>
                </a:rPr>
              </a:br>
              <a:r>
                <a:rPr lang="en-US" sz="1200" b="1">
                  <a:solidFill>
                    <a:srgbClr val="000000"/>
                  </a:solidFill>
                </a:rPr>
                <a:t>Topography</a:t>
              </a:r>
            </a:p>
          </p:txBody>
        </p:sp>
        <p:sp>
          <p:nvSpPr>
            <p:cNvPr id="27" name="AutoShape 9"/>
            <p:cNvSpPr>
              <a:spLocks noChangeArrowheads="1"/>
            </p:cNvSpPr>
            <p:nvPr/>
          </p:nvSpPr>
          <p:spPr bwMode="auto">
            <a:xfrm>
              <a:off x="1579563" y="1730376"/>
              <a:ext cx="1238250" cy="485775"/>
            </a:xfrm>
            <a:prstGeom prst="rightArrow">
              <a:avLst>
                <a:gd name="adj1" fmla="val 50000"/>
                <a:gd name="adj2" fmla="val 63725"/>
              </a:avLst>
            </a:prstGeom>
            <a:solidFill>
              <a:schemeClr val="bg2">
                <a:lumMod val="40000"/>
                <a:lumOff val="60000"/>
                <a:alpha val="96000"/>
              </a:schemeClr>
            </a:solidFill>
            <a:ln w="9525">
              <a:solidFill>
                <a:schemeClr val="tx1"/>
              </a:solidFill>
              <a:miter lim="800000"/>
              <a:headEnd/>
              <a:tailEnd/>
            </a:ln>
          </p:spPr>
          <p:txBody>
            <a:bodyPr wrap="none" anchor="ctr"/>
            <a:lstStyle/>
            <a:p>
              <a:pPr>
                <a:defRPr/>
              </a:pPr>
              <a:endParaRPr lang="en-US">
                <a:solidFill>
                  <a:srgbClr val="FFFFFF"/>
                </a:solidFill>
                <a:latin typeface="+mn-lt"/>
              </a:endParaRPr>
            </a:p>
          </p:txBody>
        </p:sp>
        <p:sp>
          <p:nvSpPr>
            <p:cNvPr id="28" name="AutoShape 10"/>
            <p:cNvSpPr>
              <a:spLocks noChangeArrowheads="1"/>
            </p:cNvSpPr>
            <p:nvPr/>
          </p:nvSpPr>
          <p:spPr bwMode="auto">
            <a:xfrm>
              <a:off x="1522413" y="2692400"/>
              <a:ext cx="1295400" cy="485775"/>
            </a:xfrm>
            <a:prstGeom prst="rightArrow">
              <a:avLst>
                <a:gd name="adj1" fmla="val 50000"/>
                <a:gd name="adj2" fmla="val 66667"/>
              </a:avLst>
            </a:prstGeom>
            <a:solidFill>
              <a:schemeClr val="bg2">
                <a:lumMod val="40000"/>
                <a:lumOff val="60000"/>
                <a:alpha val="96000"/>
              </a:schemeClr>
            </a:solidFill>
            <a:ln w="9525">
              <a:solidFill>
                <a:schemeClr val="tx1"/>
              </a:solidFill>
              <a:miter lim="800000"/>
              <a:headEnd/>
              <a:tailEnd/>
            </a:ln>
          </p:spPr>
          <p:txBody>
            <a:bodyPr wrap="none" anchor="ctr"/>
            <a:lstStyle/>
            <a:p>
              <a:pPr>
                <a:defRPr/>
              </a:pPr>
              <a:endParaRPr lang="en-US">
                <a:solidFill>
                  <a:srgbClr val="FFFFFF"/>
                </a:solidFill>
                <a:latin typeface="+mn-lt"/>
              </a:endParaRPr>
            </a:p>
          </p:txBody>
        </p:sp>
        <p:sp>
          <p:nvSpPr>
            <p:cNvPr id="29" name="AutoShape 11"/>
            <p:cNvSpPr>
              <a:spLocks noChangeArrowheads="1"/>
            </p:cNvSpPr>
            <p:nvPr/>
          </p:nvSpPr>
          <p:spPr bwMode="auto">
            <a:xfrm>
              <a:off x="5789613" y="2024063"/>
              <a:ext cx="762000" cy="8540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lumMod val="40000"/>
                <a:lumOff val="60000"/>
                <a:alpha val="96000"/>
              </a:schemeClr>
            </a:solidFill>
            <a:ln w="9525">
              <a:solidFill>
                <a:schemeClr val="tx1"/>
              </a:solidFill>
              <a:miter lim="800000"/>
              <a:headEnd/>
              <a:tailEnd/>
            </a:ln>
          </p:spPr>
          <p:txBody>
            <a:bodyPr wrap="none" anchor="ctr"/>
            <a:lstStyle/>
            <a:p>
              <a:pPr>
                <a:defRPr/>
              </a:pPr>
              <a:endParaRPr lang="en-US">
                <a:solidFill>
                  <a:srgbClr val="FFFFFF"/>
                </a:solidFill>
                <a:latin typeface="+mn-lt"/>
              </a:endParaRPr>
            </a:p>
          </p:txBody>
        </p:sp>
        <p:sp>
          <p:nvSpPr>
            <p:cNvPr id="25619" name="Rectangle 12"/>
            <p:cNvSpPr>
              <a:spLocks noChangeArrowheads="1"/>
            </p:cNvSpPr>
            <p:nvPr/>
          </p:nvSpPr>
          <p:spPr bwMode="auto">
            <a:xfrm>
              <a:off x="2362200" y="1169988"/>
              <a:ext cx="3810000" cy="685800"/>
            </a:xfrm>
            <a:prstGeom prst="rect">
              <a:avLst/>
            </a:prstGeom>
            <a:noFill/>
            <a:ln w="9525">
              <a:noFill/>
              <a:miter lim="800000"/>
              <a:headEnd/>
              <a:tailEnd/>
            </a:ln>
          </p:spPr>
          <p:txBody>
            <a:bodyPr anchor="ctr"/>
            <a:lstStyle/>
            <a:p>
              <a:pPr algn="ctr" defTabSz="449263">
                <a:buClr>
                  <a:srgbClr val="FFFF00"/>
                </a:buClr>
                <a:buSzPct val="100000"/>
                <a:buFont typeface="Times New Roman" pitchFamily="18" charset="0"/>
                <a:buNone/>
              </a:pPr>
              <a:r>
                <a:rPr lang="en-US" b="1">
                  <a:solidFill>
                    <a:srgbClr val="000000"/>
                  </a:solidFill>
                </a:rPr>
                <a:t>VDatum </a:t>
              </a:r>
            </a:p>
          </p:txBody>
        </p:sp>
        <p:pic>
          <p:nvPicPr>
            <p:cNvPr id="25620" name="Picture 2"/>
            <p:cNvPicPr>
              <a:picLocks noChangeAspect="1" noChangeArrowheads="1"/>
            </p:cNvPicPr>
            <p:nvPr/>
          </p:nvPicPr>
          <p:blipFill>
            <a:blip r:embed="rId7" cstate="email"/>
            <a:srcRect/>
            <a:stretch>
              <a:fillRect/>
            </a:stretch>
          </p:blipFill>
          <p:spPr bwMode="auto">
            <a:xfrm>
              <a:off x="2867025" y="1676400"/>
              <a:ext cx="2847975" cy="1612900"/>
            </a:xfrm>
            <a:prstGeom prst="rect">
              <a:avLst/>
            </a:prstGeom>
            <a:noFill/>
            <a:ln w="9525">
              <a:noFill/>
              <a:miter lim="800000"/>
              <a:headEnd/>
              <a:tailEnd/>
            </a:ln>
          </p:spPr>
        </p:pic>
      </p:grpSp>
      <p:sp>
        <p:nvSpPr>
          <p:cNvPr id="25609" name="TextBox 32"/>
          <p:cNvSpPr txBox="1">
            <a:spLocks noChangeArrowheads="1"/>
          </p:cNvSpPr>
          <p:nvPr/>
        </p:nvSpPr>
        <p:spPr bwMode="auto">
          <a:xfrm>
            <a:off x="7272338" y="1520825"/>
            <a:ext cx="1728787" cy="1384300"/>
          </a:xfrm>
          <a:prstGeom prst="rect">
            <a:avLst/>
          </a:prstGeom>
          <a:noFill/>
          <a:ln w="9525">
            <a:noFill/>
            <a:miter lim="800000"/>
            <a:headEnd/>
            <a:tailEnd/>
          </a:ln>
        </p:spPr>
        <p:txBody>
          <a:bodyPr>
            <a:spAutoFit/>
          </a:bodyPr>
          <a:lstStyle/>
          <a:p>
            <a:r>
              <a:rPr lang="en-US" sz="1400">
                <a:solidFill>
                  <a:srgbClr val="000000"/>
                </a:solidFill>
              </a:rPr>
              <a:t>CO-OPS collects water level data and determines tidal datums to support the VDatum program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55650" y="260350"/>
            <a:ext cx="7669213" cy="1006475"/>
          </a:xfrm>
          <a:prstGeom prst="rect">
            <a:avLst/>
          </a:prstGeom>
          <a:solidFill>
            <a:srgbClr val="F6F973">
              <a:alpha val="5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b="1" dirty="0">
              <a:solidFill>
                <a:schemeClr val="bg1"/>
              </a:solidFill>
              <a:latin typeface="+mn-lt"/>
            </a:endParaRPr>
          </a:p>
        </p:txBody>
      </p:sp>
      <p:sp>
        <p:nvSpPr>
          <p:cNvPr id="5" name="Title 1"/>
          <p:cNvSpPr txBox="1">
            <a:spLocks/>
          </p:cNvSpPr>
          <p:nvPr/>
        </p:nvSpPr>
        <p:spPr bwMode="auto">
          <a:xfrm>
            <a:off x="685800" y="152400"/>
            <a:ext cx="7823200" cy="1143000"/>
          </a:xfrm>
          <a:prstGeom prst="rect">
            <a:avLst/>
          </a:prstGeom>
          <a:noFill/>
          <a:ln w="9525">
            <a:noFill/>
            <a:miter lim="800000"/>
            <a:headEnd/>
            <a:tailEnd/>
          </a:ln>
        </p:spPr>
        <p:txBody>
          <a:bodyPr anchor="ctr"/>
          <a:lstStyle/>
          <a:p>
            <a:pPr algn="ctr">
              <a:defRPr/>
            </a:pPr>
            <a:r>
              <a:rPr lang="en-US" sz="3600" b="1" dirty="0">
                <a:solidFill>
                  <a:schemeClr val="bg1"/>
                </a:solidFill>
                <a:latin typeface="+mj-lt"/>
                <a:ea typeface="+mj-ea"/>
                <a:cs typeface="+mj-cs"/>
              </a:rPr>
              <a:t>Mapping and Charting Services</a:t>
            </a:r>
          </a:p>
        </p:txBody>
      </p:sp>
      <p:pic>
        <p:nvPicPr>
          <p:cNvPr id="26628" name="Picture 4" descr="http://www.usace.army.mil/CEPA/PublishingImages/MilconSpecial.jpg">
            <a:hlinkClick r:id="rId3"/>
          </p:cNvPr>
          <p:cNvPicPr>
            <a:picLocks noChangeAspect="1" noChangeArrowheads="1"/>
          </p:cNvPicPr>
          <p:nvPr/>
        </p:nvPicPr>
        <p:blipFill>
          <a:blip r:embed="rId4" cstate="email"/>
          <a:srcRect/>
          <a:stretch>
            <a:fillRect/>
          </a:stretch>
        </p:blipFill>
        <p:spPr bwMode="auto">
          <a:xfrm>
            <a:off x="7559675" y="1376363"/>
            <a:ext cx="900113" cy="676275"/>
          </a:xfrm>
          <a:prstGeom prst="rect">
            <a:avLst/>
          </a:prstGeom>
          <a:noFill/>
          <a:ln w="9525">
            <a:noFill/>
            <a:miter lim="800000"/>
            <a:headEnd/>
            <a:tailEnd/>
          </a:ln>
        </p:spPr>
      </p:pic>
      <p:pic>
        <p:nvPicPr>
          <p:cNvPr id="26629" name="Picture 6" descr="National Oceanic and Atmospheric Administration, United States Department of Commerce">
            <a:hlinkClick r:id="rId5"/>
          </p:cNvPr>
          <p:cNvPicPr>
            <a:picLocks noChangeAspect="1" noChangeArrowheads="1"/>
          </p:cNvPicPr>
          <p:nvPr/>
        </p:nvPicPr>
        <p:blipFill>
          <a:blip r:embed="rId6" cstate="email"/>
          <a:srcRect/>
          <a:stretch>
            <a:fillRect/>
          </a:stretch>
        </p:blipFill>
        <p:spPr bwMode="auto">
          <a:xfrm>
            <a:off x="755650" y="1412875"/>
            <a:ext cx="788988" cy="755650"/>
          </a:xfrm>
          <a:prstGeom prst="rect">
            <a:avLst/>
          </a:prstGeom>
          <a:noFill/>
          <a:ln w="9525">
            <a:noFill/>
            <a:miter lim="800000"/>
            <a:headEnd/>
            <a:tailEnd/>
          </a:ln>
        </p:spPr>
      </p:pic>
      <p:pic>
        <p:nvPicPr>
          <p:cNvPr id="26630" name="Picture 8" descr="http://www.agc.army.mil/ndsp/files/image1s.jpg"/>
          <p:cNvPicPr>
            <a:picLocks noChangeAspect="1" noChangeArrowheads="1"/>
          </p:cNvPicPr>
          <p:nvPr/>
        </p:nvPicPr>
        <p:blipFill>
          <a:blip r:embed="rId7" cstate="email"/>
          <a:srcRect/>
          <a:stretch>
            <a:fillRect/>
          </a:stretch>
        </p:blipFill>
        <p:spPr bwMode="auto">
          <a:xfrm>
            <a:off x="0" y="2420938"/>
            <a:ext cx="4475163" cy="3198812"/>
          </a:xfrm>
          <a:prstGeom prst="rect">
            <a:avLst/>
          </a:prstGeom>
          <a:noFill/>
          <a:ln w="9525">
            <a:noFill/>
            <a:miter lim="800000"/>
            <a:headEnd/>
            <a:tailEnd/>
          </a:ln>
        </p:spPr>
      </p:pic>
      <p:sp>
        <p:nvSpPr>
          <p:cNvPr id="26631" name="TextBox 11"/>
          <p:cNvSpPr txBox="1">
            <a:spLocks noChangeArrowheads="1"/>
          </p:cNvSpPr>
          <p:nvPr/>
        </p:nvSpPr>
        <p:spPr bwMode="auto">
          <a:xfrm>
            <a:off x="71438" y="6092825"/>
            <a:ext cx="6248400" cy="369888"/>
          </a:xfrm>
          <a:prstGeom prst="rect">
            <a:avLst/>
          </a:prstGeom>
          <a:noFill/>
          <a:ln w="9525">
            <a:noFill/>
            <a:miter lim="800000"/>
            <a:headEnd/>
            <a:tailEnd/>
          </a:ln>
        </p:spPr>
        <p:txBody>
          <a:bodyPr>
            <a:spAutoFit/>
          </a:bodyPr>
          <a:lstStyle/>
          <a:p>
            <a:r>
              <a:rPr lang="en-US" b="1">
                <a:solidFill>
                  <a:schemeClr val="bg1"/>
                </a:solidFill>
                <a:latin typeface="Calibri" pitchFamily="34" charset="0"/>
              </a:rPr>
              <a:t>Tidal Datums + Geodetic Datums = Spatial Reference Frame </a:t>
            </a:r>
          </a:p>
        </p:txBody>
      </p:sp>
      <p:pic>
        <p:nvPicPr>
          <p:cNvPr id="26632" name="Picture 10" descr="C:\TMP\SNAGHTMLd0d50d4.PNG"/>
          <p:cNvPicPr>
            <a:picLocks noChangeAspect="1" noChangeArrowheads="1"/>
          </p:cNvPicPr>
          <p:nvPr/>
        </p:nvPicPr>
        <p:blipFill>
          <a:blip r:embed="rId8" cstate="email"/>
          <a:srcRect/>
          <a:stretch>
            <a:fillRect/>
          </a:stretch>
        </p:blipFill>
        <p:spPr bwMode="auto">
          <a:xfrm>
            <a:off x="4427538" y="2136775"/>
            <a:ext cx="4500562" cy="3379788"/>
          </a:xfrm>
          <a:prstGeom prst="rect">
            <a:avLst/>
          </a:prstGeom>
          <a:noFill/>
          <a:ln w="9525">
            <a:noFill/>
            <a:miter lim="800000"/>
            <a:headEnd/>
            <a:tailEnd/>
          </a:ln>
        </p:spPr>
      </p:pic>
      <p:pic>
        <p:nvPicPr>
          <p:cNvPr id="12" name="Picture 11" descr="usace_datums_policy.jpg"/>
          <p:cNvPicPr>
            <a:picLocks noChangeAspect="1"/>
          </p:cNvPicPr>
          <p:nvPr/>
        </p:nvPicPr>
        <p:blipFill>
          <a:blip r:embed="rId9" cstate="email"/>
          <a:stretch>
            <a:fillRect/>
          </a:stretch>
        </p:blipFill>
        <p:spPr>
          <a:xfrm>
            <a:off x="5707063" y="4581525"/>
            <a:ext cx="3294062" cy="1593850"/>
          </a:xfrm>
          <a:prstGeom prst="rect">
            <a:avLst/>
          </a:prstGeom>
          <a:ln>
            <a:solidFill>
              <a:schemeClr val="bg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60400" y="404813"/>
            <a:ext cx="7823200" cy="1143000"/>
          </a:xfrm>
          <a:solidFill>
            <a:srgbClr val="EFEBD1"/>
          </a:solidFill>
        </p:spPr>
        <p:txBody>
          <a:bodyPr/>
          <a:lstStyle/>
          <a:p>
            <a:r>
              <a:rPr lang="en-US" sz="4000" smtClean="0"/>
              <a:t>Program Overview</a:t>
            </a:r>
          </a:p>
        </p:txBody>
      </p:sp>
      <p:sp>
        <p:nvSpPr>
          <p:cNvPr id="4" name="TextBox 3"/>
          <p:cNvSpPr txBox="1"/>
          <p:nvPr/>
        </p:nvSpPr>
        <p:spPr>
          <a:xfrm>
            <a:off x="1530350" y="1592263"/>
            <a:ext cx="6083300" cy="1554162"/>
          </a:xfrm>
          <a:prstGeom prst="rect">
            <a:avLst/>
          </a:prstGeom>
          <a:noFill/>
          <a:ln>
            <a:solidFill>
              <a:schemeClr val="tx1">
                <a:lumMod val="50000"/>
              </a:schemeClr>
            </a:solidFill>
          </a:ln>
        </p:spPr>
        <p:txBody>
          <a:bodyPr>
            <a:spAutoFit/>
          </a:bodyPr>
          <a:lstStyle/>
          <a:p>
            <a:pPr algn="ctr">
              <a:spcBef>
                <a:spcPts val="600"/>
              </a:spcBef>
              <a:defRPr/>
            </a:pPr>
            <a:r>
              <a:rPr lang="en-US" sz="2400" b="1" dirty="0">
                <a:solidFill>
                  <a:schemeClr val="bg1"/>
                </a:solidFill>
              </a:rPr>
              <a:t>Coastal Oceanographic Applications and Services of Tides and Lakes (COASTAL)</a:t>
            </a:r>
          </a:p>
          <a:p>
            <a:pPr algn="ctr">
              <a:spcBef>
                <a:spcPts val="600"/>
              </a:spcBef>
              <a:defRPr/>
            </a:pPr>
            <a:r>
              <a:rPr lang="en-US" dirty="0">
                <a:solidFill>
                  <a:schemeClr val="bg1"/>
                </a:solidFill>
              </a:rPr>
              <a:t>Allison Allen, Program Manager</a:t>
            </a:r>
          </a:p>
        </p:txBody>
      </p:sp>
      <p:pic>
        <p:nvPicPr>
          <p:cNvPr id="5" name="Picture 4" descr="beach.jpg"/>
          <p:cNvPicPr>
            <a:picLocks noChangeAspect="1"/>
          </p:cNvPicPr>
          <p:nvPr/>
        </p:nvPicPr>
        <p:blipFill>
          <a:blip r:embed="rId3" cstate="email"/>
          <a:stretch>
            <a:fillRect/>
          </a:stretch>
        </p:blipFill>
        <p:spPr>
          <a:xfrm>
            <a:off x="2814638" y="3455988"/>
            <a:ext cx="3514725" cy="26368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ChangeArrowheads="1"/>
          </p:cNvSpPr>
          <p:nvPr/>
        </p:nvSpPr>
        <p:spPr bwMode="auto">
          <a:xfrm>
            <a:off x="0" y="6237288"/>
            <a:ext cx="9144000" cy="620712"/>
          </a:xfrm>
          <a:prstGeom prst="rect">
            <a:avLst/>
          </a:prstGeom>
          <a:solidFill>
            <a:srgbClr val="EFEBD1"/>
          </a:solidFill>
          <a:ln w="9525" algn="ctr">
            <a:noFill/>
            <a:round/>
            <a:headEnd/>
            <a:tailEnd/>
          </a:ln>
        </p:spPr>
        <p:txBody>
          <a:bodyPr anchor="ctr"/>
          <a:lstStyle/>
          <a:p>
            <a:pPr algn="ctr"/>
            <a:endParaRPr lang="en-US">
              <a:solidFill>
                <a:srgbClr val="336699"/>
              </a:solidFill>
            </a:endParaRPr>
          </a:p>
        </p:txBody>
      </p:sp>
      <p:sp>
        <p:nvSpPr>
          <p:cNvPr id="7" name="Rectangle 6"/>
          <p:cNvSpPr/>
          <p:nvPr/>
        </p:nvSpPr>
        <p:spPr bwMode="auto">
          <a:xfrm>
            <a:off x="755650" y="260350"/>
            <a:ext cx="7669213" cy="1006475"/>
          </a:xfrm>
          <a:prstGeom prst="rect">
            <a:avLst/>
          </a:prstGeom>
          <a:solidFill>
            <a:srgbClr val="28983B">
              <a:alpha val="3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endParaRPr>
          </a:p>
        </p:txBody>
      </p:sp>
      <p:sp>
        <p:nvSpPr>
          <p:cNvPr id="28676" name="Title 1"/>
          <p:cNvSpPr>
            <a:spLocks noGrp="1"/>
          </p:cNvSpPr>
          <p:nvPr>
            <p:ph type="title"/>
          </p:nvPr>
        </p:nvSpPr>
        <p:spPr>
          <a:xfrm>
            <a:off x="330200" y="296863"/>
            <a:ext cx="8483600" cy="1143000"/>
          </a:xfrm>
        </p:spPr>
        <p:txBody>
          <a:bodyPr/>
          <a:lstStyle/>
          <a:p>
            <a:r>
              <a:rPr lang="en-US" sz="3600" smtClean="0"/>
              <a:t>COASTAL</a:t>
            </a:r>
            <a:r>
              <a:rPr lang="en-US" sz="1200" smtClean="0"/>
              <a:t> </a:t>
            </a:r>
            <a:r>
              <a:rPr lang="en-US" sz="3600" smtClean="0"/>
              <a:t/>
            </a:r>
            <a:br>
              <a:rPr lang="en-US" sz="3600" smtClean="0"/>
            </a:br>
            <a:r>
              <a:rPr lang="en-US" sz="1800" i="1" smtClean="0"/>
              <a:t>Coastal Oceanographic Applications and Services of Tides and Lakes</a:t>
            </a:r>
          </a:p>
        </p:txBody>
      </p:sp>
      <p:sp>
        <p:nvSpPr>
          <p:cNvPr id="28677" name="Content Placeholder 2"/>
          <p:cNvSpPr>
            <a:spLocks noGrp="1"/>
          </p:cNvSpPr>
          <p:nvPr>
            <p:ph idx="1"/>
          </p:nvPr>
        </p:nvSpPr>
        <p:spPr>
          <a:xfrm>
            <a:off x="252413" y="1484313"/>
            <a:ext cx="4319587" cy="1908175"/>
          </a:xfrm>
        </p:spPr>
        <p:txBody>
          <a:bodyPr/>
          <a:lstStyle/>
          <a:p>
            <a:pPr>
              <a:buFont typeface="Wingdings" pitchFamily="2" charset="2"/>
              <a:buNone/>
            </a:pPr>
            <a:r>
              <a:rPr lang="en-US" sz="1800" b="1" smtClean="0"/>
              <a:t>Ecosystem Management</a:t>
            </a:r>
          </a:p>
          <a:p>
            <a:r>
              <a:rPr lang="en-US" sz="1600" smtClean="0"/>
              <a:t>Restoration</a:t>
            </a:r>
          </a:p>
          <a:p>
            <a:r>
              <a:rPr lang="en-US" sz="1600" smtClean="0"/>
              <a:t>Shoreline stabilization</a:t>
            </a:r>
          </a:p>
          <a:p>
            <a:r>
              <a:rPr lang="en-US" sz="1600" smtClean="0"/>
              <a:t>Monitoring and ecosystem science</a:t>
            </a:r>
          </a:p>
          <a:p>
            <a:r>
              <a:rPr lang="en-US" sz="1600" smtClean="0"/>
              <a:t>Ecological forecasting (HAB forecasts)</a:t>
            </a:r>
          </a:p>
          <a:p>
            <a:r>
              <a:rPr lang="en-US" sz="1600" smtClean="0"/>
              <a:t>Mitigation strategies</a:t>
            </a:r>
          </a:p>
          <a:p>
            <a:endParaRPr lang="en-US" sz="1600" smtClean="0"/>
          </a:p>
        </p:txBody>
      </p:sp>
      <p:pic>
        <p:nvPicPr>
          <p:cNvPr id="28678" name="Picture 7"/>
          <p:cNvPicPr>
            <a:picLocks noChangeAspect="1" noChangeArrowheads="1"/>
          </p:cNvPicPr>
          <p:nvPr/>
        </p:nvPicPr>
        <p:blipFill>
          <a:blip r:embed="rId3" cstate="email"/>
          <a:srcRect/>
          <a:stretch>
            <a:fillRect/>
          </a:stretch>
        </p:blipFill>
        <p:spPr bwMode="auto">
          <a:xfrm>
            <a:off x="4679950" y="4891088"/>
            <a:ext cx="2195513" cy="1993900"/>
          </a:xfrm>
          <a:prstGeom prst="rect">
            <a:avLst/>
          </a:prstGeom>
          <a:noFill/>
          <a:ln w="50800" algn="ctr">
            <a:noFill/>
            <a:miter lim="800000"/>
            <a:headEnd type="none" w="sm" len="sm"/>
            <a:tailEnd type="none" w="sm" len="sm"/>
          </a:ln>
        </p:spPr>
      </p:pic>
      <p:sp>
        <p:nvSpPr>
          <p:cNvPr id="9" name="Content Placeholder 2"/>
          <p:cNvSpPr txBox="1">
            <a:spLocks/>
          </p:cNvSpPr>
          <p:nvPr/>
        </p:nvSpPr>
        <p:spPr bwMode="auto">
          <a:xfrm>
            <a:off x="215900" y="3429000"/>
            <a:ext cx="4176713" cy="1295400"/>
          </a:xfrm>
          <a:prstGeom prst="rect">
            <a:avLst/>
          </a:prstGeom>
          <a:noFill/>
          <a:ln w="9525">
            <a:noFill/>
            <a:miter lim="800000"/>
            <a:headEnd/>
            <a:tailEnd/>
          </a:ln>
        </p:spPr>
        <p:txBody>
          <a:bodyPr lIns="92075" tIns="46037" rIns="92075" bIns="46037"/>
          <a:lstStyle/>
          <a:p>
            <a:pPr marL="342900" indent="-342900">
              <a:spcBef>
                <a:spcPct val="20000"/>
              </a:spcBef>
              <a:buClr>
                <a:schemeClr val="bg1"/>
              </a:buClr>
              <a:buFont typeface="Wingdings" pitchFamily="2" charset="2"/>
              <a:buNone/>
              <a:defRPr/>
            </a:pPr>
            <a:r>
              <a:rPr lang="en-US" b="1" kern="0" dirty="0">
                <a:solidFill>
                  <a:schemeClr val="bg1"/>
                </a:solidFill>
                <a:latin typeface="+mn-lt"/>
              </a:rPr>
              <a:t>Coastal Hazards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Storm surge</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Tsunami</a:t>
            </a:r>
          </a:p>
        </p:txBody>
      </p:sp>
      <p:sp>
        <p:nvSpPr>
          <p:cNvPr id="6" name="Content Placeholder 2"/>
          <p:cNvSpPr txBox="1">
            <a:spLocks/>
          </p:cNvSpPr>
          <p:nvPr/>
        </p:nvSpPr>
        <p:spPr bwMode="auto">
          <a:xfrm>
            <a:off x="4427538" y="1484313"/>
            <a:ext cx="4645025" cy="3205162"/>
          </a:xfrm>
          <a:prstGeom prst="rect">
            <a:avLst/>
          </a:prstGeom>
          <a:noFill/>
          <a:ln w="9525">
            <a:noFill/>
            <a:miter lim="800000"/>
            <a:headEnd/>
            <a:tailEnd/>
          </a:ln>
        </p:spPr>
        <p:txBody>
          <a:bodyPr lIns="92075" tIns="46037" rIns="92075" bIns="46037"/>
          <a:lstStyle/>
          <a:p>
            <a:pPr marL="342900" indent="-342900">
              <a:spcBef>
                <a:spcPct val="20000"/>
              </a:spcBef>
              <a:buClr>
                <a:schemeClr val="bg1"/>
              </a:buClr>
              <a:buFont typeface="Wingdings" pitchFamily="2" charset="2"/>
              <a:buNone/>
              <a:defRPr/>
            </a:pPr>
            <a:r>
              <a:rPr lang="en-US" b="1" kern="0" dirty="0">
                <a:solidFill>
                  <a:schemeClr val="bg1"/>
                </a:solidFill>
                <a:latin typeface="+mn-lt"/>
              </a:rPr>
              <a:t>Tools / Products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Frequency and Duration of Inundation</a:t>
            </a:r>
          </a:p>
          <a:p>
            <a:pPr marL="342900" indent="-342900">
              <a:spcBef>
                <a:spcPct val="20000"/>
              </a:spcBef>
              <a:buClr>
                <a:schemeClr val="bg1"/>
              </a:buClr>
              <a:buFont typeface="Wingdings" pitchFamily="2" charset="2"/>
              <a:buChar char="§"/>
              <a:defRPr/>
            </a:pPr>
            <a:r>
              <a:rPr lang="en-US" sz="1600" kern="0" dirty="0" err="1">
                <a:solidFill>
                  <a:schemeClr val="bg1"/>
                </a:solidFill>
                <a:latin typeface="+mn-lt"/>
              </a:rPr>
              <a:t>Exceedance</a:t>
            </a:r>
            <a:r>
              <a:rPr lang="en-US" sz="1600" kern="0" dirty="0">
                <a:solidFill>
                  <a:schemeClr val="bg1"/>
                </a:solidFill>
                <a:latin typeface="+mn-lt"/>
              </a:rPr>
              <a:t> Probability</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Marsh Analysis and Planning Tool Integrating Tides and Elevations (MAPTITE)</a:t>
            </a:r>
          </a:p>
          <a:p>
            <a:pPr marL="342900" indent="-342900">
              <a:spcBef>
                <a:spcPct val="20000"/>
              </a:spcBef>
              <a:buClr>
                <a:schemeClr val="bg1"/>
              </a:buClr>
              <a:buFont typeface="Wingdings" pitchFamily="2" charset="2"/>
              <a:buChar char="§"/>
              <a:defRPr/>
            </a:pPr>
            <a:r>
              <a:rPr lang="en-US" sz="1600" kern="0" dirty="0">
                <a:solidFill>
                  <a:schemeClr val="bg1"/>
                </a:solidFill>
              </a:rPr>
              <a:t>Operational HAB forecast bulletin</a:t>
            </a:r>
          </a:p>
          <a:p>
            <a:pPr marL="342900" indent="-342900">
              <a:spcBef>
                <a:spcPct val="20000"/>
              </a:spcBef>
              <a:buClr>
                <a:schemeClr val="bg1"/>
              </a:buClr>
              <a:buFont typeface="Wingdings" pitchFamily="2" charset="2"/>
              <a:buChar char="§"/>
              <a:defRPr/>
            </a:pPr>
            <a:r>
              <a:rPr lang="en-US" sz="1600" kern="0" dirty="0" err="1">
                <a:solidFill>
                  <a:schemeClr val="bg1"/>
                </a:solidFill>
              </a:rPr>
              <a:t>QuickLook</a:t>
            </a:r>
            <a:endParaRPr lang="en-US" sz="1600" kern="0" dirty="0">
              <a:solidFill>
                <a:schemeClr val="bg1"/>
              </a:solidFill>
            </a:endParaRPr>
          </a:p>
          <a:p>
            <a:pPr marL="342900" indent="-342900">
              <a:spcBef>
                <a:spcPct val="20000"/>
              </a:spcBef>
              <a:buClr>
                <a:schemeClr val="bg1"/>
              </a:buClr>
              <a:buFont typeface="Wingdings" pitchFamily="2" charset="2"/>
              <a:buChar char="§"/>
              <a:defRPr/>
            </a:pPr>
            <a:r>
              <a:rPr lang="en-US" sz="1600" kern="0" dirty="0">
                <a:solidFill>
                  <a:schemeClr val="bg1"/>
                </a:solidFill>
              </a:rPr>
              <a:t>SLOSH input</a:t>
            </a:r>
          </a:p>
          <a:p>
            <a:pPr marL="342900" indent="-342900">
              <a:spcBef>
                <a:spcPct val="20000"/>
              </a:spcBef>
              <a:buClr>
                <a:schemeClr val="bg1"/>
              </a:buClr>
              <a:buFont typeface="Wingdings" pitchFamily="2" charset="2"/>
              <a:buChar char="§"/>
              <a:defRPr/>
            </a:pPr>
            <a:r>
              <a:rPr lang="en-US" sz="1600" kern="0" dirty="0">
                <a:solidFill>
                  <a:schemeClr val="bg1"/>
                </a:solidFill>
                <a:hlinkClick r:id="rId4"/>
              </a:rPr>
              <a:t>Sea Levels Online</a:t>
            </a:r>
            <a:endParaRPr lang="en-US" sz="1600" kern="0" dirty="0">
              <a:solidFill>
                <a:schemeClr val="bg1"/>
              </a:solidFill>
            </a:endParaRPr>
          </a:p>
          <a:p>
            <a:pPr marL="342900" indent="-342900">
              <a:spcBef>
                <a:spcPct val="20000"/>
              </a:spcBef>
              <a:buClr>
                <a:schemeClr val="bg1"/>
              </a:buClr>
              <a:buFont typeface="Wingdings" pitchFamily="2" charset="2"/>
              <a:buChar char="§"/>
              <a:defRPr/>
            </a:pPr>
            <a:r>
              <a:rPr lang="en-US" sz="1600" kern="0" dirty="0">
                <a:solidFill>
                  <a:schemeClr val="bg1"/>
                </a:solidFill>
              </a:rPr>
              <a:t>1-min. real-time data</a:t>
            </a:r>
          </a:p>
          <a:p>
            <a:pPr marL="342900" indent="-342900">
              <a:spcBef>
                <a:spcPct val="20000"/>
              </a:spcBef>
              <a:buClr>
                <a:schemeClr val="bg1"/>
              </a:buClr>
              <a:buFont typeface="Wingdings" pitchFamily="2" charset="2"/>
              <a:buChar char="§"/>
              <a:defRPr/>
            </a:pPr>
            <a:r>
              <a:rPr lang="en-US" sz="1600" kern="0" dirty="0">
                <a:solidFill>
                  <a:schemeClr val="bg1"/>
                </a:solidFill>
              </a:rPr>
              <a:t>Guidance documents</a:t>
            </a:r>
          </a:p>
          <a:p>
            <a:pPr marL="342900" indent="-342900">
              <a:spcBef>
                <a:spcPct val="20000"/>
              </a:spcBef>
              <a:buClr>
                <a:schemeClr val="bg1"/>
              </a:buClr>
              <a:buFont typeface="Wingdings" pitchFamily="2" charset="2"/>
              <a:buChar char="§"/>
              <a:defRPr/>
            </a:pPr>
            <a:endParaRPr lang="en-US" sz="1600" kern="0" dirty="0">
              <a:solidFill>
                <a:schemeClr val="bg1"/>
              </a:solidFill>
            </a:endParaRPr>
          </a:p>
          <a:p>
            <a:pPr marL="342900" indent="-342900">
              <a:spcBef>
                <a:spcPct val="20000"/>
              </a:spcBef>
              <a:buClr>
                <a:schemeClr val="bg1"/>
              </a:buClr>
              <a:buFont typeface="Wingdings" pitchFamily="2" charset="2"/>
              <a:buChar char="§"/>
              <a:defRPr/>
            </a:pPr>
            <a:endParaRPr lang="en-US" sz="1600" kern="0" dirty="0">
              <a:solidFill>
                <a:schemeClr val="bg1"/>
              </a:solidFill>
              <a:latin typeface="+mn-lt"/>
            </a:endParaRPr>
          </a:p>
        </p:txBody>
      </p:sp>
      <p:sp>
        <p:nvSpPr>
          <p:cNvPr id="10" name="Content Placeholder 2"/>
          <p:cNvSpPr txBox="1">
            <a:spLocks/>
          </p:cNvSpPr>
          <p:nvPr/>
        </p:nvSpPr>
        <p:spPr bwMode="auto">
          <a:xfrm>
            <a:off x="252413" y="4545013"/>
            <a:ext cx="2808287" cy="2016125"/>
          </a:xfrm>
          <a:prstGeom prst="rect">
            <a:avLst/>
          </a:prstGeom>
          <a:noFill/>
          <a:ln w="9525">
            <a:noFill/>
            <a:miter lim="800000"/>
            <a:headEnd/>
            <a:tailEnd/>
          </a:ln>
        </p:spPr>
        <p:txBody>
          <a:bodyPr lIns="92075" tIns="46037" rIns="92075" bIns="46037"/>
          <a:lstStyle/>
          <a:p>
            <a:pPr marL="342900" indent="-342900">
              <a:spcBef>
                <a:spcPct val="20000"/>
              </a:spcBef>
              <a:buClr>
                <a:schemeClr val="bg1"/>
              </a:buClr>
              <a:buFont typeface="Wingdings" pitchFamily="2" charset="2"/>
              <a:buNone/>
              <a:defRPr/>
            </a:pPr>
            <a:r>
              <a:rPr lang="en-US" b="1" kern="0" dirty="0">
                <a:solidFill>
                  <a:schemeClr val="bg1"/>
                </a:solidFill>
                <a:latin typeface="+mn-lt"/>
              </a:rPr>
              <a:t>Climate Change</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Sea level definition</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Long-term trends</a:t>
            </a:r>
          </a:p>
          <a:p>
            <a:pPr marL="342900" indent="-342900">
              <a:spcBef>
                <a:spcPct val="20000"/>
              </a:spcBef>
              <a:buClr>
                <a:schemeClr val="bg1"/>
              </a:buClr>
              <a:buFont typeface="Wingdings" pitchFamily="2" charset="2"/>
              <a:buChar char="§"/>
              <a:defRPr/>
            </a:pPr>
            <a:r>
              <a:rPr lang="en-US" sz="1600" kern="0" dirty="0">
                <a:solidFill>
                  <a:schemeClr val="bg1"/>
                </a:solidFill>
                <a:latin typeface="+mn-lt"/>
              </a:rPr>
              <a:t>Global sea level contribution</a:t>
            </a:r>
          </a:p>
        </p:txBody>
      </p:sp>
      <p:pic>
        <p:nvPicPr>
          <p:cNvPr id="12" name="Picture 11" descr="coastal.png"/>
          <p:cNvPicPr>
            <a:picLocks noChangeAspect="1"/>
          </p:cNvPicPr>
          <p:nvPr/>
        </p:nvPicPr>
        <p:blipFill>
          <a:blip r:embed="rId5" cstate="email"/>
          <a:stretch>
            <a:fillRect/>
          </a:stretch>
        </p:blipFill>
        <p:spPr>
          <a:xfrm>
            <a:off x="2339975" y="5122863"/>
            <a:ext cx="2301875" cy="1727200"/>
          </a:xfrm>
          <a:prstGeom prst="rect">
            <a:avLst/>
          </a:prstGeom>
          <a:effectLst>
            <a:outerShdw blurRad="50800" dist="38100" dir="2700000" algn="tl" rotWithShape="0">
              <a:prstClr val="black">
                <a:alpha val="40000"/>
              </a:prstClr>
            </a:outerShdw>
          </a:effectLst>
        </p:spPr>
      </p:pic>
      <p:pic>
        <p:nvPicPr>
          <p:cNvPr id="13" name="Picture 12" descr="9-28-2010 1-17-48 PM.jpg"/>
          <p:cNvPicPr>
            <a:picLocks noChangeAspect="1"/>
          </p:cNvPicPr>
          <p:nvPr/>
        </p:nvPicPr>
        <p:blipFill>
          <a:blip r:embed="rId6" cstate="email"/>
          <a:stretch>
            <a:fillRect/>
          </a:stretch>
        </p:blipFill>
        <p:spPr>
          <a:xfrm>
            <a:off x="6911975" y="3535363"/>
            <a:ext cx="2195513" cy="3314700"/>
          </a:xfrm>
          <a:prstGeom prst="rect">
            <a:avLst/>
          </a:prstGeom>
          <a:effectLst>
            <a:outerShdw blurRad="50800" dist="38100" dir="2700000" algn="tl" rotWithShape="0">
              <a:prstClr val="black">
                <a:alpha val="40000"/>
              </a:prstClr>
            </a:outerShdw>
          </a:effectLst>
        </p:spPr>
      </p:pic>
      <p:sp>
        <p:nvSpPr>
          <p:cNvPr id="28684" name="TextBox 13"/>
          <p:cNvSpPr txBox="1">
            <a:spLocks noChangeArrowheads="1"/>
          </p:cNvSpPr>
          <p:nvPr/>
        </p:nvSpPr>
        <p:spPr bwMode="auto">
          <a:xfrm>
            <a:off x="2700338" y="5138738"/>
            <a:ext cx="1871662" cy="306387"/>
          </a:xfrm>
          <a:prstGeom prst="rect">
            <a:avLst/>
          </a:prstGeom>
          <a:noFill/>
          <a:ln w="9525">
            <a:noFill/>
            <a:miter lim="800000"/>
            <a:headEnd/>
            <a:tailEnd/>
          </a:ln>
        </p:spPr>
        <p:txBody>
          <a:bodyPr>
            <a:spAutoFit/>
          </a:bodyPr>
          <a:lstStyle/>
          <a:p>
            <a:pPr algn="ctr"/>
            <a:r>
              <a:rPr lang="en-US" sz="1400" b="1">
                <a:solidFill>
                  <a:schemeClr val="bg1"/>
                </a:solidFill>
              </a:rPr>
              <a:t>Marsh Restoration</a:t>
            </a:r>
          </a:p>
        </p:txBody>
      </p:sp>
      <p:sp>
        <p:nvSpPr>
          <p:cNvPr id="28685" name="TextBox 14"/>
          <p:cNvSpPr txBox="1">
            <a:spLocks noChangeArrowheads="1"/>
          </p:cNvSpPr>
          <p:nvPr/>
        </p:nvSpPr>
        <p:spPr bwMode="auto">
          <a:xfrm>
            <a:off x="6911975" y="3552825"/>
            <a:ext cx="1873250" cy="307975"/>
          </a:xfrm>
          <a:prstGeom prst="rect">
            <a:avLst/>
          </a:prstGeom>
          <a:solidFill>
            <a:schemeClr val="tx1">
              <a:alpha val="56078"/>
            </a:schemeClr>
          </a:solidFill>
          <a:ln w="9525">
            <a:noFill/>
            <a:miter lim="800000"/>
            <a:headEnd/>
            <a:tailEnd/>
          </a:ln>
        </p:spPr>
        <p:txBody>
          <a:bodyPr>
            <a:spAutoFit/>
          </a:bodyPr>
          <a:lstStyle/>
          <a:p>
            <a:pPr algn="ctr"/>
            <a:r>
              <a:rPr lang="en-US" sz="1400" b="1">
                <a:solidFill>
                  <a:schemeClr val="bg1"/>
                </a:solidFill>
              </a:rPr>
              <a:t>Storm QuickLook</a:t>
            </a:r>
          </a:p>
        </p:txBody>
      </p:sp>
      <p:sp>
        <p:nvSpPr>
          <p:cNvPr id="28686" name="TextBox 15"/>
          <p:cNvSpPr txBox="1">
            <a:spLocks noChangeArrowheads="1"/>
          </p:cNvSpPr>
          <p:nvPr/>
        </p:nvSpPr>
        <p:spPr bwMode="auto">
          <a:xfrm>
            <a:off x="4716463" y="4921250"/>
            <a:ext cx="1547812" cy="307975"/>
          </a:xfrm>
          <a:prstGeom prst="rect">
            <a:avLst/>
          </a:prstGeom>
          <a:solidFill>
            <a:schemeClr val="tx1">
              <a:alpha val="56078"/>
            </a:schemeClr>
          </a:solidFill>
          <a:ln w="9525">
            <a:noFill/>
            <a:miter lim="800000"/>
            <a:headEnd/>
            <a:tailEnd/>
          </a:ln>
        </p:spPr>
        <p:txBody>
          <a:bodyPr>
            <a:spAutoFit/>
          </a:bodyPr>
          <a:lstStyle/>
          <a:p>
            <a:pPr algn="ctr"/>
            <a:r>
              <a:rPr lang="en-US" sz="1400" b="1">
                <a:solidFill>
                  <a:schemeClr val="bg1"/>
                </a:solidFill>
              </a:rPr>
              <a:t>HAB Bulletin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17550" y="225425"/>
            <a:ext cx="8534400" cy="1143000"/>
          </a:xfrm>
        </p:spPr>
        <p:txBody>
          <a:bodyPr/>
          <a:lstStyle/>
          <a:p>
            <a:pPr algn="l">
              <a:lnSpc>
                <a:spcPct val="90000"/>
              </a:lnSpc>
            </a:pPr>
            <a:r>
              <a:rPr lang="en-US" sz="3400" smtClean="0"/>
              <a:t>Helping Planners Restore Coastal Ecosystems</a:t>
            </a:r>
          </a:p>
        </p:txBody>
      </p:sp>
      <p:pic>
        <p:nvPicPr>
          <p:cNvPr id="4" name="Content Placeholder 3" descr="IMG_0154.JPG"/>
          <p:cNvPicPr>
            <a:picLocks noGrp="1" noChangeAspect="1"/>
          </p:cNvPicPr>
          <p:nvPr>
            <p:ph idx="1"/>
          </p:nvPr>
        </p:nvPicPr>
        <p:blipFill>
          <a:blip r:embed="rId3" cstate="email"/>
          <a:srcRect/>
          <a:stretch>
            <a:fillRect/>
          </a:stretch>
        </p:blipFill>
        <p:spPr>
          <a:xfrm>
            <a:off x="215516" y="1450282"/>
            <a:ext cx="2942980" cy="2050726"/>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0" y="3535363"/>
            <a:ext cx="3563938" cy="3170237"/>
          </a:xfrm>
          <a:prstGeom prst="rect">
            <a:avLst/>
          </a:prstGeom>
          <a:noFill/>
        </p:spPr>
        <p:txBody>
          <a:bodyPr>
            <a:spAutoFit/>
          </a:bodyPr>
          <a:lstStyle/>
          <a:p>
            <a:pPr>
              <a:defRPr/>
            </a:pPr>
            <a:r>
              <a:rPr lang="en-US" sz="2200" i="1" dirty="0">
                <a:solidFill>
                  <a:schemeClr val="bg1"/>
                </a:solidFill>
                <a:latin typeface="+mn-lt"/>
              </a:rPr>
              <a:t>Marsh restoration managers need to predict </a:t>
            </a:r>
            <a:br>
              <a:rPr lang="en-US" sz="2200" i="1" dirty="0">
                <a:solidFill>
                  <a:schemeClr val="bg1"/>
                </a:solidFill>
                <a:latin typeface="+mn-lt"/>
              </a:rPr>
            </a:br>
            <a:r>
              <a:rPr lang="en-US" sz="2200" i="1" dirty="0">
                <a:solidFill>
                  <a:schemeClr val="bg1"/>
                </a:solidFill>
                <a:latin typeface="+mn-lt"/>
              </a:rPr>
              <a:t>salinity and inundation</a:t>
            </a:r>
          </a:p>
          <a:p>
            <a:pPr>
              <a:defRPr/>
            </a:pPr>
            <a:endParaRPr lang="en-US" i="1" dirty="0">
              <a:solidFill>
                <a:schemeClr val="bg1"/>
              </a:solidFill>
              <a:latin typeface="+mn-lt"/>
            </a:endParaRPr>
          </a:p>
          <a:p>
            <a:pPr>
              <a:defRPr/>
            </a:pPr>
            <a:r>
              <a:rPr lang="en-US" b="1" dirty="0">
                <a:solidFill>
                  <a:schemeClr val="bg1"/>
                </a:solidFill>
              </a:rPr>
              <a:t>Tools / Products</a:t>
            </a:r>
          </a:p>
          <a:p>
            <a:pPr marL="804672" lvl="2" indent="-347472">
              <a:buFont typeface="Wingdings" pitchFamily="2" charset="2"/>
              <a:buChar char="§"/>
              <a:defRPr/>
            </a:pPr>
            <a:r>
              <a:rPr lang="en-US" sz="1600" dirty="0">
                <a:solidFill>
                  <a:schemeClr val="bg1"/>
                </a:solidFill>
              </a:rPr>
              <a:t>Frequency and Duration of     Inundation</a:t>
            </a:r>
          </a:p>
          <a:p>
            <a:pPr marL="804672" lvl="2" indent="-347472">
              <a:buFont typeface="Wingdings" pitchFamily="2" charset="2"/>
              <a:buChar char="§"/>
              <a:defRPr/>
            </a:pPr>
            <a:r>
              <a:rPr lang="en-US" sz="1600" dirty="0" err="1">
                <a:solidFill>
                  <a:schemeClr val="bg1"/>
                </a:solidFill>
              </a:rPr>
              <a:t>Exceedance</a:t>
            </a:r>
            <a:r>
              <a:rPr lang="en-US" sz="1600" dirty="0">
                <a:solidFill>
                  <a:schemeClr val="bg1"/>
                </a:solidFill>
              </a:rPr>
              <a:t> Probability</a:t>
            </a:r>
          </a:p>
          <a:p>
            <a:pPr marL="804672" lvl="2" indent="-347472">
              <a:buFont typeface="Wingdings" pitchFamily="2" charset="2"/>
              <a:buChar char="§"/>
              <a:defRPr/>
            </a:pPr>
            <a:r>
              <a:rPr lang="en-US" sz="1600" dirty="0">
                <a:solidFill>
                  <a:schemeClr val="bg1"/>
                </a:solidFill>
              </a:rPr>
              <a:t>MAPTITE</a:t>
            </a:r>
          </a:p>
          <a:p>
            <a:pPr marL="804672" lvl="2" indent="-347472">
              <a:buFont typeface="Wingdings" pitchFamily="2" charset="2"/>
              <a:buChar char="§"/>
              <a:defRPr/>
            </a:pPr>
            <a:r>
              <a:rPr lang="en-US" sz="1600" dirty="0">
                <a:solidFill>
                  <a:schemeClr val="bg1"/>
                </a:solidFill>
              </a:rPr>
              <a:t>Guidance Documents</a:t>
            </a:r>
          </a:p>
          <a:p>
            <a:pPr>
              <a:defRPr/>
            </a:pPr>
            <a:endParaRPr lang="en-US" i="1" dirty="0">
              <a:solidFill>
                <a:schemeClr val="bg1"/>
              </a:solidFill>
              <a:latin typeface="+mn-lt"/>
            </a:endParaRPr>
          </a:p>
        </p:txBody>
      </p:sp>
      <p:pic>
        <p:nvPicPr>
          <p:cNvPr id="29701" name="Picture 2" descr="Untitled"/>
          <p:cNvPicPr>
            <a:picLocks noChangeAspect="1" noChangeArrowheads="1"/>
          </p:cNvPicPr>
          <p:nvPr/>
        </p:nvPicPr>
        <p:blipFill>
          <a:blip r:embed="rId4" cstate="email"/>
          <a:srcRect/>
          <a:stretch>
            <a:fillRect/>
          </a:stretch>
        </p:blipFill>
        <p:spPr bwMode="auto">
          <a:xfrm>
            <a:off x="3378200" y="1449388"/>
            <a:ext cx="5838825" cy="4751387"/>
          </a:xfrm>
          <a:prstGeom prst="rect">
            <a:avLst/>
          </a:prstGeom>
          <a:noFill/>
          <a:ln w="9525">
            <a:noFill/>
            <a:miter lim="800000"/>
            <a:headEnd/>
            <a:tailEnd/>
          </a:ln>
        </p:spPr>
      </p:pic>
      <p:pic>
        <p:nvPicPr>
          <p:cNvPr id="29702" name="Picture 6"/>
          <p:cNvPicPr>
            <a:picLocks noChangeAspect="1" noChangeArrowheads="1"/>
          </p:cNvPicPr>
          <p:nvPr/>
        </p:nvPicPr>
        <p:blipFill>
          <a:blip r:embed="rId5" cstate="email"/>
          <a:srcRect/>
          <a:stretch>
            <a:fillRect/>
          </a:stretch>
        </p:blipFill>
        <p:spPr bwMode="auto">
          <a:xfrm>
            <a:off x="7056438" y="3897313"/>
            <a:ext cx="2124075" cy="23034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9"/>
          <p:cNvSpPr>
            <a:spLocks noGrp="1"/>
          </p:cNvSpPr>
          <p:nvPr>
            <p:ph type="title"/>
          </p:nvPr>
        </p:nvSpPr>
        <p:spPr>
          <a:xfrm>
            <a:off x="0" y="225425"/>
            <a:ext cx="9144000" cy="1150938"/>
          </a:xfrm>
          <a:solidFill>
            <a:srgbClr val="EFEBD1"/>
          </a:solidFill>
        </p:spPr>
        <p:txBody>
          <a:bodyPr/>
          <a:lstStyle/>
          <a:p>
            <a:r>
              <a:rPr lang="en-US" sz="4000" smtClean="0"/>
              <a:t>COASTAL</a:t>
            </a:r>
            <a:r>
              <a:rPr lang="en-US" sz="7200" smtClean="0"/>
              <a:t/>
            </a:r>
            <a:br>
              <a:rPr lang="en-US" sz="7200" smtClean="0"/>
            </a:br>
            <a:r>
              <a:rPr lang="en-US" sz="1800" i="1" smtClean="0"/>
              <a:t>Coastal Oceanographic Applications and Services of Tides And Lakes Program</a:t>
            </a:r>
            <a:endParaRPr lang="en-US" sz="1800" smtClean="0"/>
          </a:p>
        </p:txBody>
      </p:sp>
      <p:sp>
        <p:nvSpPr>
          <p:cNvPr id="30723" name="Content Placeholder 2"/>
          <p:cNvSpPr>
            <a:spLocks noGrp="1"/>
          </p:cNvSpPr>
          <p:nvPr>
            <p:ph idx="1"/>
          </p:nvPr>
        </p:nvSpPr>
        <p:spPr>
          <a:xfrm>
            <a:off x="228600" y="1447800"/>
            <a:ext cx="4495800" cy="4114800"/>
          </a:xfrm>
        </p:spPr>
        <p:txBody>
          <a:bodyPr/>
          <a:lstStyle/>
          <a:p>
            <a:r>
              <a:rPr lang="en-US" smtClean="0"/>
              <a:t>HAB Forecasts</a:t>
            </a:r>
          </a:p>
          <a:p>
            <a:pPr>
              <a:buFont typeface="Wingdings" pitchFamily="2" charset="2"/>
              <a:buNone/>
            </a:pPr>
            <a:endParaRPr lang="en-US" sz="800" smtClean="0"/>
          </a:p>
          <a:p>
            <a:r>
              <a:rPr lang="en-US" smtClean="0"/>
              <a:t>HAB Bulletin</a:t>
            </a:r>
          </a:p>
          <a:p>
            <a:pPr lvl="1"/>
            <a:r>
              <a:rPr lang="en-US" smtClean="0"/>
              <a:t>Condition report issued twice a week after confirmation of a HAB; and once weekly during the inactive HAB season</a:t>
            </a:r>
          </a:p>
        </p:txBody>
      </p:sp>
      <p:pic>
        <p:nvPicPr>
          <p:cNvPr id="30724" name="Picture 7"/>
          <p:cNvPicPr>
            <a:picLocks noChangeAspect="1" noChangeArrowheads="1"/>
          </p:cNvPicPr>
          <p:nvPr/>
        </p:nvPicPr>
        <p:blipFill>
          <a:blip r:embed="rId3" cstate="email"/>
          <a:srcRect/>
          <a:stretch>
            <a:fillRect/>
          </a:stretch>
        </p:blipFill>
        <p:spPr bwMode="auto">
          <a:xfrm>
            <a:off x="4987925" y="1196975"/>
            <a:ext cx="3905250" cy="3546475"/>
          </a:xfrm>
          <a:prstGeom prst="rect">
            <a:avLst/>
          </a:prstGeom>
          <a:noFill/>
          <a:ln w="50800" algn="ctr">
            <a:noFill/>
            <a:miter lim="800000"/>
            <a:headEnd type="none" w="sm" len="sm"/>
            <a:tailEnd type="none" w="sm" len="sm"/>
          </a:ln>
        </p:spPr>
      </p:pic>
      <p:sp>
        <p:nvSpPr>
          <p:cNvPr id="30725" name="TextBox 5"/>
          <p:cNvSpPr txBox="1">
            <a:spLocks noChangeArrowheads="1"/>
          </p:cNvSpPr>
          <p:nvPr/>
        </p:nvSpPr>
        <p:spPr bwMode="auto">
          <a:xfrm>
            <a:off x="539750" y="5408613"/>
            <a:ext cx="3810000" cy="923925"/>
          </a:xfrm>
          <a:prstGeom prst="rect">
            <a:avLst/>
          </a:prstGeom>
          <a:noFill/>
          <a:ln w="9525">
            <a:noFill/>
            <a:miter lim="800000"/>
            <a:headEnd/>
            <a:tailEnd/>
          </a:ln>
        </p:spPr>
        <p:txBody>
          <a:bodyPr>
            <a:spAutoFit/>
          </a:bodyPr>
          <a:lstStyle/>
          <a:p>
            <a:r>
              <a:rPr lang="en-US" i="1">
                <a:solidFill>
                  <a:schemeClr val="bg1"/>
                </a:solidFill>
              </a:rPr>
              <a:t>Harmful algal blooms (HABs) threaten the health and safety of humans and marine organisms.</a:t>
            </a:r>
          </a:p>
        </p:txBody>
      </p:sp>
      <p:grpSp>
        <p:nvGrpSpPr>
          <p:cNvPr id="30726" name="Group 11"/>
          <p:cNvGrpSpPr>
            <a:grpSpLocks/>
          </p:cNvGrpSpPr>
          <p:nvPr/>
        </p:nvGrpSpPr>
        <p:grpSpPr bwMode="auto">
          <a:xfrm>
            <a:off x="4672013" y="4005263"/>
            <a:ext cx="3429000" cy="2590800"/>
            <a:chOff x="288" y="2582"/>
            <a:chExt cx="2160" cy="1477"/>
          </a:xfrm>
        </p:grpSpPr>
        <p:pic>
          <p:nvPicPr>
            <p:cNvPr id="30728" name="Picture 9" descr="Image2"/>
            <p:cNvPicPr>
              <a:picLocks noChangeAspect="1" noChangeArrowheads="1"/>
            </p:cNvPicPr>
            <p:nvPr/>
          </p:nvPicPr>
          <p:blipFill>
            <a:blip r:embed="rId4" cstate="email"/>
            <a:srcRect/>
            <a:stretch>
              <a:fillRect/>
            </a:stretch>
          </p:blipFill>
          <p:spPr bwMode="auto">
            <a:xfrm>
              <a:off x="1200" y="3072"/>
              <a:ext cx="1248" cy="987"/>
            </a:xfrm>
            <a:prstGeom prst="rect">
              <a:avLst/>
            </a:prstGeom>
            <a:noFill/>
            <a:ln w="12700">
              <a:solidFill>
                <a:srgbClr val="808080"/>
              </a:solidFill>
              <a:miter lim="800000"/>
              <a:headEnd/>
              <a:tailEnd/>
            </a:ln>
          </p:spPr>
        </p:pic>
        <p:pic>
          <p:nvPicPr>
            <p:cNvPr id="30729" name="Picture 7" descr="Image1"/>
            <p:cNvPicPr>
              <a:picLocks noChangeAspect="1" noChangeArrowheads="1"/>
            </p:cNvPicPr>
            <p:nvPr/>
          </p:nvPicPr>
          <p:blipFill>
            <a:blip r:embed="rId5" cstate="email"/>
            <a:srcRect/>
            <a:stretch>
              <a:fillRect/>
            </a:stretch>
          </p:blipFill>
          <p:spPr bwMode="auto">
            <a:xfrm>
              <a:off x="288" y="2582"/>
              <a:ext cx="1248" cy="989"/>
            </a:xfrm>
            <a:prstGeom prst="rect">
              <a:avLst/>
            </a:prstGeom>
            <a:noFill/>
            <a:ln w="12700">
              <a:solidFill>
                <a:srgbClr val="808080"/>
              </a:solidFill>
              <a:miter lim="800000"/>
              <a:headEnd/>
              <a:tailEnd/>
            </a:ln>
          </p:spPr>
        </p:pic>
      </p:grpSp>
      <p:sp>
        <p:nvSpPr>
          <p:cNvPr id="10" name="Rectangle 9"/>
          <p:cNvSpPr/>
          <p:nvPr/>
        </p:nvSpPr>
        <p:spPr bwMode="auto">
          <a:xfrm>
            <a:off x="755650" y="152400"/>
            <a:ext cx="7669213" cy="1006475"/>
          </a:xfrm>
          <a:prstGeom prst="rect">
            <a:avLst/>
          </a:prstGeom>
          <a:solidFill>
            <a:srgbClr val="28983B">
              <a:alpha val="3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63575" y="188913"/>
            <a:ext cx="8229600" cy="941387"/>
          </a:xfrm>
        </p:spPr>
        <p:txBody>
          <a:bodyPr/>
          <a:lstStyle/>
          <a:p>
            <a:pPr algn="l">
              <a:lnSpc>
                <a:spcPct val="100000"/>
              </a:lnSpc>
              <a:spcBef>
                <a:spcPts val="1200"/>
              </a:spcBef>
            </a:pPr>
            <a:r>
              <a:rPr lang="en-US" sz="3400" smtClean="0"/>
              <a:t>Supporting Storm Surge Warning and Emergency Management</a:t>
            </a:r>
          </a:p>
        </p:txBody>
      </p:sp>
      <p:sp>
        <p:nvSpPr>
          <p:cNvPr id="31747" name="Content Placeholder 2"/>
          <p:cNvSpPr>
            <a:spLocks noGrp="1"/>
          </p:cNvSpPr>
          <p:nvPr>
            <p:ph idx="1"/>
          </p:nvPr>
        </p:nvSpPr>
        <p:spPr>
          <a:xfrm>
            <a:off x="647700" y="1449388"/>
            <a:ext cx="3636963" cy="1589087"/>
          </a:xfrm>
        </p:spPr>
        <p:txBody>
          <a:bodyPr/>
          <a:lstStyle/>
          <a:p>
            <a:pPr>
              <a:buFont typeface="Wingdings" pitchFamily="2" charset="2"/>
              <a:buNone/>
            </a:pPr>
            <a:r>
              <a:rPr lang="en-US" sz="2400" b="1" smtClean="0"/>
              <a:t>Tools</a:t>
            </a:r>
          </a:p>
          <a:p>
            <a:pPr lvl="1"/>
            <a:r>
              <a:rPr lang="en-US" sz="2000" smtClean="0"/>
              <a:t>Storm Quicklook</a:t>
            </a:r>
          </a:p>
          <a:p>
            <a:pPr lvl="1"/>
            <a:r>
              <a:rPr lang="en-US" sz="2000" smtClean="0"/>
              <a:t>SLOSH Model Input</a:t>
            </a:r>
          </a:p>
        </p:txBody>
      </p:sp>
      <p:pic>
        <p:nvPicPr>
          <p:cNvPr id="31748" name="Picture 5"/>
          <p:cNvPicPr>
            <a:picLocks noChangeAspect="1" noChangeArrowheads="1"/>
          </p:cNvPicPr>
          <p:nvPr/>
        </p:nvPicPr>
        <p:blipFill>
          <a:blip r:embed="rId3" cstate="email"/>
          <a:srcRect/>
          <a:stretch>
            <a:fillRect/>
          </a:stretch>
        </p:blipFill>
        <p:spPr bwMode="auto">
          <a:xfrm>
            <a:off x="4464050" y="1412875"/>
            <a:ext cx="4492625" cy="4787900"/>
          </a:xfrm>
          <a:prstGeom prst="rect">
            <a:avLst/>
          </a:prstGeom>
          <a:noFill/>
          <a:ln w="9525">
            <a:solidFill>
              <a:srgbClr val="000000"/>
            </a:solidFill>
            <a:miter lim="800000"/>
            <a:headEnd/>
            <a:tailEnd/>
          </a:ln>
        </p:spPr>
      </p:pic>
      <p:sp>
        <p:nvSpPr>
          <p:cNvPr id="31749" name="TextBox 5"/>
          <p:cNvSpPr txBox="1">
            <a:spLocks noChangeArrowheads="1"/>
          </p:cNvSpPr>
          <p:nvPr/>
        </p:nvSpPr>
        <p:spPr bwMode="auto">
          <a:xfrm>
            <a:off x="5257800" y="1306513"/>
            <a:ext cx="2743200" cy="400050"/>
          </a:xfrm>
          <a:prstGeom prst="rect">
            <a:avLst/>
          </a:prstGeom>
          <a:noFill/>
          <a:ln w="9525">
            <a:noFill/>
            <a:miter lim="800000"/>
            <a:headEnd/>
            <a:tailEnd/>
          </a:ln>
        </p:spPr>
        <p:txBody>
          <a:bodyPr>
            <a:spAutoFit/>
          </a:bodyPr>
          <a:lstStyle/>
          <a:p>
            <a:pPr algn="ctr"/>
            <a:r>
              <a:rPr lang="en-US" sz="2000"/>
              <a:t>Storm QuickLook</a:t>
            </a:r>
          </a:p>
        </p:txBody>
      </p:sp>
      <p:pic>
        <p:nvPicPr>
          <p:cNvPr id="31750" name="Picture 7"/>
          <p:cNvPicPr>
            <a:picLocks noChangeAspect="1" noChangeArrowheads="1"/>
          </p:cNvPicPr>
          <p:nvPr/>
        </p:nvPicPr>
        <p:blipFill>
          <a:blip r:embed="rId4" cstate="email"/>
          <a:srcRect/>
          <a:stretch>
            <a:fillRect/>
          </a:stretch>
        </p:blipFill>
        <p:spPr bwMode="auto">
          <a:xfrm>
            <a:off x="503238" y="3017838"/>
            <a:ext cx="3617912" cy="343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660400" y="152400"/>
            <a:ext cx="7823200" cy="1143000"/>
          </a:xfrm>
        </p:spPr>
        <p:txBody>
          <a:bodyPr/>
          <a:lstStyle/>
          <a:p>
            <a:pPr algn="l">
              <a:lnSpc>
                <a:spcPct val="100000"/>
              </a:lnSpc>
              <a:spcBef>
                <a:spcPts val="1200"/>
              </a:spcBef>
            </a:pPr>
            <a:r>
              <a:rPr lang="en-US" sz="3400" smtClean="0"/>
              <a:t>Supporting National Tsunami Warning and Mitigation Efforts</a:t>
            </a:r>
          </a:p>
        </p:txBody>
      </p:sp>
      <p:sp>
        <p:nvSpPr>
          <p:cNvPr id="10" name="TextBox 9"/>
          <p:cNvSpPr txBox="1"/>
          <p:nvPr/>
        </p:nvSpPr>
        <p:spPr>
          <a:xfrm>
            <a:off x="0" y="6021388"/>
            <a:ext cx="2808288" cy="307975"/>
          </a:xfrm>
          <a:prstGeom prst="rect">
            <a:avLst/>
          </a:prstGeom>
          <a:noFill/>
        </p:spPr>
        <p:txBody>
          <a:bodyPr>
            <a:spAutoFit/>
          </a:bodyPr>
          <a:lstStyle/>
          <a:p>
            <a:pPr>
              <a:defRPr/>
            </a:pPr>
            <a:r>
              <a:rPr lang="en-US" sz="1400" i="1" dirty="0">
                <a:solidFill>
                  <a:schemeClr val="bg1"/>
                </a:solidFill>
                <a:latin typeface="+mn-lt"/>
              </a:rPr>
              <a:t>Photo:  Crescent City, March 17, 2011</a:t>
            </a:r>
          </a:p>
        </p:txBody>
      </p:sp>
      <p:pic>
        <p:nvPicPr>
          <p:cNvPr id="12" name="Picture 11" descr="service assessment.jpg"/>
          <p:cNvPicPr>
            <a:picLocks noChangeAspect="1"/>
          </p:cNvPicPr>
          <p:nvPr/>
        </p:nvPicPr>
        <p:blipFill>
          <a:blip r:embed="rId3" cstate="email"/>
          <a:stretch>
            <a:fillRect/>
          </a:stretch>
        </p:blipFill>
        <p:spPr>
          <a:xfrm rot="21393519">
            <a:off x="717550" y="1538288"/>
            <a:ext cx="1876425" cy="2376487"/>
          </a:xfrm>
          <a:prstGeom prst="rect">
            <a:avLst/>
          </a:prstGeom>
          <a:effectLst>
            <a:outerShdw blurRad="50800" dist="38100" dir="2700000" algn="tl" rotWithShape="0">
              <a:prstClr val="black">
                <a:alpha val="40000"/>
              </a:prstClr>
            </a:outerShdw>
          </a:effectLst>
        </p:spPr>
      </p:pic>
      <p:pic>
        <p:nvPicPr>
          <p:cNvPr id="32773" name="Picture 11"/>
          <p:cNvPicPr>
            <a:picLocks noChangeAspect="1" noChangeArrowheads="1"/>
          </p:cNvPicPr>
          <p:nvPr/>
        </p:nvPicPr>
        <p:blipFill>
          <a:blip r:embed="rId4" cstate="email"/>
          <a:srcRect/>
          <a:stretch>
            <a:fillRect/>
          </a:stretch>
        </p:blipFill>
        <p:spPr bwMode="auto">
          <a:xfrm>
            <a:off x="6399213" y="2600325"/>
            <a:ext cx="2744787" cy="1909763"/>
          </a:xfrm>
          <a:prstGeom prst="rect">
            <a:avLst/>
          </a:prstGeom>
          <a:noFill/>
          <a:ln w="9525">
            <a:noFill/>
            <a:miter lim="800000"/>
            <a:headEnd/>
            <a:tailEnd/>
          </a:ln>
        </p:spPr>
      </p:pic>
      <p:pic>
        <p:nvPicPr>
          <p:cNvPr id="32774" name="Picture 2"/>
          <p:cNvPicPr>
            <a:picLocks noChangeAspect="1" noChangeArrowheads="1"/>
          </p:cNvPicPr>
          <p:nvPr/>
        </p:nvPicPr>
        <p:blipFill>
          <a:blip r:embed="rId5" cstate="email"/>
          <a:srcRect/>
          <a:stretch>
            <a:fillRect/>
          </a:stretch>
        </p:blipFill>
        <p:spPr bwMode="auto">
          <a:xfrm>
            <a:off x="2843213" y="1547813"/>
            <a:ext cx="4105275" cy="4937125"/>
          </a:xfrm>
          <a:prstGeom prst="rect">
            <a:avLst/>
          </a:prstGeom>
          <a:noFill/>
          <a:ln w="9525">
            <a:noFill/>
            <a:miter lim="800000"/>
            <a:headEnd/>
            <a:tailEnd/>
          </a:ln>
        </p:spPr>
      </p:pic>
      <p:pic>
        <p:nvPicPr>
          <p:cNvPr id="32775" name="Picture 7" descr="DSC03255.JPG"/>
          <p:cNvPicPr>
            <a:picLocks noChangeAspect="1"/>
          </p:cNvPicPr>
          <p:nvPr/>
        </p:nvPicPr>
        <p:blipFill>
          <a:blip r:embed="rId6" cstate="email"/>
          <a:srcRect/>
          <a:stretch>
            <a:fillRect/>
          </a:stretch>
        </p:blipFill>
        <p:spPr bwMode="auto">
          <a:xfrm>
            <a:off x="250825" y="4257675"/>
            <a:ext cx="2363788" cy="1771650"/>
          </a:xfrm>
          <a:prstGeom prst="rect">
            <a:avLst/>
          </a:prstGeom>
          <a:noFill/>
          <a:ln w="9525">
            <a:noFill/>
            <a:miter lim="800000"/>
            <a:headEnd/>
            <a:tailEnd/>
          </a:ln>
        </p:spPr>
      </p:pic>
      <p:cxnSp>
        <p:nvCxnSpPr>
          <p:cNvPr id="32776" name="Straight Arrow Connector 12"/>
          <p:cNvCxnSpPr>
            <a:cxnSpLocks noChangeShapeType="1"/>
          </p:cNvCxnSpPr>
          <p:nvPr/>
        </p:nvCxnSpPr>
        <p:spPr bwMode="auto">
          <a:xfrm rot="10800000">
            <a:off x="6516688" y="3321050"/>
            <a:ext cx="1008062" cy="71438"/>
          </a:xfrm>
          <a:prstGeom prst="straightConnector1">
            <a:avLst/>
          </a:prstGeom>
          <a:noFill/>
          <a:ln w="38100" algn="ctr">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87338"/>
            <a:ext cx="9144000" cy="914400"/>
          </a:xfrm>
        </p:spPr>
        <p:txBody>
          <a:bodyPr/>
          <a:lstStyle/>
          <a:p>
            <a:r>
              <a:rPr lang="en-US" sz="3600" smtClean="0"/>
              <a:t>CO-OPS Employees and Offices</a:t>
            </a:r>
          </a:p>
        </p:txBody>
      </p:sp>
      <p:grpSp>
        <p:nvGrpSpPr>
          <p:cNvPr id="6147" name="Group 21"/>
          <p:cNvGrpSpPr>
            <a:grpSpLocks/>
          </p:cNvGrpSpPr>
          <p:nvPr/>
        </p:nvGrpSpPr>
        <p:grpSpPr bwMode="auto">
          <a:xfrm>
            <a:off x="655638" y="1295400"/>
            <a:ext cx="7832725" cy="5181600"/>
            <a:chOff x="655638" y="1295400"/>
            <a:chExt cx="7832725" cy="5181600"/>
          </a:xfrm>
        </p:grpSpPr>
        <p:grpSp>
          <p:nvGrpSpPr>
            <p:cNvPr id="6149" name="Group 17"/>
            <p:cNvGrpSpPr>
              <a:grpSpLocks/>
            </p:cNvGrpSpPr>
            <p:nvPr/>
          </p:nvGrpSpPr>
          <p:grpSpPr bwMode="auto">
            <a:xfrm>
              <a:off x="655638" y="1295400"/>
              <a:ext cx="7832725" cy="5181600"/>
              <a:chOff x="504878" y="1295400"/>
              <a:chExt cx="7833010" cy="5181600"/>
            </a:xfrm>
          </p:grpSpPr>
          <p:pic>
            <p:nvPicPr>
              <p:cNvPr id="6156" name="Picture 6" descr="C:\Documents and Settings\Morgan.McHugh\Local Settings\Temporary Internet Files\Content.IE5\JUAMX10Q\MCMP00226_0000[1].wmf"/>
              <p:cNvPicPr>
                <a:picLocks noChangeAspect="1" noChangeArrowheads="1"/>
              </p:cNvPicPr>
              <p:nvPr/>
            </p:nvPicPr>
            <p:blipFill>
              <a:blip r:embed="rId3" cstate="email"/>
              <a:srcRect/>
              <a:stretch>
                <a:fillRect/>
              </a:stretch>
            </p:blipFill>
            <p:spPr bwMode="auto">
              <a:xfrm>
                <a:off x="504878" y="1295400"/>
                <a:ext cx="7833010" cy="5181600"/>
              </a:xfrm>
              <a:prstGeom prst="rect">
                <a:avLst/>
              </a:prstGeom>
              <a:noFill/>
              <a:ln w="9525">
                <a:noFill/>
                <a:miter lim="800000"/>
                <a:headEnd/>
                <a:tailEnd/>
              </a:ln>
            </p:spPr>
          </p:pic>
          <p:sp>
            <p:nvSpPr>
              <p:cNvPr id="16" name="5-Point Star 15"/>
              <p:cNvSpPr/>
              <p:nvPr/>
            </p:nvSpPr>
            <p:spPr bwMode="auto">
              <a:xfrm>
                <a:off x="7391704" y="3505200"/>
                <a:ext cx="228608" cy="228600"/>
              </a:xfrm>
              <a:prstGeom prst="star5">
                <a:avLst/>
              </a:prstGeom>
              <a:solidFill>
                <a:srgbClr val="FFFF00"/>
              </a:solidFill>
              <a:ln w="9525" cap="flat" cmpd="sng" algn="ctr">
                <a:solidFill>
                  <a:srgbClr val="000000"/>
                </a:solidFill>
                <a:prstDash val="solid"/>
                <a:round/>
                <a:headEnd type="none" w="sm" len="sm"/>
                <a:tailEnd type="none" w="sm" len="sm"/>
              </a:ln>
              <a:effectLst/>
            </p:spPr>
            <p:txBody>
              <a:bodyPr>
                <a:spAutoFit/>
              </a:bodyPr>
              <a:lstStyle/>
              <a:p>
                <a:pPr>
                  <a:defRPr/>
                </a:pPr>
                <a:endParaRPr lang="en-US"/>
              </a:p>
            </p:txBody>
          </p:sp>
          <p:sp>
            <p:nvSpPr>
              <p:cNvPr id="14" name="5-Point Star 13"/>
              <p:cNvSpPr/>
              <p:nvPr/>
            </p:nvSpPr>
            <p:spPr bwMode="auto">
              <a:xfrm>
                <a:off x="914468" y="1676400"/>
                <a:ext cx="228608" cy="228600"/>
              </a:xfrm>
              <a:prstGeom prst="star5">
                <a:avLst/>
              </a:prstGeom>
              <a:solidFill>
                <a:srgbClr val="FFFF00"/>
              </a:solidFill>
              <a:ln w="9525" cap="flat" cmpd="sng" algn="ctr">
                <a:solidFill>
                  <a:srgbClr val="000000"/>
                </a:solidFill>
                <a:prstDash val="solid"/>
                <a:round/>
                <a:headEnd type="none" w="sm" len="sm"/>
                <a:tailEnd type="none" w="sm" len="sm"/>
              </a:ln>
              <a:effectLst/>
            </p:spPr>
            <p:txBody>
              <a:bodyPr>
                <a:spAutoFit/>
              </a:bodyPr>
              <a:lstStyle/>
              <a:p>
                <a:pPr>
                  <a:defRPr/>
                </a:pPr>
                <a:endParaRPr lang="en-US"/>
              </a:p>
            </p:txBody>
          </p:sp>
          <p:sp>
            <p:nvSpPr>
              <p:cNvPr id="17" name="5-Point Star 16"/>
              <p:cNvSpPr/>
              <p:nvPr/>
            </p:nvSpPr>
            <p:spPr bwMode="auto">
              <a:xfrm>
                <a:off x="7193258" y="3276600"/>
                <a:ext cx="228608" cy="228600"/>
              </a:xfrm>
              <a:prstGeom prst="star5">
                <a:avLst/>
              </a:prstGeom>
              <a:solidFill>
                <a:srgbClr val="FFFF00"/>
              </a:solidFill>
              <a:ln w="9525" cap="flat" cmpd="sng" algn="ctr">
                <a:solidFill>
                  <a:srgbClr val="000000"/>
                </a:solidFill>
                <a:prstDash val="solid"/>
                <a:round/>
                <a:headEnd type="none" w="sm" len="sm"/>
                <a:tailEnd type="none" w="sm" len="sm"/>
              </a:ln>
              <a:effectLst/>
            </p:spPr>
            <p:txBody>
              <a:bodyPr>
                <a:spAutoFit/>
              </a:bodyPr>
              <a:lstStyle/>
              <a:p>
                <a:pPr>
                  <a:defRPr/>
                </a:pPr>
                <a:endParaRPr lang="en-US"/>
              </a:p>
            </p:txBody>
          </p:sp>
        </p:grpSp>
        <p:sp>
          <p:nvSpPr>
            <p:cNvPr id="6150" name="TextBox 9"/>
            <p:cNvSpPr txBox="1">
              <a:spLocks noChangeArrowheads="1"/>
            </p:cNvSpPr>
            <p:nvPr/>
          </p:nvSpPr>
          <p:spPr bwMode="auto">
            <a:xfrm>
              <a:off x="1981200" y="2133600"/>
              <a:ext cx="1524000" cy="862013"/>
            </a:xfrm>
            <a:prstGeom prst="rect">
              <a:avLst/>
            </a:prstGeom>
            <a:solidFill>
              <a:schemeClr val="tx1">
                <a:alpha val="85097"/>
              </a:schemeClr>
            </a:solidFill>
            <a:ln w="9525">
              <a:solidFill>
                <a:schemeClr val="accent6">
                  <a:lumMod val="50000"/>
                </a:schemeClr>
              </a:solidFill>
              <a:miter lim="800000"/>
              <a:headEnd/>
              <a:tailEnd/>
            </a:ln>
          </p:spPr>
          <p:txBody>
            <a:bodyPr>
              <a:spAutoFit/>
            </a:bodyPr>
            <a:lstStyle/>
            <a:p>
              <a:pPr>
                <a:defRPr/>
              </a:pPr>
              <a:r>
                <a:rPr lang="en-US" b="1" dirty="0">
                  <a:solidFill>
                    <a:schemeClr val="accent6">
                      <a:lumMod val="50000"/>
                    </a:schemeClr>
                  </a:solidFill>
                </a:rPr>
                <a:t>Seattle, WA</a:t>
              </a:r>
            </a:p>
            <a:p>
              <a:pPr>
                <a:defRPr/>
              </a:pPr>
              <a:r>
                <a:rPr lang="en-US" sz="1600" b="1" dirty="0">
                  <a:solidFill>
                    <a:schemeClr val="accent6">
                      <a:lumMod val="50000"/>
                    </a:schemeClr>
                  </a:solidFill>
                </a:rPr>
                <a:t>10</a:t>
              </a:r>
              <a:r>
                <a:rPr lang="en-US" sz="1600" dirty="0">
                  <a:solidFill>
                    <a:schemeClr val="accent6">
                      <a:lumMod val="50000"/>
                    </a:schemeClr>
                  </a:solidFill>
                </a:rPr>
                <a:t> FTE</a:t>
              </a:r>
            </a:p>
            <a:p>
              <a:pPr>
                <a:defRPr/>
              </a:pPr>
              <a:r>
                <a:rPr lang="en-US" sz="1600" b="1" dirty="0">
                  <a:solidFill>
                    <a:schemeClr val="accent6">
                      <a:lumMod val="50000"/>
                    </a:schemeClr>
                  </a:solidFill>
                </a:rPr>
                <a:t> 4</a:t>
              </a:r>
              <a:r>
                <a:rPr lang="en-US" sz="1600" dirty="0">
                  <a:solidFill>
                    <a:schemeClr val="accent6">
                      <a:lumMod val="50000"/>
                    </a:schemeClr>
                  </a:solidFill>
                </a:rPr>
                <a:t>  Contractor</a:t>
              </a:r>
            </a:p>
          </p:txBody>
        </p:sp>
        <p:sp>
          <p:nvSpPr>
            <p:cNvPr id="6151" name="TextBox 10"/>
            <p:cNvSpPr txBox="1">
              <a:spLocks noChangeArrowheads="1"/>
            </p:cNvSpPr>
            <p:nvPr/>
          </p:nvSpPr>
          <p:spPr bwMode="auto">
            <a:xfrm>
              <a:off x="4876800" y="2514600"/>
              <a:ext cx="2133600" cy="862013"/>
            </a:xfrm>
            <a:prstGeom prst="rect">
              <a:avLst/>
            </a:prstGeom>
            <a:solidFill>
              <a:schemeClr val="tx1">
                <a:alpha val="85097"/>
              </a:schemeClr>
            </a:solidFill>
            <a:ln w="9525">
              <a:solidFill>
                <a:schemeClr val="accent6">
                  <a:lumMod val="50000"/>
                </a:schemeClr>
              </a:solidFill>
              <a:miter lim="800000"/>
              <a:headEnd/>
              <a:tailEnd/>
            </a:ln>
          </p:spPr>
          <p:txBody>
            <a:bodyPr>
              <a:spAutoFit/>
            </a:bodyPr>
            <a:lstStyle/>
            <a:p>
              <a:pPr>
                <a:defRPr/>
              </a:pPr>
              <a:r>
                <a:rPr lang="en-US" b="1" dirty="0">
                  <a:solidFill>
                    <a:schemeClr val="accent6">
                      <a:lumMod val="50000"/>
                    </a:schemeClr>
                  </a:solidFill>
                </a:rPr>
                <a:t>Silver Spring, MD</a:t>
              </a:r>
            </a:p>
            <a:p>
              <a:pPr>
                <a:defRPr/>
              </a:pPr>
              <a:r>
                <a:rPr lang="en-US" sz="1600" b="1" dirty="0">
                  <a:solidFill>
                    <a:schemeClr val="accent6">
                      <a:lumMod val="50000"/>
                    </a:schemeClr>
                  </a:solidFill>
                </a:rPr>
                <a:t>86</a:t>
              </a:r>
              <a:r>
                <a:rPr lang="en-US" sz="1600" dirty="0">
                  <a:solidFill>
                    <a:schemeClr val="accent6">
                      <a:lumMod val="50000"/>
                    </a:schemeClr>
                  </a:solidFill>
                </a:rPr>
                <a:t> FTE</a:t>
              </a:r>
            </a:p>
            <a:p>
              <a:pPr>
                <a:defRPr/>
              </a:pPr>
              <a:r>
                <a:rPr lang="en-US" sz="1600" b="1" dirty="0">
                  <a:solidFill>
                    <a:schemeClr val="accent6">
                      <a:lumMod val="50000"/>
                    </a:schemeClr>
                  </a:solidFill>
                </a:rPr>
                <a:t>42</a:t>
              </a:r>
              <a:r>
                <a:rPr lang="en-US" sz="1600" dirty="0">
                  <a:solidFill>
                    <a:schemeClr val="accent6">
                      <a:lumMod val="50000"/>
                    </a:schemeClr>
                  </a:solidFill>
                </a:rPr>
                <a:t> Contractor</a:t>
              </a:r>
            </a:p>
          </p:txBody>
        </p:sp>
        <p:sp>
          <p:nvSpPr>
            <p:cNvPr id="6152" name="TextBox 11"/>
            <p:cNvSpPr txBox="1">
              <a:spLocks noChangeArrowheads="1"/>
            </p:cNvSpPr>
            <p:nvPr/>
          </p:nvSpPr>
          <p:spPr bwMode="auto">
            <a:xfrm>
              <a:off x="5181600" y="4114800"/>
              <a:ext cx="1981200" cy="862013"/>
            </a:xfrm>
            <a:prstGeom prst="rect">
              <a:avLst/>
            </a:prstGeom>
            <a:solidFill>
              <a:schemeClr val="tx1">
                <a:alpha val="85097"/>
              </a:schemeClr>
            </a:solidFill>
            <a:ln w="9525">
              <a:solidFill>
                <a:schemeClr val="accent6">
                  <a:lumMod val="50000"/>
                </a:schemeClr>
              </a:solidFill>
              <a:miter lim="800000"/>
              <a:headEnd/>
              <a:tailEnd/>
            </a:ln>
          </p:spPr>
          <p:txBody>
            <a:bodyPr>
              <a:spAutoFit/>
            </a:bodyPr>
            <a:lstStyle/>
            <a:p>
              <a:pPr>
                <a:defRPr/>
              </a:pPr>
              <a:r>
                <a:rPr lang="en-US" b="1">
                  <a:solidFill>
                    <a:schemeClr val="accent6">
                      <a:lumMod val="50000"/>
                    </a:schemeClr>
                  </a:solidFill>
                </a:rPr>
                <a:t>Chesapeake, VA</a:t>
              </a:r>
            </a:p>
            <a:p>
              <a:pPr>
                <a:defRPr/>
              </a:pPr>
              <a:r>
                <a:rPr lang="en-US" sz="1600" b="1">
                  <a:solidFill>
                    <a:schemeClr val="accent6">
                      <a:lumMod val="50000"/>
                    </a:schemeClr>
                  </a:solidFill>
                </a:rPr>
                <a:t>26</a:t>
              </a:r>
              <a:r>
                <a:rPr lang="en-US" sz="1600">
                  <a:solidFill>
                    <a:schemeClr val="accent6">
                      <a:lumMod val="50000"/>
                    </a:schemeClr>
                  </a:solidFill>
                </a:rPr>
                <a:t> FTE</a:t>
              </a:r>
            </a:p>
            <a:p>
              <a:pPr>
                <a:defRPr/>
              </a:pPr>
              <a:r>
                <a:rPr lang="en-US" sz="1600" b="1">
                  <a:solidFill>
                    <a:schemeClr val="accent6">
                      <a:lumMod val="50000"/>
                    </a:schemeClr>
                  </a:solidFill>
                </a:rPr>
                <a:t>13</a:t>
              </a:r>
              <a:r>
                <a:rPr lang="en-US" sz="1600">
                  <a:solidFill>
                    <a:schemeClr val="accent6">
                      <a:lumMod val="50000"/>
                    </a:schemeClr>
                  </a:solidFill>
                </a:rPr>
                <a:t> Contractor</a:t>
              </a:r>
            </a:p>
          </p:txBody>
        </p:sp>
        <p:cxnSp>
          <p:nvCxnSpPr>
            <p:cNvPr id="6153" name="Straight Connector 14"/>
            <p:cNvCxnSpPr>
              <a:cxnSpLocks noChangeShapeType="1"/>
              <a:endCxn id="14" idx="3"/>
            </p:cNvCxnSpPr>
            <p:nvPr/>
          </p:nvCxnSpPr>
          <p:spPr bwMode="auto">
            <a:xfrm rot="10800000">
              <a:off x="1249363" y="1905000"/>
              <a:ext cx="731837" cy="263525"/>
            </a:xfrm>
            <a:prstGeom prst="line">
              <a:avLst/>
            </a:prstGeom>
            <a:noFill/>
            <a:ln w="22225" algn="ctr">
              <a:solidFill>
                <a:schemeClr val="accent6">
                  <a:lumMod val="50000"/>
                </a:schemeClr>
              </a:solidFill>
              <a:round/>
              <a:headEnd type="none" w="sm" len="sm"/>
              <a:tailEnd type="none" w="sm" len="sm"/>
            </a:ln>
          </p:spPr>
        </p:cxnSp>
        <p:cxnSp>
          <p:nvCxnSpPr>
            <p:cNvPr id="6154" name="Straight Connector 18"/>
            <p:cNvCxnSpPr>
              <a:cxnSpLocks noChangeShapeType="1"/>
            </p:cNvCxnSpPr>
            <p:nvPr/>
          </p:nvCxnSpPr>
          <p:spPr bwMode="auto">
            <a:xfrm>
              <a:off x="7010400" y="2974975"/>
              <a:ext cx="379413" cy="417513"/>
            </a:xfrm>
            <a:prstGeom prst="line">
              <a:avLst/>
            </a:prstGeom>
            <a:noFill/>
            <a:ln w="22225" algn="ctr">
              <a:solidFill>
                <a:schemeClr val="accent6">
                  <a:lumMod val="50000"/>
                </a:schemeClr>
              </a:solidFill>
              <a:round/>
              <a:headEnd type="none" w="sm" len="sm"/>
              <a:tailEnd type="none" w="sm" len="sm"/>
            </a:ln>
          </p:spPr>
        </p:cxnSp>
        <p:cxnSp>
          <p:nvCxnSpPr>
            <p:cNvPr id="6155" name="Straight Connector 20"/>
            <p:cNvCxnSpPr>
              <a:cxnSpLocks noChangeShapeType="1"/>
              <a:endCxn id="16" idx="2"/>
            </p:cNvCxnSpPr>
            <p:nvPr/>
          </p:nvCxnSpPr>
          <p:spPr bwMode="auto">
            <a:xfrm flipV="1">
              <a:off x="7162800" y="3733800"/>
              <a:ext cx="423863" cy="381000"/>
            </a:xfrm>
            <a:prstGeom prst="line">
              <a:avLst/>
            </a:prstGeom>
            <a:noFill/>
            <a:ln w="22225" algn="ctr">
              <a:solidFill>
                <a:schemeClr val="accent6">
                  <a:lumMod val="50000"/>
                </a:schemeClr>
              </a:solidFill>
              <a:round/>
              <a:headEnd type="none" w="sm" len="sm"/>
              <a:tailEnd type="none" w="sm" len="sm"/>
            </a:ln>
          </p:spPr>
        </p:cxnSp>
      </p:grpSp>
      <p:sp>
        <p:nvSpPr>
          <p:cNvPr id="6148" name="TextBox 22"/>
          <p:cNvSpPr txBox="1">
            <a:spLocks noChangeArrowheads="1"/>
          </p:cNvSpPr>
          <p:nvPr/>
        </p:nvSpPr>
        <p:spPr bwMode="auto">
          <a:xfrm>
            <a:off x="142875" y="5516563"/>
            <a:ext cx="2413000" cy="923925"/>
          </a:xfrm>
          <a:prstGeom prst="rect">
            <a:avLst/>
          </a:prstGeom>
          <a:noFill/>
          <a:ln w="9525">
            <a:solidFill>
              <a:srgbClr val="000000"/>
            </a:solidFill>
            <a:miter lim="800000"/>
            <a:headEnd/>
            <a:tailEnd/>
          </a:ln>
        </p:spPr>
        <p:txBody>
          <a:bodyPr>
            <a:spAutoFit/>
          </a:bodyPr>
          <a:lstStyle/>
          <a:p>
            <a:r>
              <a:rPr lang="en-US" b="1">
                <a:solidFill>
                  <a:schemeClr val="bg1"/>
                </a:solidFill>
              </a:rPr>
              <a:t>CO-OPS Employees</a:t>
            </a:r>
          </a:p>
          <a:p>
            <a:r>
              <a:rPr lang="en-US" b="1">
                <a:solidFill>
                  <a:schemeClr val="bg1"/>
                </a:solidFill>
              </a:rPr>
              <a:t>122</a:t>
            </a:r>
            <a:r>
              <a:rPr lang="en-US">
                <a:solidFill>
                  <a:schemeClr val="bg1"/>
                </a:solidFill>
              </a:rPr>
              <a:t>  FTE</a:t>
            </a:r>
          </a:p>
          <a:p>
            <a:r>
              <a:rPr lang="en-US" b="1">
                <a:solidFill>
                  <a:schemeClr val="bg1"/>
                </a:solidFill>
              </a:rPr>
              <a:t>59</a:t>
            </a:r>
            <a:r>
              <a:rPr lang="en-US">
                <a:solidFill>
                  <a:schemeClr val="bg1"/>
                </a:solidFill>
              </a:rPr>
              <a:t>   Contractor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33363"/>
            <a:ext cx="8229600" cy="1143000"/>
          </a:xfrm>
        </p:spPr>
        <p:txBody>
          <a:bodyPr/>
          <a:lstStyle/>
          <a:p>
            <a:r>
              <a:rPr lang="en-US" sz="4000" smtClean="0"/>
              <a:t>COASTAL</a:t>
            </a:r>
            <a:r>
              <a:rPr lang="en-US" sz="3600" smtClean="0"/>
              <a:t/>
            </a:r>
            <a:br>
              <a:rPr lang="en-US" sz="3600" smtClean="0"/>
            </a:br>
            <a:r>
              <a:rPr lang="en-US" sz="1800" i="1" smtClean="0"/>
              <a:t>Coastal Oceanographic Applications and Services of Tides And Lakes Program</a:t>
            </a:r>
            <a:endParaRPr lang="en-US" sz="1800" smtClean="0"/>
          </a:p>
        </p:txBody>
      </p:sp>
      <p:sp>
        <p:nvSpPr>
          <p:cNvPr id="33795" name="Content Placeholder 2"/>
          <p:cNvSpPr>
            <a:spLocks noGrp="1"/>
          </p:cNvSpPr>
          <p:nvPr>
            <p:ph idx="1"/>
          </p:nvPr>
        </p:nvSpPr>
        <p:spPr>
          <a:xfrm>
            <a:off x="1116013" y="1484313"/>
            <a:ext cx="6096000" cy="4114800"/>
          </a:xfrm>
        </p:spPr>
        <p:txBody>
          <a:bodyPr/>
          <a:lstStyle/>
          <a:p>
            <a:r>
              <a:rPr lang="en-US" smtClean="0"/>
              <a:t>Climate Change</a:t>
            </a:r>
          </a:p>
          <a:p>
            <a:pPr lvl="1"/>
            <a:r>
              <a:rPr lang="en-US" smtClean="0"/>
              <a:t>Long-term Sea Level</a:t>
            </a:r>
          </a:p>
          <a:p>
            <a:pPr lvl="1"/>
            <a:r>
              <a:rPr lang="en-US" smtClean="0"/>
              <a:t>Sea Level Variability</a:t>
            </a:r>
          </a:p>
        </p:txBody>
      </p:sp>
      <p:grpSp>
        <p:nvGrpSpPr>
          <p:cNvPr id="33796" name="Group 11"/>
          <p:cNvGrpSpPr>
            <a:grpSpLocks/>
          </p:cNvGrpSpPr>
          <p:nvPr/>
        </p:nvGrpSpPr>
        <p:grpSpPr bwMode="auto">
          <a:xfrm>
            <a:off x="171450" y="3124200"/>
            <a:ext cx="6229350" cy="3276600"/>
            <a:chOff x="18288" y="2209800"/>
            <a:chExt cx="9049221" cy="4448175"/>
          </a:xfrm>
        </p:grpSpPr>
        <p:pic>
          <p:nvPicPr>
            <p:cNvPr id="11" name="Picture 3" descr="sealevel global.jpeg"/>
            <p:cNvPicPr>
              <a:picLocks noChangeAspect="1"/>
            </p:cNvPicPr>
            <p:nvPr/>
          </p:nvPicPr>
          <p:blipFill>
            <a:blip r:embed="rId3" cstate="email"/>
            <a:srcRect/>
            <a:stretch>
              <a:fillRect/>
            </a:stretch>
          </p:blipFill>
          <p:spPr bwMode="auto">
            <a:xfrm>
              <a:off x="18288" y="2209800"/>
              <a:ext cx="9049221" cy="4448175"/>
            </a:xfrm>
            <a:prstGeom prst="rect">
              <a:avLst/>
            </a:prstGeom>
            <a:noFill/>
            <a:ln w="9525">
              <a:noFill/>
              <a:miter lim="800000"/>
              <a:headEnd/>
              <a:tailEnd/>
            </a:ln>
            <a:scene3d>
              <a:camera prst="orthographicFront"/>
              <a:lightRig rig="threePt" dir="t"/>
            </a:scene3d>
            <a:sp3d>
              <a:bevelT w="165100" prst="coolSlant"/>
            </a:sp3d>
          </p:spPr>
        </p:pic>
        <p:sp>
          <p:nvSpPr>
            <p:cNvPr id="12" name="Rounded Rectangular Callout 11"/>
            <p:cNvSpPr/>
            <p:nvPr/>
          </p:nvSpPr>
          <p:spPr>
            <a:xfrm rot="5400000">
              <a:off x="6302059" y="3734556"/>
              <a:ext cx="2818902" cy="2665877"/>
            </a:xfrm>
            <a:prstGeom prst="wedgeRoundRectCallout">
              <a:avLst>
                <a:gd name="adj1" fmla="val -21467"/>
                <a:gd name="adj2" fmla="val 78312"/>
                <a:gd name="adj3" fmla="val 16667"/>
              </a:avLst>
            </a:prstGeom>
            <a:solidFill>
              <a:schemeClr val="tx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801" name="Picture 4" descr="sealevel global batimore.jpeg"/>
            <p:cNvPicPr>
              <a:picLocks noChangeAspect="1"/>
            </p:cNvPicPr>
            <p:nvPr/>
          </p:nvPicPr>
          <p:blipFill>
            <a:blip r:embed="rId4" cstate="email"/>
            <a:srcRect/>
            <a:stretch>
              <a:fillRect/>
            </a:stretch>
          </p:blipFill>
          <p:spPr bwMode="auto">
            <a:xfrm>
              <a:off x="6454013" y="3962400"/>
              <a:ext cx="2508250" cy="2293938"/>
            </a:xfrm>
            <a:prstGeom prst="rect">
              <a:avLst/>
            </a:prstGeom>
            <a:noFill/>
            <a:ln w="9525">
              <a:noFill/>
              <a:miter lim="800000"/>
              <a:headEnd/>
              <a:tailEnd/>
            </a:ln>
          </p:spPr>
        </p:pic>
      </p:grpSp>
      <p:pic>
        <p:nvPicPr>
          <p:cNvPr id="14" name="Picture 13" descr="cover.png"/>
          <p:cNvPicPr>
            <a:picLocks noChangeAspect="1"/>
          </p:cNvPicPr>
          <p:nvPr/>
        </p:nvPicPr>
        <p:blipFill>
          <a:blip r:embed="rId5" cstate="email"/>
          <a:stretch>
            <a:fillRect/>
          </a:stretch>
        </p:blipFill>
        <p:spPr>
          <a:xfrm>
            <a:off x="6424215" y="1905000"/>
            <a:ext cx="2643585" cy="3419934"/>
          </a:xfrm>
          <a:prstGeom prst="rect">
            <a:avLst/>
          </a:prstGeom>
          <a:scene3d>
            <a:camera prst="perspectiveLeft"/>
            <a:lightRig rig="threePt" dir="t"/>
          </a:scene3d>
          <a:sp3d>
            <a:bevelT w="165100" prst="coolSlant"/>
          </a:sp3d>
        </p:spPr>
      </p:pic>
      <p:sp>
        <p:nvSpPr>
          <p:cNvPr id="9" name="Rectangle 8"/>
          <p:cNvSpPr/>
          <p:nvPr/>
        </p:nvSpPr>
        <p:spPr bwMode="auto">
          <a:xfrm>
            <a:off x="755650" y="260350"/>
            <a:ext cx="7669213" cy="1006475"/>
          </a:xfrm>
          <a:prstGeom prst="rect">
            <a:avLst/>
          </a:prstGeom>
          <a:solidFill>
            <a:srgbClr val="28983B">
              <a:alpha val="30000"/>
            </a:srgbClr>
          </a:solidFill>
          <a:ln w="19050" cap="flat" cmpd="sng" algn="ctr">
            <a:solidFill>
              <a:schemeClr val="accent2">
                <a:lumMod val="50000"/>
              </a:schemeClr>
            </a:solidFill>
            <a:prstDash val="solid"/>
            <a:round/>
            <a:headEnd type="none" w="med" len="med"/>
            <a:tailEnd type="none" w="med" len="med"/>
          </a:ln>
          <a:effectLst/>
        </p:spPr>
        <p:txBody>
          <a:bodyPr/>
          <a:lstStyle/>
          <a:p>
            <a:pPr>
              <a:defRPr/>
            </a:pPr>
            <a:endParaRPr lang="en-US" dirty="0">
              <a:solidFill>
                <a:srgbClr val="33669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8" name="Group 2"/>
          <p:cNvGrpSpPr>
            <a:grpSpLocks/>
          </p:cNvGrpSpPr>
          <p:nvPr/>
        </p:nvGrpSpPr>
        <p:grpSpPr bwMode="auto">
          <a:xfrm>
            <a:off x="1500188" y="1433513"/>
            <a:ext cx="1481137" cy="2209800"/>
            <a:chOff x="3867" y="1776"/>
            <a:chExt cx="933" cy="1392"/>
          </a:xfrm>
        </p:grpSpPr>
        <p:graphicFrame>
          <p:nvGraphicFramePr>
            <p:cNvPr id="1027" name="Object 3"/>
            <p:cNvGraphicFramePr>
              <a:graphicFrameLocks/>
            </p:cNvGraphicFramePr>
            <p:nvPr/>
          </p:nvGraphicFramePr>
          <p:xfrm>
            <a:off x="3867" y="1776"/>
            <a:ext cx="933" cy="928"/>
          </p:xfrm>
          <a:graphic>
            <a:graphicData uri="http://schemas.openxmlformats.org/presentationml/2006/ole">
              <p:oleObj spid="_x0000_s1027" r:id="rId4" imgW="2538000" imgH="1911600" progId="">
                <p:embed/>
              </p:oleObj>
            </a:graphicData>
          </a:graphic>
        </p:graphicFrame>
        <p:sp>
          <p:nvSpPr>
            <p:cNvPr id="1053" name="Text Box 4"/>
            <p:cNvSpPr txBox="1">
              <a:spLocks noChangeArrowheads="1"/>
            </p:cNvSpPr>
            <p:nvPr/>
          </p:nvSpPr>
          <p:spPr bwMode="auto">
            <a:xfrm>
              <a:off x="3896" y="2703"/>
              <a:ext cx="864" cy="465"/>
            </a:xfrm>
            <a:prstGeom prst="rect">
              <a:avLst/>
            </a:prstGeom>
            <a:noFill/>
            <a:ln w="9525">
              <a:noFill/>
              <a:miter lim="800000"/>
              <a:headEnd/>
              <a:tailEnd/>
            </a:ln>
          </p:spPr>
          <p:txBody>
            <a:bodyPr lIns="0" rIns="0">
              <a:spAutoFit/>
            </a:bodyPr>
            <a:lstStyle/>
            <a:p>
              <a:pPr algn="ctr"/>
              <a:r>
                <a:rPr lang="en-US" sz="1400" b="1">
                  <a:solidFill>
                    <a:srgbClr val="000066"/>
                  </a:solidFill>
                  <a:ea typeface="Arial Unicode MS" pitchFamily="34" charset="-128"/>
                  <a:cs typeface="Times New Roman" pitchFamily="18" charset="0"/>
                </a:rPr>
                <a:t>Marine Navigation &amp; Safety</a:t>
              </a:r>
            </a:p>
          </p:txBody>
        </p:sp>
      </p:grpSp>
      <p:grpSp>
        <p:nvGrpSpPr>
          <p:cNvPr id="1029" name="Group 5"/>
          <p:cNvGrpSpPr>
            <a:grpSpLocks/>
          </p:cNvGrpSpPr>
          <p:nvPr/>
        </p:nvGrpSpPr>
        <p:grpSpPr bwMode="auto">
          <a:xfrm>
            <a:off x="3005138" y="2957513"/>
            <a:ext cx="1524000" cy="2217737"/>
            <a:chOff x="1920" y="1776"/>
            <a:chExt cx="960" cy="1397"/>
          </a:xfrm>
        </p:grpSpPr>
        <p:pic>
          <p:nvPicPr>
            <p:cNvPr id="1051" name="Picture 6" descr="NOS personnel respond to spills of hazardous materials in the marine environment"/>
            <p:cNvPicPr>
              <a:picLocks noChangeArrowheads="1"/>
            </p:cNvPicPr>
            <p:nvPr/>
          </p:nvPicPr>
          <p:blipFill>
            <a:blip r:embed="rId5" cstate="email"/>
            <a:srcRect/>
            <a:stretch>
              <a:fillRect/>
            </a:stretch>
          </p:blipFill>
          <p:spPr bwMode="auto">
            <a:xfrm>
              <a:off x="1920" y="1776"/>
              <a:ext cx="960" cy="925"/>
            </a:xfrm>
            <a:prstGeom prst="rect">
              <a:avLst/>
            </a:prstGeom>
            <a:noFill/>
            <a:ln w="9525">
              <a:noFill/>
              <a:miter lim="800000"/>
              <a:headEnd/>
              <a:tailEnd/>
            </a:ln>
          </p:spPr>
        </p:pic>
        <p:sp>
          <p:nvSpPr>
            <p:cNvPr id="1052" name="Text Box 7"/>
            <p:cNvSpPr txBox="1">
              <a:spLocks noChangeArrowheads="1"/>
            </p:cNvSpPr>
            <p:nvPr/>
          </p:nvSpPr>
          <p:spPr bwMode="auto">
            <a:xfrm>
              <a:off x="1946" y="2708"/>
              <a:ext cx="924" cy="465"/>
            </a:xfrm>
            <a:prstGeom prst="rect">
              <a:avLst/>
            </a:prstGeom>
            <a:noFill/>
            <a:ln w="9525">
              <a:noFill/>
              <a:miter lim="800000"/>
              <a:headEnd/>
              <a:tailEnd/>
            </a:ln>
          </p:spPr>
          <p:txBody>
            <a:bodyPr>
              <a:spAutoFit/>
            </a:bodyPr>
            <a:lstStyle/>
            <a:p>
              <a:pPr algn="ctr"/>
              <a:r>
                <a:rPr lang="en-US" sz="1400" b="1">
                  <a:solidFill>
                    <a:srgbClr val="000066"/>
                  </a:solidFill>
                  <a:ea typeface="Arial Unicode MS" pitchFamily="34" charset="-128"/>
                  <a:cs typeface="Times New Roman" pitchFamily="18" charset="0"/>
                </a:rPr>
                <a:t>Emergency &amp; Hazardous Response</a:t>
              </a:r>
            </a:p>
          </p:txBody>
        </p:sp>
      </p:grpSp>
      <p:grpSp>
        <p:nvGrpSpPr>
          <p:cNvPr id="1030" name="Group 8"/>
          <p:cNvGrpSpPr>
            <a:grpSpLocks/>
          </p:cNvGrpSpPr>
          <p:nvPr/>
        </p:nvGrpSpPr>
        <p:grpSpPr bwMode="auto">
          <a:xfrm>
            <a:off x="7539038" y="4405313"/>
            <a:ext cx="1517650" cy="2012950"/>
            <a:chOff x="2888" y="2728"/>
            <a:chExt cx="956" cy="1268"/>
          </a:xfrm>
        </p:grpSpPr>
        <p:pic>
          <p:nvPicPr>
            <p:cNvPr id="1049" name="Picture 9" descr="Nino Full Earth"/>
            <p:cNvPicPr>
              <a:picLocks noChangeAspect="1" noChangeArrowheads="1"/>
            </p:cNvPicPr>
            <p:nvPr/>
          </p:nvPicPr>
          <p:blipFill>
            <a:blip r:embed="rId6" cstate="email"/>
            <a:srcRect/>
            <a:stretch>
              <a:fillRect/>
            </a:stretch>
          </p:blipFill>
          <p:spPr bwMode="auto">
            <a:xfrm>
              <a:off x="2902" y="2728"/>
              <a:ext cx="929" cy="931"/>
            </a:xfrm>
            <a:prstGeom prst="rect">
              <a:avLst/>
            </a:prstGeom>
            <a:noFill/>
            <a:ln w="9525">
              <a:noFill/>
              <a:miter lim="800000"/>
              <a:headEnd/>
              <a:tailEnd/>
            </a:ln>
          </p:spPr>
        </p:pic>
        <p:sp>
          <p:nvSpPr>
            <p:cNvPr id="1050" name="Text Box 10"/>
            <p:cNvSpPr txBox="1">
              <a:spLocks noChangeArrowheads="1"/>
            </p:cNvSpPr>
            <p:nvPr/>
          </p:nvSpPr>
          <p:spPr bwMode="auto">
            <a:xfrm>
              <a:off x="2888" y="3666"/>
              <a:ext cx="956" cy="330"/>
            </a:xfrm>
            <a:prstGeom prst="rect">
              <a:avLst/>
            </a:prstGeom>
            <a:noFill/>
            <a:ln w="9525">
              <a:noFill/>
              <a:miter lim="800000"/>
              <a:headEnd/>
              <a:tailEnd/>
            </a:ln>
          </p:spPr>
          <p:txBody>
            <a:bodyPr lIns="0" rIns="0">
              <a:spAutoFit/>
            </a:bodyPr>
            <a:lstStyle/>
            <a:p>
              <a:pPr algn="ctr"/>
              <a:r>
                <a:rPr lang="en-US" sz="1400" b="1">
                  <a:solidFill>
                    <a:srgbClr val="000066"/>
                  </a:solidFill>
                  <a:ea typeface="Arial Unicode MS" pitchFamily="34" charset="-128"/>
                  <a:cs typeface="Times New Roman" pitchFamily="18" charset="0"/>
                </a:rPr>
                <a:t>Sea Level Change &amp; Variability</a:t>
              </a:r>
            </a:p>
          </p:txBody>
        </p:sp>
      </p:grpSp>
      <p:grpSp>
        <p:nvGrpSpPr>
          <p:cNvPr id="1031" name="Group 11"/>
          <p:cNvGrpSpPr>
            <a:grpSpLocks/>
          </p:cNvGrpSpPr>
          <p:nvPr/>
        </p:nvGrpSpPr>
        <p:grpSpPr bwMode="auto">
          <a:xfrm>
            <a:off x="1452563" y="4481513"/>
            <a:ext cx="1600200" cy="1739900"/>
            <a:chOff x="936" y="2795"/>
            <a:chExt cx="1008" cy="1096"/>
          </a:xfrm>
        </p:grpSpPr>
        <p:pic>
          <p:nvPicPr>
            <p:cNvPr id="1047" name="Picture 12" descr="ISABEL-GOES_hi"/>
            <p:cNvPicPr>
              <a:picLocks noChangeAspect="1" noChangeArrowheads="1"/>
            </p:cNvPicPr>
            <p:nvPr/>
          </p:nvPicPr>
          <p:blipFill>
            <a:blip r:embed="rId7" cstate="email"/>
            <a:srcRect/>
            <a:stretch>
              <a:fillRect/>
            </a:stretch>
          </p:blipFill>
          <p:spPr bwMode="auto">
            <a:xfrm>
              <a:off x="968" y="2795"/>
              <a:ext cx="932" cy="931"/>
            </a:xfrm>
            <a:prstGeom prst="rect">
              <a:avLst/>
            </a:prstGeom>
            <a:noFill/>
            <a:ln w="9525">
              <a:noFill/>
              <a:miter lim="800000"/>
              <a:headEnd/>
              <a:tailEnd/>
            </a:ln>
          </p:spPr>
        </p:pic>
        <p:sp>
          <p:nvSpPr>
            <p:cNvPr id="1048" name="Text Box 13"/>
            <p:cNvSpPr txBox="1">
              <a:spLocks noChangeArrowheads="1"/>
            </p:cNvSpPr>
            <p:nvPr/>
          </p:nvSpPr>
          <p:spPr bwMode="auto">
            <a:xfrm>
              <a:off x="936" y="3726"/>
              <a:ext cx="1008" cy="165"/>
            </a:xfrm>
            <a:prstGeom prst="rect">
              <a:avLst/>
            </a:prstGeom>
            <a:noFill/>
            <a:ln w="9525">
              <a:noFill/>
              <a:miter lim="800000"/>
              <a:headEnd/>
              <a:tailEnd/>
            </a:ln>
          </p:spPr>
          <p:txBody>
            <a:bodyPr lIns="0" rIns="0" bIns="0">
              <a:spAutoFit/>
            </a:bodyPr>
            <a:lstStyle/>
            <a:p>
              <a:pPr algn="ctr"/>
              <a:r>
                <a:rPr lang="en-US" sz="1400" b="1">
                  <a:solidFill>
                    <a:srgbClr val="000066"/>
                  </a:solidFill>
                  <a:ea typeface="Arial Unicode MS" pitchFamily="34" charset="-128"/>
                  <a:cs typeface="Times New Roman" pitchFamily="18" charset="0"/>
                </a:rPr>
                <a:t>Marine Forecasting</a:t>
              </a:r>
            </a:p>
          </p:txBody>
        </p:sp>
      </p:grpSp>
      <p:grpSp>
        <p:nvGrpSpPr>
          <p:cNvPr id="1032" name="Group 14"/>
          <p:cNvGrpSpPr>
            <a:grpSpLocks/>
          </p:cNvGrpSpPr>
          <p:nvPr/>
        </p:nvGrpSpPr>
        <p:grpSpPr bwMode="auto">
          <a:xfrm>
            <a:off x="0" y="2957513"/>
            <a:ext cx="1481138" cy="2003425"/>
            <a:chOff x="2907" y="816"/>
            <a:chExt cx="933" cy="1262"/>
          </a:xfrm>
        </p:grpSpPr>
        <p:sp>
          <p:nvSpPr>
            <p:cNvPr id="1045" name="Text Box 15"/>
            <p:cNvSpPr txBox="1">
              <a:spLocks noChangeArrowheads="1"/>
            </p:cNvSpPr>
            <p:nvPr/>
          </p:nvSpPr>
          <p:spPr bwMode="auto">
            <a:xfrm>
              <a:off x="2958" y="1748"/>
              <a:ext cx="816" cy="330"/>
            </a:xfrm>
            <a:prstGeom prst="rect">
              <a:avLst/>
            </a:prstGeom>
            <a:noFill/>
            <a:ln w="9525">
              <a:noFill/>
              <a:miter lim="800000"/>
              <a:headEnd/>
              <a:tailEnd/>
            </a:ln>
          </p:spPr>
          <p:txBody>
            <a:bodyPr lIns="0" rIns="0">
              <a:spAutoFit/>
            </a:bodyPr>
            <a:lstStyle/>
            <a:p>
              <a:pPr algn="ctr"/>
              <a:r>
                <a:rPr lang="en-US" sz="1400" b="1">
                  <a:solidFill>
                    <a:srgbClr val="000066"/>
                  </a:solidFill>
                  <a:ea typeface="Arial Unicode MS" pitchFamily="34" charset="-128"/>
                  <a:cs typeface="Times New Roman" pitchFamily="18" charset="0"/>
                </a:rPr>
                <a:t>Storm Surge Monitoring</a:t>
              </a:r>
              <a:endParaRPr lang="en-US" sz="1400">
                <a:solidFill>
                  <a:srgbClr val="000066"/>
                </a:solidFill>
                <a:ea typeface="Arial Unicode MS" pitchFamily="34" charset="-128"/>
                <a:cs typeface="Times New Roman" pitchFamily="18" charset="0"/>
              </a:endParaRPr>
            </a:p>
          </p:txBody>
        </p:sp>
        <p:pic>
          <p:nvPicPr>
            <p:cNvPr id="1046" name="Picture 16" descr="highwaterman"/>
            <p:cNvPicPr>
              <a:picLocks noChangeArrowheads="1"/>
            </p:cNvPicPr>
            <p:nvPr/>
          </p:nvPicPr>
          <p:blipFill>
            <a:blip r:embed="rId8" cstate="email"/>
            <a:srcRect/>
            <a:stretch>
              <a:fillRect/>
            </a:stretch>
          </p:blipFill>
          <p:spPr bwMode="auto">
            <a:xfrm>
              <a:off x="2907" y="816"/>
              <a:ext cx="933" cy="927"/>
            </a:xfrm>
            <a:prstGeom prst="rect">
              <a:avLst/>
            </a:prstGeom>
            <a:noFill/>
            <a:ln w="9525">
              <a:noFill/>
              <a:miter lim="800000"/>
              <a:headEnd/>
              <a:tailEnd/>
            </a:ln>
          </p:spPr>
        </p:pic>
      </p:grpSp>
      <p:grpSp>
        <p:nvGrpSpPr>
          <p:cNvPr id="1033" name="Group 17"/>
          <p:cNvGrpSpPr>
            <a:grpSpLocks/>
          </p:cNvGrpSpPr>
          <p:nvPr/>
        </p:nvGrpSpPr>
        <p:grpSpPr bwMode="auto">
          <a:xfrm>
            <a:off x="7491413" y="1452563"/>
            <a:ext cx="1541462" cy="2378075"/>
            <a:chOff x="4789" y="816"/>
            <a:chExt cx="971" cy="1498"/>
          </a:xfrm>
        </p:grpSpPr>
        <p:sp>
          <p:nvSpPr>
            <p:cNvPr id="1043" name="Text Box 18"/>
            <p:cNvSpPr txBox="1">
              <a:spLocks noChangeArrowheads="1"/>
            </p:cNvSpPr>
            <p:nvPr/>
          </p:nvSpPr>
          <p:spPr bwMode="auto">
            <a:xfrm>
              <a:off x="4789" y="1742"/>
              <a:ext cx="971" cy="572"/>
            </a:xfrm>
            <a:prstGeom prst="rect">
              <a:avLst/>
            </a:prstGeom>
            <a:noFill/>
            <a:ln w="9525">
              <a:noFill/>
              <a:miter lim="800000"/>
              <a:headEnd/>
              <a:tailEnd/>
            </a:ln>
          </p:spPr>
          <p:txBody>
            <a:bodyPr lIns="0" rIns="0" bIns="0">
              <a:spAutoFit/>
            </a:bodyPr>
            <a:lstStyle/>
            <a:p>
              <a:pPr algn="ctr"/>
              <a:r>
                <a:rPr lang="en-US" sz="1400" b="1">
                  <a:solidFill>
                    <a:srgbClr val="000066"/>
                  </a:solidFill>
                  <a:ea typeface="Arial Unicode MS" pitchFamily="34" charset="-128"/>
                  <a:cs typeface="Times New Roman" pitchFamily="18" charset="0"/>
                </a:rPr>
                <a:t>Coastal &amp; Environmental </a:t>
              </a:r>
            </a:p>
            <a:p>
              <a:pPr algn="ctr"/>
              <a:r>
                <a:rPr lang="en-US" sz="1400" b="1">
                  <a:solidFill>
                    <a:srgbClr val="000066"/>
                  </a:solidFill>
                  <a:ea typeface="Arial Unicode MS" pitchFamily="34" charset="-128"/>
                  <a:cs typeface="Times New Roman" pitchFamily="18" charset="0"/>
                </a:rPr>
                <a:t>Planning &amp; Assessment</a:t>
              </a:r>
            </a:p>
          </p:txBody>
        </p:sp>
        <p:pic>
          <p:nvPicPr>
            <p:cNvPr id="1044" name="Picture 19" descr="San Juan"/>
            <p:cNvPicPr>
              <a:picLocks noChangeArrowheads="1"/>
            </p:cNvPicPr>
            <p:nvPr/>
          </p:nvPicPr>
          <p:blipFill>
            <a:blip r:embed="rId9" cstate="email"/>
            <a:srcRect/>
            <a:stretch>
              <a:fillRect/>
            </a:stretch>
          </p:blipFill>
          <p:spPr bwMode="auto">
            <a:xfrm>
              <a:off x="4833" y="816"/>
              <a:ext cx="927" cy="928"/>
            </a:xfrm>
            <a:prstGeom prst="rect">
              <a:avLst/>
            </a:prstGeom>
            <a:noFill/>
            <a:ln w="9525">
              <a:noFill/>
              <a:miter lim="800000"/>
              <a:headEnd/>
              <a:tailEnd/>
            </a:ln>
          </p:spPr>
        </p:pic>
      </p:grpSp>
      <p:grpSp>
        <p:nvGrpSpPr>
          <p:cNvPr id="1034" name="Group 20"/>
          <p:cNvGrpSpPr>
            <a:grpSpLocks/>
          </p:cNvGrpSpPr>
          <p:nvPr/>
        </p:nvGrpSpPr>
        <p:grpSpPr bwMode="auto">
          <a:xfrm>
            <a:off x="4529138" y="1357313"/>
            <a:ext cx="1543050" cy="5211762"/>
            <a:chOff x="2880" y="720"/>
            <a:chExt cx="972" cy="3283"/>
          </a:xfrm>
        </p:grpSpPr>
        <p:grpSp>
          <p:nvGrpSpPr>
            <p:cNvPr id="1039" name="Group 21"/>
            <p:cNvGrpSpPr>
              <a:grpSpLocks/>
            </p:cNvGrpSpPr>
            <p:nvPr/>
          </p:nvGrpSpPr>
          <p:grpSpPr bwMode="auto">
            <a:xfrm>
              <a:off x="2880" y="2592"/>
              <a:ext cx="927" cy="1411"/>
              <a:chOff x="0" y="1776"/>
              <a:chExt cx="927" cy="1411"/>
            </a:xfrm>
          </p:grpSpPr>
          <p:sp>
            <p:nvSpPr>
              <p:cNvPr id="1042" name="Text Box 22"/>
              <p:cNvSpPr txBox="1">
                <a:spLocks noChangeArrowheads="1"/>
              </p:cNvSpPr>
              <p:nvPr/>
            </p:nvSpPr>
            <p:spPr bwMode="auto">
              <a:xfrm>
                <a:off x="0" y="2722"/>
                <a:ext cx="924" cy="465"/>
              </a:xfrm>
              <a:prstGeom prst="rect">
                <a:avLst/>
              </a:prstGeom>
              <a:noFill/>
              <a:ln w="9525">
                <a:noFill/>
                <a:miter lim="800000"/>
                <a:headEnd/>
                <a:tailEnd/>
              </a:ln>
            </p:spPr>
            <p:txBody>
              <a:bodyPr>
                <a:spAutoFit/>
              </a:bodyPr>
              <a:lstStyle/>
              <a:p>
                <a:pPr algn="ctr"/>
                <a:r>
                  <a:rPr lang="en-US" sz="1400" b="1">
                    <a:solidFill>
                      <a:srgbClr val="000066"/>
                    </a:solidFill>
                    <a:ea typeface="Arial Unicode MS" pitchFamily="34" charset="-128"/>
                    <a:cs typeface="Times New Roman" pitchFamily="18" charset="0"/>
                  </a:rPr>
                  <a:t>Shoreline &amp; Marine Boundaries</a:t>
                </a:r>
              </a:p>
            </p:txBody>
          </p:sp>
          <p:graphicFrame>
            <p:nvGraphicFramePr>
              <p:cNvPr id="1026" name="Object 23"/>
              <p:cNvGraphicFramePr>
                <a:graphicFrameLocks/>
              </p:cNvGraphicFramePr>
              <p:nvPr/>
            </p:nvGraphicFramePr>
            <p:xfrm>
              <a:off x="0" y="1776"/>
              <a:ext cx="927" cy="927"/>
            </p:xfrm>
            <a:graphic>
              <a:graphicData uri="http://schemas.openxmlformats.org/presentationml/2006/ole">
                <p:oleObj spid="_x0000_s1026" name="CorelDRAW" r:id="rId10" imgW="7844400" imgH="10145880" progId="">
                  <p:embed/>
                </p:oleObj>
              </a:graphicData>
            </a:graphic>
          </p:graphicFrame>
        </p:grpSp>
        <p:pic>
          <p:nvPicPr>
            <p:cNvPr id="1040" name="Picture 24" descr="Atchafalaya-1999-A"/>
            <p:cNvPicPr>
              <a:picLocks noChangeArrowheads="1"/>
            </p:cNvPicPr>
            <p:nvPr/>
          </p:nvPicPr>
          <p:blipFill>
            <a:blip r:embed="rId11" cstate="email"/>
            <a:srcRect/>
            <a:stretch>
              <a:fillRect/>
            </a:stretch>
          </p:blipFill>
          <p:spPr bwMode="auto">
            <a:xfrm>
              <a:off x="2880" y="720"/>
              <a:ext cx="927" cy="929"/>
            </a:xfrm>
            <a:prstGeom prst="rect">
              <a:avLst/>
            </a:prstGeom>
            <a:noFill/>
            <a:ln w="28575">
              <a:noFill/>
              <a:miter lim="800000"/>
              <a:headEnd/>
              <a:tailEnd/>
            </a:ln>
          </p:spPr>
        </p:pic>
        <p:sp>
          <p:nvSpPr>
            <p:cNvPr id="1041" name="Text Box 25"/>
            <p:cNvSpPr txBox="1">
              <a:spLocks noChangeArrowheads="1"/>
            </p:cNvSpPr>
            <p:nvPr/>
          </p:nvSpPr>
          <p:spPr bwMode="auto">
            <a:xfrm>
              <a:off x="2886" y="1700"/>
              <a:ext cx="966" cy="465"/>
            </a:xfrm>
            <a:prstGeom prst="rect">
              <a:avLst/>
            </a:prstGeom>
            <a:noFill/>
            <a:ln w="9525">
              <a:noFill/>
              <a:miter lim="800000"/>
              <a:headEnd/>
              <a:tailEnd/>
            </a:ln>
          </p:spPr>
          <p:txBody>
            <a:bodyPr>
              <a:spAutoFit/>
            </a:bodyPr>
            <a:lstStyle/>
            <a:p>
              <a:pPr algn="ctr"/>
              <a:r>
                <a:rPr lang="en-US" sz="1400" b="1">
                  <a:solidFill>
                    <a:srgbClr val="000066"/>
                  </a:solidFill>
                  <a:ea typeface="Arial Unicode MS" pitchFamily="34" charset="-128"/>
                  <a:cs typeface="Times New Roman" pitchFamily="18" charset="0"/>
                </a:rPr>
                <a:t>Wetlands Restoration &amp; Monitoring</a:t>
              </a:r>
            </a:p>
          </p:txBody>
        </p:sp>
      </p:grpSp>
      <p:grpSp>
        <p:nvGrpSpPr>
          <p:cNvPr id="1035" name="Group 26"/>
          <p:cNvGrpSpPr>
            <a:grpSpLocks/>
          </p:cNvGrpSpPr>
          <p:nvPr/>
        </p:nvGrpSpPr>
        <p:grpSpPr bwMode="auto">
          <a:xfrm>
            <a:off x="6053138" y="2957513"/>
            <a:ext cx="1471612" cy="1990725"/>
            <a:chOff x="4833" y="2736"/>
            <a:chExt cx="927" cy="1254"/>
          </a:xfrm>
        </p:grpSpPr>
        <p:sp>
          <p:nvSpPr>
            <p:cNvPr id="1037" name="Text Box 27"/>
            <p:cNvSpPr txBox="1">
              <a:spLocks noChangeArrowheads="1"/>
            </p:cNvSpPr>
            <p:nvPr/>
          </p:nvSpPr>
          <p:spPr bwMode="auto">
            <a:xfrm>
              <a:off x="4887" y="3660"/>
              <a:ext cx="769" cy="330"/>
            </a:xfrm>
            <a:prstGeom prst="rect">
              <a:avLst/>
            </a:prstGeom>
            <a:noFill/>
            <a:ln w="9525">
              <a:noFill/>
              <a:miter lim="800000"/>
              <a:headEnd/>
              <a:tailEnd/>
            </a:ln>
          </p:spPr>
          <p:txBody>
            <a:bodyPr>
              <a:spAutoFit/>
            </a:bodyPr>
            <a:lstStyle/>
            <a:p>
              <a:pPr algn="ctr"/>
              <a:r>
                <a:rPr lang="en-US" sz="1400" b="1">
                  <a:solidFill>
                    <a:srgbClr val="000066"/>
                  </a:solidFill>
                  <a:ea typeface="Arial Unicode MS" pitchFamily="34" charset="-128"/>
                  <a:cs typeface="Times New Roman" pitchFamily="18" charset="0"/>
                </a:rPr>
                <a:t>Tsunami Warning</a:t>
              </a:r>
            </a:p>
          </p:txBody>
        </p:sp>
        <p:pic>
          <p:nvPicPr>
            <p:cNvPr id="1038" name="Picture 28" descr="!COASTAL"/>
            <p:cNvPicPr>
              <a:picLocks noChangeArrowheads="1"/>
            </p:cNvPicPr>
            <p:nvPr/>
          </p:nvPicPr>
          <p:blipFill>
            <a:blip r:embed="rId12" cstate="email"/>
            <a:srcRect l="7361" t="5183" r="15173"/>
            <a:stretch>
              <a:fillRect/>
            </a:stretch>
          </p:blipFill>
          <p:spPr bwMode="auto">
            <a:xfrm>
              <a:off x="4833" y="2736"/>
              <a:ext cx="927" cy="878"/>
            </a:xfrm>
            <a:prstGeom prst="rect">
              <a:avLst/>
            </a:prstGeom>
            <a:noFill/>
            <a:ln w="57150" cmpd="thickThin">
              <a:noFill/>
              <a:miter lim="800000"/>
              <a:headEnd/>
              <a:tailEnd/>
            </a:ln>
          </p:spPr>
        </p:pic>
      </p:grpSp>
      <p:sp>
        <p:nvSpPr>
          <p:cNvPr id="1036" name="Rectangle 30"/>
          <p:cNvSpPr>
            <a:spLocks noChangeArrowheads="1"/>
          </p:cNvSpPr>
          <p:nvPr/>
        </p:nvSpPr>
        <p:spPr bwMode="auto">
          <a:xfrm>
            <a:off x="0" y="323850"/>
            <a:ext cx="9156700" cy="909638"/>
          </a:xfrm>
          <a:prstGeom prst="rect">
            <a:avLst/>
          </a:prstGeom>
          <a:noFill/>
          <a:ln w="9525">
            <a:noFill/>
            <a:miter lim="800000"/>
            <a:headEnd/>
            <a:tailEnd/>
          </a:ln>
        </p:spPr>
        <p:txBody>
          <a:bodyPr wrap="none" anchor="ctr"/>
          <a:lstStyle/>
          <a:p>
            <a:pPr algn="ctr">
              <a:defRPr/>
            </a:pPr>
            <a:r>
              <a:rPr lang="en-US" sz="4000" b="1" dirty="0">
                <a:solidFill>
                  <a:schemeClr val="bg1"/>
                </a:solidFill>
                <a:latin typeface="+mj-lt"/>
              </a:rPr>
              <a:t>Questions</a:t>
            </a:r>
            <a:endParaRPr lang="en-US" sz="4000" b="1"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3600" smtClean="0"/>
              <a:t>Background Slides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296863"/>
            <a:ext cx="8686800" cy="976312"/>
          </a:xfrm>
        </p:spPr>
        <p:txBody>
          <a:bodyPr/>
          <a:lstStyle/>
          <a:p>
            <a:pPr eaLnBrk="1" hangingPunct="1">
              <a:lnSpc>
                <a:spcPct val="110000"/>
              </a:lnSpc>
            </a:pPr>
            <a:r>
              <a:rPr lang="en-US" sz="3600" smtClean="0"/>
              <a:t>Authorization</a:t>
            </a:r>
          </a:p>
        </p:txBody>
      </p:sp>
      <p:sp>
        <p:nvSpPr>
          <p:cNvPr id="18435" name="Rectangle 3"/>
          <p:cNvSpPr>
            <a:spLocks noGrp="1" noChangeArrowheads="1"/>
          </p:cNvSpPr>
          <p:nvPr>
            <p:ph idx="1"/>
          </p:nvPr>
        </p:nvSpPr>
        <p:spPr>
          <a:xfrm>
            <a:off x="117475" y="1592263"/>
            <a:ext cx="6718300" cy="4716462"/>
          </a:xfrm>
        </p:spPr>
        <p:txBody>
          <a:bodyPr/>
          <a:lstStyle/>
          <a:p>
            <a:pPr marL="0" indent="342900" eaLnBrk="1" hangingPunct="1">
              <a:lnSpc>
                <a:spcPct val="95000"/>
              </a:lnSpc>
              <a:spcBef>
                <a:spcPct val="40000"/>
              </a:spcBef>
              <a:buFont typeface="Wingdings" pitchFamily="2" charset="2"/>
              <a:buNone/>
              <a:defRPr/>
            </a:pPr>
            <a:r>
              <a:rPr lang="en-US" sz="2400" b="1" dirty="0" smtClean="0"/>
              <a:t>Legislative Mandates</a:t>
            </a:r>
          </a:p>
          <a:p>
            <a:pPr marL="400050" lvl="1" indent="342900" eaLnBrk="1" hangingPunct="1">
              <a:lnSpc>
                <a:spcPct val="95000"/>
              </a:lnSpc>
              <a:spcBef>
                <a:spcPct val="40000"/>
              </a:spcBef>
              <a:defRPr/>
            </a:pPr>
            <a:r>
              <a:rPr lang="en-US" sz="2000" dirty="0" smtClean="0"/>
              <a:t>US Coast and Geodetic Survey Act of 1947</a:t>
            </a:r>
          </a:p>
          <a:p>
            <a:pPr marL="400050" lvl="1" indent="342900" eaLnBrk="1" hangingPunct="1">
              <a:lnSpc>
                <a:spcPct val="95000"/>
              </a:lnSpc>
              <a:spcBef>
                <a:spcPct val="40000"/>
              </a:spcBef>
              <a:defRPr/>
            </a:pPr>
            <a:r>
              <a:rPr lang="en-US" sz="2000" dirty="0" smtClean="0"/>
              <a:t>Hydrographic Services Improvement Act (1998)</a:t>
            </a:r>
          </a:p>
          <a:p>
            <a:pPr marL="400050" lvl="1" indent="342900" eaLnBrk="1" hangingPunct="1">
              <a:lnSpc>
                <a:spcPct val="95000"/>
              </a:lnSpc>
              <a:spcBef>
                <a:spcPct val="40000"/>
              </a:spcBef>
              <a:defRPr/>
            </a:pPr>
            <a:r>
              <a:rPr lang="en-US" sz="2000" dirty="0" smtClean="0"/>
              <a:t>Boundary Waters Treaty of 1909</a:t>
            </a:r>
          </a:p>
          <a:p>
            <a:pPr marL="400050" lvl="1" indent="342900" eaLnBrk="1" hangingPunct="1">
              <a:lnSpc>
                <a:spcPct val="95000"/>
              </a:lnSpc>
              <a:spcBef>
                <a:spcPct val="40000"/>
              </a:spcBef>
              <a:defRPr/>
            </a:pPr>
            <a:r>
              <a:rPr lang="en-US" sz="2000" dirty="0" smtClean="0"/>
              <a:t>US Tsunami Warning and Education Act (2006)</a:t>
            </a:r>
          </a:p>
          <a:p>
            <a:pPr marL="400050" lvl="1" indent="342900" eaLnBrk="1" hangingPunct="1">
              <a:lnSpc>
                <a:spcPct val="95000"/>
              </a:lnSpc>
              <a:spcBef>
                <a:spcPct val="40000"/>
              </a:spcBef>
              <a:buFont typeface="Wingdings" pitchFamily="2" charset="2"/>
              <a:buNone/>
              <a:defRPr/>
            </a:pPr>
            <a:endParaRPr lang="en-US" sz="800" dirty="0" smtClean="0"/>
          </a:p>
          <a:p>
            <a:pPr marL="0" indent="342900" eaLnBrk="1" hangingPunct="1">
              <a:lnSpc>
                <a:spcPct val="95000"/>
              </a:lnSpc>
              <a:spcBef>
                <a:spcPct val="40000"/>
              </a:spcBef>
              <a:buFont typeface="Wingdings" pitchFamily="2" charset="2"/>
              <a:buNone/>
              <a:defRPr/>
            </a:pPr>
            <a:r>
              <a:rPr lang="en-US" sz="2400" b="1" dirty="0" smtClean="0"/>
              <a:t>Legal Precedents</a:t>
            </a:r>
          </a:p>
          <a:p>
            <a:pPr lvl="1">
              <a:spcBef>
                <a:spcPct val="25000"/>
              </a:spcBef>
              <a:defRPr/>
            </a:pPr>
            <a:r>
              <a:rPr lang="en-US" sz="2000" dirty="0" smtClean="0"/>
              <a:t>1936 Borax, Ltd v. City of Los Angeles U.S. Supreme Court case</a:t>
            </a:r>
          </a:p>
          <a:p>
            <a:pPr lvl="1">
              <a:spcBef>
                <a:spcPct val="25000"/>
              </a:spcBef>
              <a:defRPr/>
            </a:pPr>
            <a:r>
              <a:rPr lang="en-US" sz="2000" dirty="0" smtClean="0"/>
              <a:t>United States v California, 332 U.S. 19, 26 (1947) </a:t>
            </a:r>
          </a:p>
          <a:p>
            <a:pPr lvl="1">
              <a:spcBef>
                <a:spcPct val="25000"/>
              </a:spcBef>
              <a:defRPr/>
            </a:pPr>
            <a:r>
              <a:rPr lang="en-US" sz="2000" dirty="0" smtClean="0"/>
              <a:t>National Tidal Datum Convention of 1980</a:t>
            </a:r>
          </a:p>
          <a:p>
            <a:pPr lvl="1">
              <a:spcBef>
                <a:spcPct val="25000"/>
              </a:spcBef>
              <a:defRPr/>
            </a:pPr>
            <a:r>
              <a:rPr lang="en-US" sz="2000" dirty="0" err="1" smtClean="0"/>
              <a:t>Dinkum</a:t>
            </a:r>
            <a:r>
              <a:rPr lang="en-US" sz="2000" dirty="0" smtClean="0"/>
              <a:t> Sands Court case</a:t>
            </a:r>
          </a:p>
          <a:p>
            <a:pPr marL="0" indent="342900" eaLnBrk="1" hangingPunct="1">
              <a:lnSpc>
                <a:spcPct val="95000"/>
              </a:lnSpc>
              <a:spcBef>
                <a:spcPct val="40000"/>
              </a:spcBef>
              <a:defRPr/>
            </a:pPr>
            <a:endParaRPr lang="en-US" sz="2000" dirty="0" smtClean="0"/>
          </a:p>
        </p:txBody>
      </p:sp>
      <p:pic>
        <p:nvPicPr>
          <p:cNvPr id="5" name="Picture 4" descr="tidegauge brown.JPG"/>
          <p:cNvPicPr>
            <a:picLocks noChangeAspect="1"/>
          </p:cNvPicPr>
          <p:nvPr/>
        </p:nvPicPr>
        <p:blipFill>
          <a:blip r:embed="rId3" cstate="email"/>
          <a:stretch>
            <a:fillRect/>
          </a:stretch>
        </p:blipFill>
        <p:spPr>
          <a:xfrm>
            <a:off x="6711950" y="1693863"/>
            <a:ext cx="2295525" cy="3470275"/>
          </a:xfrm>
          <a:prstGeom prst="rect">
            <a:avLst/>
          </a:prstGeom>
          <a:ln w="6350">
            <a:solidFill>
              <a:schemeClr val="accent2">
                <a:lumMod val="50000"/>
              </a:schemeClr>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152400"/>
            <a:ext cx="7823200" cy="1143000"/>
          </a:xfrm>
        </p:spPr>
        <p:txBody>
          <a:bodyPr/>
          <a:lstStyle/>
          <a:p>
            <a:r>
              <a:rPr lang="en-US" sz="3600" smtClean="0">
                <a:cs typeface="Arial" charset="0"/>
              </a:rPr>
              <a:t>CO-OPS Budget Overview</a:t>
            </a:r>
          </a:p>
        </p:txBody>
      </p:sp>
      <p:graphicFrame>
        <p:nvGraphicFramePr>
          <p:cNvPr id="4" name="Content Placeholder 3"/>
          <p:cNvGraphicFramePr>
            <a:graphicFrameLocks noGrp="1"/>
          </p:cNvGraphicFramePr>
          <p:nvPr>
            <p:ph idx="1"/>
          </p:nvPr>
        </p:nvGraphicFramePr>
        <p:xfrm>
          <a:off x="295275" y="1981200"/>
          <a:ext cx="8553450" cy="3352800"/>
        </p:xfrm>
        <a:graphic>
          <a:graphicData uri="http://schemas.openxmlformats.org/drawingml/2006/table">
            <a:tbl>
              <a:tblPr firstRow="1" bandRow="1">
                <a:tableStyleId>{5C22544A-7EE6-4342-B048-85BDC9FD1C3A}</a:tableStyleId>
              </a:tblPr>
              <a:tblGrid>
                <a:gridCol w="1504792"/>
                <a:gridCol w="1171791"/>
                <a:gridCol w="1124999"/>
                <a:gridCol w="1187995"/>
                <a:gridCol w="1187995"/>
                <a:gridCol w="1147211"/>
                <a:gridCol w="1228783"/>
              </a:tblGrid>
              <a:tr h="478971">
                <a:tc>
                  <a:txBody>
                    <a:bodyPr/>
                    <a:lstStyle/>
                    <a:p>
                      <a:pPr algn="l"/>
                      <a:r>
                        <a:rPr lang="en-US" sz="1600" b="1" kern="1200" dirty="0" smtClean="0">
                          <a:solidFill>
                            <a:schemeClr val="tx1">
                              <a:lumMod val="95000"/>
                            </a:schemeClr>
                          </a:solidFill>
                          <a:latin typeface="Arial" pitchFamily="34" charset="0"/>
                          <a:ea typeface="+mn-ea"/>
                          <a:cs typeface="Arial" pitchFamily="34" charset="0"/>
                        </a:rPr>
                        <a:t>$</a:t>
                      </a:r>
                      <a:r>
                        <a:rPr lang="en-US" sz="1600" b="1" kern="1200" baseline="0" dirty="0" smtClean="0">
                          <a:solidFill>
                            <a:schemeClr val="tx1">
                              <a:lumMod val="95000"/>
                            </a:schemeClr>
                          </a:solidFill>
                          <a:latin typeface="Arial" pitchFamily="34" charset="0"/>
                          <a:ea typeface="+mn-ea"/>
                          <a:cs typeface="Arial" pitchFamily="34" charset="0"/>
                        </a:rPr>
                        <a:t> T</a:t>
                      </a:r>
                      <a:r>
                        <a:rPr lang="en-US" sz="1600" b="1" kern="1200" dirty="0" smtClean="0">
                          <a:solidFill>
                            <a:schemeClr val="tx1">
                              <a:lumMod val="95000"/>
                            </a:schemeClr>
                          </a:solidFill>
                          <a:latin typeface="Arial" pitchFamily="34" charset="0"/>
                          <a:ea typeface="+mn-ea"/>
                          <a:cs typeface="Arial" pitchFamily="34" charset="0"/>
                        </a:rPr>
                        <a:t>housands</a:t>
                      </a:r>
                      <a:endParaRPr lang="en-US" sz="1600" b="1" kern="1200" dirty="0">
                        <a:solidFill>
                          <a:schemeClr val="tx1">
                            <a:lumMod val="95000"/>
                          </a:schemeClr>
                        </a:solidFill>
                        <a:latin typeface="Arial" pitchFamily="34" charset="0"/>
                        <a:ea typeface="+mn-ea"/>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2005</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2006</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2007</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2008</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2009</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c>
                  <a:txBody>
                    <a:bodyPr/>
                    <a:lstStyle/>
                    <a:p>
                      <a:pPr algn="ctr"/>
                      <a:r>
                        <a:rPr lang="en-US" sz="2000" dirty="0" smtClean="0">
                          <a:solidFill>
                            <a:schemeClr val="tx1">
                              <a:lumMod val="95000"/>
                            </a:schemeClr>
                          </a:solidFill>
                          <a:latin typeface="Arial" pitchFamily="34" charset="0"/>
                          <a:cs typeface="Arial" pitchFamily="34" charset="0"/>
                        </a:rPr>
                        <a:t>2010</a:t>
                      </a:r>
                      <a:endParaRPr lang="en-US" sz="2000" dirty="0">
                        <a:solidFill>
                          <a:schemeClr val="tx1">
                            <a:lumMod val="95000"/>
                          </a:schemeClr>
                        </a:solidFill>
                        <a:latin typeface="Arial" pitchFamily="34" charset="0"/>
                        <a:cs typeface="Arial" pitchFamily="34" charset="0"/>
                      </a:endParaRPr>
                    </a:p>
                  </a:txBody>
                  <a:tcPr marL="87086" marR="87086" marT="42863" marB="42863" anchor="ctr">
                    <a:solidFill>
                      <a:schemeClr val="accent1">
                        <a:lumMod val="50000"/>
                      </a:schemeClr>
                    </a:solidFill>
                  </a:tcPr>
                </a:tc>
              </a:tr>
              <a:tr h="478971">
                <a:tc>
                  <a:txBody>
                    <a:bodyPr/>
                    <a:lstStyle/>
                    <a:p>
                      <a:r>
                        <a:rPr lang="en-US" sz="1600" b="1" dirty="0" smtClean="0">
                          <a:solidFill>
                            <a:schemeClr val="bg2">
                              <a:lumMod val="50000"/>
                            </a:schemeClr>
                          </a:solidFill>
                          <a:latin typeface="Arial" pitchFamily="34" charset="0"/>
                          <a:cs typeface="Arial" pitchFamily="34" charset="0"/>
                        </a:rPr>
                        <a:t>Base</a:t>
                      </a:r>
                      <a:endParaRPr lang="en-US" sz="1600" b="1" dirty="0">
                        <a:solidFill>
                          <a:schemeClr val="bg2">
                            <a:lumMod val="50000"/>
                          </a:schemeClr>
                        </a:solidFill>
                        <a:latin typeface="Arial" pitchFamily="34" charset="0"/>
                        <a:cs typeface="Arial" pitchFamily="34" charset="0"/>
                      </a:endParaRPr>
                    </a:p>
                  </a:txBody>
                  <a:tcPr marL="87086" marR="87086" marT="42863" marB="42863"/>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$23,509 </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$22,105</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$23,781</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$26,142</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$28,837</a:t>
                      </a:r>
                    </a:p>
                  </a:txBody>
                  <a:tcPr marL="0" marR="0" marT="0" marB="0" anchor="ctr"/>
                </a:tc>
                <a:tc>
                  <a:txBody>
                    <a:bodyPr/>
                    <a:lstStyle/>
                    <a:p>
                      <a:pPr marL="0" algn="r" defTabSz="966612" rtl="0" eaLnBrk="1" latinLnBrk="0" hangingPunct="1"/>
                      <a:r>
                        <a:rPr lang="en-US" sz="1800" b="0" i="0" u="none" strike="noStrike" kern="1200" smtClean="0">
                          <a:solidFill>
                            <a:schemeClr val="bg2">
                              <a:lumMod val="50000"/>
                            </a:schemeClr>
                          </a:solidFill>
                          <a:latin typeface="Arial"/>
                          <a:ea typeface="+mn-ea"/>
                          <a:cs typeface="+mn-cs"/>
                        </a:rPr>
                        <a:t>$29,278</a:t>
                      </a:r>
                      <a:endParaRPr lang="en-US" sz="1800" b="0" i="0" u="none" strike="noStrike" kern="1200" dirty="0" smtClean="0">
                        <a:solidFill>
                          <a:schemeClr val="bg2">
                            <a:lumMod val="50000"/>
                          </a:schemeClr>
                        </a:solidFill>
                        <a:latin typeface="Arial"/>
                        <a:ea typeface="+mn-ea"/>
                        <a:cs typeface="+mn-cs"/>
                      </a:endParaRPr>
                    </a:p>
                  </a:txBody>
                  <a:tcPr marL="87086" marR="87086" marT="42863" marB="42863" anchor="ctr"/>
                </a:tc>
              </a:tr>
              <a:tr h="478971">
                <a:tc>
                  <a:txBody>
                    <a:bodyPr/>
                    <a:lstStyle/>
                    <a:p>
                      <a:r>
                        <a:rPr lang="en-US" sz="1600" b="1" dirty="0" smtClean="0">
                          <a:solidFill>
                            <a:schemeClr val="bg2">
                              <a:lumMod val="50000"/>
                            </a:schemeClr>
                          </a:solidFill>
                          <a:latin typeface="Arial" pitchFamily="34" charset="0"/>
                          <a:cs typeface="Arial" pitchFamily="34" charset="0"/>
                        </a:rPr>
                        <a:t>Earmarks</a:t>
                      </a:r>
                      <a:endParaRPr lang="en-US" sz="1600" b="1" dirty="0">
                        <a:solidFill>
                          <a:schemeClr val="bg2">
                            <a:lumMod val="50000"/>
                          </a:schemeClr>
                        </a:solidFill>
                        <a:latin typeface="Arial" pitchFamily="34" charset="0"/>
                        <a:cs typeface="Arial" pitchFamily="34" charset="0"/>
                      </a:endParaRPr>
                    </a:p>
                  </a:txBody>
                  <a:tcPr marL="87086" marR="87086" marT="42863" marB="42863"/>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$3,439</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$5,423</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$3,004</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$1,315</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$0</a:t>
                      </a:r>
                    </a:p>
                  </a:txBody>
                  <a:tcPr marL="0" marR="0" marT="0" marB="0" anchor="ctr"/>
                </a:tc>
                <a:tc>
                  <a:txBody>
                    <a:bodyPr/>
                    <a:lstStyle/>
                    <a:p>
                      <a:pPr marL="0" algn="r" defTabSz="966612" rtl="0" eaLnBrk="1" latinLnBrk="0" hangingPunct="1"/>
                      <a:r>
                        <a:rPr lang="en-US" sz="1800" b="0" i="0" u="none" strike="noStrike" kern="1200" dirty="0" smtClean="0">
                          <a:solidFill>
                            <a:schemeClr val="bg2">
                              <a:lumMod val="50000"/>
                            </a:schemeClr>
                          </a:solidFill>
                          <a:latin typeface="Arial"/>
                          <a:ea typeface="+mn-ea"/>
                          <a:cs typeface="+mn-cs"/>
                        </a:rPr>
                        <a:t>$599</a:t>
                      </a:r>
                    </a:p>
                  </a:txBody>
                  <a:tcPr marL="87086" marR="87086" marT="42863" marB="42863" anchor="ctr"/>
                </a:tc>
              </a:tr>
              <a:tr h="478971">
                <a:tc>
                  <a:txBody>
                    <a:bodyPr/>
                    <a:lstStyle/>
                    <a:p>
                      <a:r>
                        <a:rPr lang="en-US" sz="1600" b="1" dirty="0" smtClean="0">
                          <a:solidFill>
                            <a:schemeClr val="bg2">
                              <a:lumMod val="50000"/>
                            </a:schemeClr>
                          </a:solidFill>
                          <a:latin typeface="Arial" pitchFamily="34" charset="0"/>
                          <a:cs typeface="Arial" pitchFamily="34" charset="0"/>
                        </a:rPr>
                        <a:t>PORTS O&amp;M</a:t>
                      </a:r>
                      <a:endParaRPr lang="en-US" sz="1600" b="1" dirty="0">
                        <a:solidFill>
                          <a:schemeClr val="bg2">
                            <a:lumMod val="50000"/>
                          </a:schemeClr>
                        </a:solidFill>
                        <a:latin typeface="Arial" pitchFamily="34" charset="0"/>
                        <a:cs typeface="Arial" pitchFamily="34" charset="0"/>
                      </a:endParaRPr>
                    </a:p>
                  </a:txBody>
                  <a:tcPr marL="87086" marR="87086" marT="42863" marB="42863"/>
                </a:tc>
                <a:tc>
                  <a:txBody>
                    <a:bodyPr/>
                    <a:lstStyle/>
                    <a:p>
                      <a:pPr marL="0" algn="r" defTabSz="966612" rtl="0" eaLnBrk="1" fontAlgn="b" latinLnBrk="0" hangingPunct="1"/>
                      <a:endParaRPr lang="en-US" sz="1800" b="0"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0"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0"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[$1,410]</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$2,498</a:t>
                      </a:r>
                    </a:p>
                  </a:txBody>
                  <a:tcPr marL="0" marR="0" marT="0" marB="0" anchor="ctr"/>
                </a:tc>
                <a:tc>
                  <a:txBody>
                    <a:bodyPr/>
                    <a:lstStyle/>
                    <a:p>
                      <a:pPr marL="0" algn="r" defTabSz="966612" rtl="0" eaLnBrk="1" latinLnBrk="0" hangingPunct="1"/>
                      <a:r>
                        <a:rPr lang="en-US" sz="1800" b="0" i="0" u="none" strike="noStrike" kern="1200" dirty="0" smtClean="0">
                          <a:solidFill>
                            <a:schemeClr val="bg2">
                              <a:lumMod val="50000"/>
                            </a:schemeClr>
                          </a:solidFill>
                          <a:latin typeface="Arial"/>
                          <a:ea typeface="+mn-ea"/>
                          <a:cs typeface="+mn-cs"/>
                        </a:rPr>
                        <a:t>$3,796</a:t>
                      </a:r>
                    </a:p>
                  </a:txBody>
                  <a:tcPr marL="87086" marR="87086" marT="42863" marB="42863" anchor="ctr"/>
                </a:tc>
              </a:tr>
              <a:tr h="478971">
                <a:tc>
                  <a:txBody>
                    <a:bodyPr/>
                    <a:lstStyle/>
                    <a:p>
                      <a:r>
                        <a:rPr lang="en-US" sz="1600" b="1" dirty="0" smtClean="0">
                          <a:solidFill>
                            <a:schemeClr val="bg2">
                              <a:lumMod val="50000"/>
                            </a:schemeClr>
                          </a:solidFill>
                          <a:latin typeface="Arial" pitchFamily="34" charset="0"/>
                          <a:cs typeface="Arial" pitchFamily="34" charset="0"/>
                        </a:rPr>
                        <a:t>Supp</a:t>
                      </a:r>
                      <a:endParaRPr lang="en-US" sz="1600" b="1" dirty="0">
                        <a:solidFill>
                          <a:schemeClr val="bg2">
                            <a:lumMod val="50000"/>
                          </a:schemeClr>
                        </a:solidFill>
                        <a:latin typeface="Arial" pitchFamily="34" charset="0"/>
                        <a:cs typeface="Arial" pitchFamily="34" charset="0"/>
                      </a:endParaRPr>
                    </a:p>
                  </a:txBody>
                  <a:tcPr marL="87086" marR="87086" marT="42863" marB="42863"/>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$250</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$3,000</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$1,000</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$0</a:t>
                      </a:r>
                    </a:p>
                  </a:txBody>
                  <a:tcPr marL="0" marR="0" marT="0" marB="0" anchor="ctr"/>
                </a:tc>
                <a:tc>
                  <a:txBody>
                    <a:bodyPr/>
                    <a:lstStyle/>
                    <a:p>
                      <a:pPr marL="0" algn="r" defTabSz="966612" rtl="0" eaLnBrk="1" fontAlgn="b" latinLnBrk="0" hangingPunct="1"/>
                      <a:r>
                        <a:rPr lang="en-US" sz="1800" b="0" i="0" u="none" strike="noStrike" kern="1200" dirty="0" smtClean="0">
                          <a:solidFill>
                            <a:schemeClr val="bg2">
                              <a:lumMod val="50000"/>
                            </a:schemeClr>
                          </a:solidFill>
                          <a:latin typeface="Arial"/>
                          <a:ea typeface="+mn-ea"/>
                          <a:cs typeface="+mn-cs"/>
                        </a:rPr>
                        <a:t>$0</a:t>
                      </a:r>
                    </a:p>
                  </a:txBody>
                  <a:tcPr marL="0" marR="0" marT="0" marB="0" anchor="ctr"/>
                </a:tc>
                <a:tc>
                  <a:txBody>
                    <a:bodyPr/>
                    <a:lstStyle/>
                    <a:p>
                      <a:pPr marL="0" algn="r" defTabSz="966612" rtl="0" eaLnBrk="1" latinLnBrk="0" hangingPunct="1"/>
                      <a:r>
                        <a:rPr lang="en-US" sz="1800" b="0" i="0" u="none" strike="noStrike" kern="1200" dirty="0" smtClean="0">
                          <a:solidFill>
                            <a:schemeClr val="bg2">
                              <a:lumMod val="50000"/>
                            </a:schemeClr>
                          </a:solidFill>
                          <a:latin typeface="Arial"/>
                          <a:ea typeface="+mn-ea"/>
                          <a:cs typeface="+mn-cs"/>
                        </a:rPr>
                        <a:t>$0</a:t>
                      </a:r>
                    </a:p>
                  </a:txBody>
                  <a:tcPr marL="87086" marR="87086" marT="42863" marB="42863" anchor="ctr"/>
                </a:tc>
              </a:tr>
              <a:tr h="478971">
                <a:tc>
                  <a:txBody>
                    <a:bodyPr/>
                    <a:lstStyle/>
                    <a:p>
                      <a:r>
                        <a:rPr lang="en-US" sz="1600" b="1" dirty="0" smtClean="0">
                          <a:solidFill>
                            <a:schemeClr val="bg2">
                              <a:lumMod val="50000"/>
                            </a:schemeClr>
                          </a:solidFill>
                          <a:latin typeface="Arial" pitchFamily="34" charset="0"/>
                          <a:cs typeface="Arial" pitchFamily="34" charset="0"/>
                        </a:rPr>
                        <a:t>HAB</a:t>
                      </a:r>
                      <a:endParaRPr lang="en-US" sz="1600" b="1" dirty="0">
                        <a:solidFill>
                          <a:schemeClr val="bg2">
                            <a:lumMod val="50000"/>
                          </a:schemeClr>
                        </a:solidFill>
                        <a:latin typeface="Arial" pitchFamily="34" charset="0"/>
                        <a:cs typeface="Arial" pitchFamily="34" charset="0"/>
                      </a:endParaRPr>
                    </a:p>
                  </a:txBody>
                  <a:tcPr marL="87086" marR="87086" marT="42863" marB="42863"/>
                </a:tc>
                <a:tc>
                  <a:txBody>
                    <a:bodyPr/>
                    <a:lstStyle/>
                    <a:p>
                      <a:pPr marL="0" algn="r" defTabSz="966612" rtl="0" eaLnBrk="1" fontAlgn="b" latinLnBrk="0" hangingPunct="1"/>
                      <a:endParaRPr lang="en-US" sz="1800" b="1"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1"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1"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1"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fontAlgn="b" latinLnBrk="0" hangingPunct="1"/>
                      <a:endParaRPr lang="en-US" sz="1800" b="1" i="0" u="none" strike="noStrike" kern="1200" dirty="0" smtClean="0">
                        <a:solidFill>
                          <a:schemeClr val="bg2">
                            <a:lumMod val="50000"/>
                          </a:schemeClr>
                        </a:solidFill>
                        <a:latin typeface="Arial"/>
                        <a:ea typeface="+mn-ea"/>
                        <a:cs typeface="+mn-cs"/>
                      </a:endParaRPr>
                    </a:p>
                  </a:txBody>
                  <a:tcPr marL="0" marR="0" marT="0" marB="0" anchor="ctr"/>
                </a:tc>
                <a:tc>
                  <a:txBody>
                    <a:bodyPr/>
                    <a:lstStyle/>
                    <a:p>
                      <a:pPr marL="0" algn="r" defTabSz="966612" rtl="0" eaLnBrk="1" latinLnBrk="0" hangingPunct="1"/>
                      <a:r>
                        <a:rPr lang="en-US" sz="1800" b="0" i="0" u="none" strike="noStrike" kern="1200" dirty="0" smtClean="0">
                          <a:solidFill>
                            <a:schemeClr val="bg2">
                              <a:lumMod val="50000"/>
                            </a:schemeClr>
                          </a:solidFill>
                          <a:latin typeface="Arial"/>
                          <a:ea typeface="+mn-ea"/>
                          <a:cs typeface="+mn-cs"/>
                        </a:rPr>
                        <a:t>$571</a:t>
                      </a:r>
                    </a:p>
                  </a:txBody>
                  <a:tcPr marL="87086" marR="87086" marT="42863" marB="42863" anchor="ctr"/>
                </a:tc>
              </a:tr>
              <a:tr h="478971">
                <a:tc>
                  <a:txBody>
                    <a:bodyPr/>
                    <a:lstStyle/>
                    <a:p>
                      <a:pPr algn="ctr"/>
                      <a:r>
                        <a:rPr lang="en-US" sz="1800" b="1" dirty="0" smtClean="0">
                          <a:solidFill>
                            <a:schemeClr val="bg2">
                              <a:lumMod val="50000"/>
                            </a:schemeClr>
                          </a:solidFill>
                          <a:latin typeface="Arial" pitchFamily="34" charset="0"/>
                          <a:cs typeface="Arial" pitchFamily="34" charset="0"/>
                        </a:rPr>
                        <a:t>TOTAL</a:t>
                      </a:r>
                      <a:endParaRPr lang="en-US" sz="1800" b="1" dirty="0">
                        <a:solidFill>
                          <a:schemeClr val="bg2">
                            <a:lumMod val="50000"/>
                          </a:schemeClr>
                        </a:solidFill>
                        <a:latin typeface="Arial" pitchFamily="34" charset="0"/>
                        <a:cs typeface="Arial" pitchFamily="34" charset="0"/>
                      </a:endParaRPr>
                    </a:p>
                  </a:txBody>
                  <a:tcPr marL="87086" marR="87086" marT="42863" marB="42863" anchor="ctr"/>
                </a:tc>
                <a:tc>
                  <a:txBody>
                    <a:bodyPr/>
                    <a:lstStyle/>
                    <a:p>
                      <a:pPr marL="0" algn="r" defTabSz="966612" rtl="0" eaLnBrk="1" fontAlgn="b" latinLnBrk="0" hangingPunct="1"/>
                      <a:r>
                        <a:rPr lang="en-US" sz="1800" b="1" i="0" u="none" strike="noStrike" kern="1200" dirty="0" smtClean="0">
                          <a:solidFill>
                            <a:schemeClr val="bg2">
                              <a:lumMod val="50000"/>
                            </a:schemeClr>
                          </a:solidFill>
                          <a:latin typeface="Arial"/>
                          <a:ea typeface="+mn-ea"/>
                          <a:cs typeface="+mn-cs"/>
                        </a:rPr>
                        <a:t>$27,198</a:t>
                      </a:r>
                    </a:p>
                  </a:txBody>
                  <a:tcPr marL="0" marR="0" marT="0" marB="0" anchor="ctr"/>
                </a:tc>
                <a:tc>
                  <a:txBody>
                    <a:bodyPr/>
                    <a:lstStyle/>
                    <a:p>
                      <a:pPr marL="0" algn="r" defTabSz="966612" rtl="0" eaLnBrk="1" fontAlgn="b" latinLnBrk="0" hangingPunct="1"/>
                      <a:r>
                        <a:rPr lang="en-US" sz="1800" b="1" i="0" u="none" strike="noStrike" kern="1200" dirty="0" smtClean="0">
                          <a:solidFill>
                            <a:schemeClr val="bg2">
                              <a:lumMod val="50000"/>
                            </a:schemeClr>
                          </a:solidFill>
                          <a:latin typeface="Arial"/>
                          <a:ea typeface="+mn-ea"/>
                          <a:cs typeface="+mn-cs"/>
                        </a:rPr>
                        <a:t>$30,528</a:t>
                      </a:r>
                    </a:p>
                  </a:txBody>
                  <a:tcPr marL="0" marR="0" marT="0" marB="0" anchor="ctr"/>
                </a:tc>
                <a:tc>
                  <a:txBody>
                    <a:bodyPr/>
                    <a:lstStyle/>
                    <a:p>
                      <a:pPr marL="0" algn="r" defTabSz="966612" rtl="0" eaLnBrk="1" fontAlgn="b" latinLnBrk="0" hangingPunct="1"/>
                      <a:r>
                        <a:rPr lang="en-US" sz="1800" b="1" i="0" u="none" strike="noStrike" kern="1200" dirty="0" smtClean="0">
                          <a:solidFill>
                            <a:schemeClr val="bg2">
                              <a:lumMod val="50000"/>
                            </a:schemeClr>
                          </a:solidFill>
                          <a:latin typeface="Arial"/>
                          <a:ea typeface="+mn-ea"/>
                          <a:cs typeface="+mn-cs"/>
                        </a:rPr>
                        <a:t>$27,785</a:t>
                      </a:r>
                    </a:p>
                  </a:txBody>
                  <a:tcPr marL="0" marR="0" marT="0" marB="0" anchor="ctr"/>
                </a:tc>
                <a:tc>
                  <a:txBody>
                    <a:bodyPr/>
                    <a:lstStyle/>
                    <a:p>
                      <a:pPr marL="0" algn="r" defTabSz="966612" rtl="0" eaLnBrk="1" fontAlgn="b" latinLnBrk="0" hangingPunct="1"/>
                      <a:r>
                        <a:rPr lang="en-US" sz="1800" b="1" i="0" u="none" strike="noStrike" kern="1200" dirty="0" smtClean="0">
                          <a:solidFill>
                            <a:schemeClr val="bg2">
                              <a:lumMod val="50000"/>
                            </a:schemeClr>
                          </a:solidFill>
                          <a:latin typeface="Arial"/>
                          <a:ea typeface="+mn-ea"/>
                          <a:cs typeface="+mn-cs"/>
                        </a:rPr>
                        <a:t>$27,457</a:t>
                      </a:r>
                    </a:p>
                  </a:txBody>
                  <a:tcPr marL="0" marR="0" marT="0" marB="0" anchor="ctr"/>
                </a:tc>
                <a:tc>
                  <a:txBody>
                    <a:bodyPr/>
                    <a:lstStyle/>
                    <a:p>
                      <a:pPr marL="0" algn="r" defTabSz="966612" rtl="0" eaLnBrk="1" fontAlgn="b" latinLnBrk="0" hangingPunct="1"/>
                      <a:r>
                        <a:rPr lang="en-US" sz="1800" b="1" i="0" u="none" strike="noStrike" kern="1200" dirty="0" smtClean="0">
                          <a:solidFill>
                            <a:schemeClr val="bg2">
                              <a:lumMod val="50000"/>
                            </a:schemeClr>
                          </a:solidFill>
                          <a:latin typeface="Arial"/>
                          <a:ea typeface="+mn-ea"/>
                          <a:cs typeface="+mn-cs"/>
                        </a:rPr>
                        <a:t>$31,335</a:t>
                      </a:r>
                    </a:p>
                  </a:txBody>
                  <a:tcPr marL="0" marR="0" marT="0" marB="0" anchor="ctr"/>
                </a:tc>
                <a:tc>
                  <a:txBody>
                    <a:bodyPr/>
                    <a:lstStyle/>
                    <a:p>
                      <a:pPr marL="0" algn="r" defTabSz="966612" rtl="0" eaLnBrk="1" latinLnBrk="0" hangingPunct="1"/>
                      <a:r>
                        <a:rPr lang="en-US" sz="1800" b="1" i="0" u="none" strike="noStrike" kern="1200" smtClean="0">
                          <a:solidFill>
                            <a:schemeClr val="bg2">
                              <a:lumMod val="50000"/>
                            </a:schemeClr>
                          </a:solidFill>
                          <a:latin typeface="Arial"/>
                          <a:ea typeface="+mn-ea"/>
                          <a:cs typeface="+mn-cs"/>
                        </a:rPr>
                        <a:t>$34,244</a:t>
                      </a:r>
                      <a:endParaRPr lang="en-US" sz="1800" b="1" i="0" u="none" strike="noStrike" kern="1200" dirty="0" smtClean="0">
                        <a:solidFill>
                          <a:schemeClr val="bg2">
                            <a:lumMod val="50000"/>
                          </a:schemeClr>
                        </a:solidFill>
                        <a:latin typeface="Arial"/>
                        <a:ea typeface="+mn-ea"/>
                        <a:cs typeface="+mn-cs"/>
                      </a:endParaRPr>
                    </a:p>
                  </a:txBody>
                  <a:tcPr marL="87086" marR="87086" marT="42863" marB="42863" anchor="ctr"/>
                </a:tc>
              </a:tr>
            </a:tbl>
          </a:graphicData>
        </a:graphic>
      </p:graphicFrame>
      <p:sp>
        <p:nvSpPr>
          <p:cNvPr id="36933" name="Rectangle 4"/>
          <p:cNvSpPr>
            <a:spLocks noChangeArrowheads="1"/>
          </p:cNvSpPr>
          <p:nvPr/>
        </p:nvSpPr>
        <p:spPr bwMode="auto">
          <a:xfrm>
            <a:off x="287338" y="1989138"/>
            <a:ext cx="8569325" cy="3348037"/>
          </a:xfrm>
          <a:prstGeom prst="rect">
            <a:avLst/>
          </a:prstGeom>
          <a:noFill/>
          <a:ln w="6350" algn="ctr">
            <a:solidFill>
              <a:schemeClr val="bg1"/>
            </a:solidFill>
            <a:round/>
            <a:headEnd/>
            <a:tailEnd/>
          </a:ln>
        </p:spPr>
        <p:txBody>
          <a:bodyPr anchor="ctr"/>
          <a:lstStyle/>
          <a:p>
            <a:pPr algn="ctr"/>
            <a:endParaRPr lang="en-US">
              <a:solidFill>
                <a:srgbClr val="336699"/>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23850" y="296863"/>
            <a:ext cx="8820150" cy="1079500"/>
          </a:xfrm>
        </p:spPr>
        <p:txBody>
          <a:bodyPr/>
          <a:lstStyle/>
          <a:p>
            <a:r>
              <a:rPr lang="en-US" sz="3600" smtClean="0"/>
              <a:t>CO-OPS Hot Topics</a:t>
            </a:r>
          </a:p>
        </p:txBody>
      </p:sp>
      <p:sp>
        <p:nvSpPr>
          <p:cNvPr id="37891" name="Content Placeholder 2"/>
          <p:cNvSpPr>
            <a:spLocks noGrp="1"/>
          </p:cNvSpPr>
          <p:nvPr>
            <p:ph idx="1"/>
          </p:nvPr>
        </p:nvSpPr>
        <p:spPr>
          <a:xfrm>
            <a:off x="395288" y="1376363"/>
            <a:ext cx="8280400" cy="5113337"/>
          </a:xfrm>
        </p:spPr>
        <p:txBody>
          <a:bodyPr/>
          <a:lstStyle/>
          <a:p>
            <a:pPr algn="just"/>
            <a:r>
              <a:rPr lang="en-US" b="1" smtClean="0"/>
              <a:t>PORTS, PORTS, PORTS</a:t>
            </a:r>
          </a:p>
          <a:p>
            <a:pPr lvl="1" algn="just">
              <a:buFontTx/>
              <a:buNone/>
            </a:pPr>
            <a:endParaRPr lang="en-US" sz="800" b="1" smtClean="0"/>
          </a:p>
          <a:p>
            <a:pPr lvl="1"/>
            <a:r>
              <a:rPr lang="en-US" sz="2400" smtClean="0"/>
              <a:t>Current cost shared model is inefficient and unstable.</a:t>
            </a:r>
          </a:p>
          <a:p>
            <a:pPr lvl="1">
              <a:buFontTx/>
              <a:buNone/>
            </a:pPr>
            <a:endParaRPr lang="en-US" sz="400" smtClean="0"/>
          </a:p>
          <a:p>
            <a:pPr lvl="1"/>
            <a:r>
              <a:rPr lang="en-US" sz="2400" smtClean="0"/>
              <a:t>Identified as high priority by NOAA stakeholders.</a:t>
            </a:r>
          </a:p>
          <a:p>
            <a:pPr lvl="1">
              <a:buFontTx/>
              <a:buNone/>
            </a:pPr>
            <a:endParaRPr lang="en-US" sz="400" smtClean="0"/>
          </a:p>
          <a:p>
            <a:pPr lvl="1"/>
            <a:r>
              <a:rPr lang="en-US" sz="2400" smtClean="0"/>
              <a:t>Congress has provided authorization and appropriations language as well as funding for local maintenance costs. </a:t>
            </a:r>
          </a:p>
          <a:p>
            <a:pPr lvl="1">
              <a:buFontTx/>
              <a:buNone/>
            </a:pPr>
            <a:endParaRPr lang="en-US" sz="400" smtClean="0"/>
          </a:p>
          <a:p>
            <a:pPr lvl="1"/>
            <a:r>
              <a:rPr lang="en-US" sz="2400" smtClean="0"/>
              <a:t>Significant safety and economic benefits</a:t>
            </a:r>
          </a:p>
          <a:p>
            <a:pPr lvl="1">
              <a:buFontTx/>
              <a:buNone/>
            </a:pPr>
            <a:endParaRPr lang="en-US" sz="800" smtClean="0"/>
          </a:p>
          <a:p>
            <a:r>
              <a:rPr lang="en-US" smtClean="0"/>
              <a:t>Ecosystem-based Coastal and Marine Spatial Planning</a:t>
            </a:r>
            <a:endParaRPr lang="en-US" sz="800" smtClean="0"/>
          </a:p>
          <a:p>
            <a:r>
              <a:rPr lang="en-US" smtClean="0"/>
              <a:t>Contribution to Climate</a:t>
            </a:r>
          </a:p>
        </p:txBody>
      </p:sp>
      <p:cxnSp>
        <p:nvCxnSpPr>
          <p:cNvPr id="37892" name="Straight Connector 5"/>
          <p:cNvCxnSpPr>
            <a:cxnSpLocks noChangeShapeType="1"/>
          </p:cNvCxnSpPr>
          <p:nvPr/>
        </p:nvCxnSpPr>
        <p:spPr bwMode="auto">
          <a:xfrm>
            <a:off x="838200" y="1447800"/>
            <a:ext cx="4191000" cy="0"/>
          </a:xfrm>
          <a:prstGeom prst="line">
            <a:avLst/>
          </a:prstGeom>
          <a:noFill/>
          <a:ln w="19050" algn="ctr">
            <a:solidFill>
              <a:schemeClr val="tx1"/>
            </a:solidFill>
            <a:round/>
            <a:headEnd type="none" w="sm" len="sm"/>
            <a:tailEnd type="none" w="sm" len="sm"/>
          </a:ln>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DSCF1169"/>
          <p:cNvPicPr>
            <a:picLocks noChangeAspect="1" noChangeArrowheads="1"/>
          </p:cNvPicPr>
          <p:nvPr/>
        </p:nvPicPr>
        <p:blipFill>
          <a:blip r:embed="rId2" cstate="email"/>
          <a:srcRect/>
          <a:stretch>
            <a:fillRect/>
          </a:stretch>
        </p:blipFill>
        <p:spPr bwMode="auto">
          <a:xfrm>
            <a:off x="4787900" y="2133600"/>
            <a:ext cx="4129088" cy="3124200"/>
          </a:xfrm>
          <a:prstGeom prst="rect">
            <a:avLst/>
          </a:prstGeom>
          <a:noFill/>
          <a:ln w="9525">
            <a:solidFill>
              <a:srgbClr val="000000"/>
            </a:solidFill>
            <a:miter lim="800000"/>
            <a:headEnd/>
            <a:tailEnd/>
          </a:ln>
        </p:spPr>
      </p:pic>
      <p:sp>
        <p:nvSpPr>
          <p:cNvPr id="38915" name="Title 3"/>
          <p:cNvSpPr>
            <a:spLocks noGrp="1"/>
          </p:cNvSpPr>
          <p:nvPr>
            <p:ph type="title"/>
          </p:nvPr>
        </p:nvSpPr>
        <p:spPr>
          <a:xfrm>
            <a:off x="215900" y="269875"/>
            <a:ext cx="8712200" cy="1143000"/>
          </a:xfrm>
        </p:spPr>
        <p:txBody>
          <a:bodyPr/>
          <a:lstStyle/>
          <a:p>
            <a:r>
              <a:rPr lang="en-US" sz="3600" smtClean="0"/>
              <a:t>Continuous Operational Real-Time Monitoring System</a:t>
            </a:r>
          </a:p>
        </p:txBody>
      </p:sp>
      <p:sp>
        <p:nvSpPr>
          <p:cNvPr id="38916" name="Content Placeholder 4"/>
          <p:cNvSpPr>
            <a:spLocks noGrp="1"/>
          </p:cNvSpPr>
          <p:nvPr>
            <p:ph idx="1"/>
          </p:nvPr>
        </p:nvSpPr>
        <p:spPr>
          <a:xfrm>
            <a:off x="152400" y="2097088"/>
            <a:ext cx="4706938" cy="4760912"/>
          </a:xfrm>
        </p:spPr>
        <p:txBody>
          <a:bodyPr/>
          <a:lstStyle/>
          <a:p>
            <a:r>
              <a:rPr lang="en-US" sz="1800" i="1" smtClean="0"/>
              <a:t>24-7</a:t>
            </a:r>
            <a:r>
              <a:rPr lang="en-US" sz="1800" smtClean="0"/>
              <a:t> Quality Control-System Monitoring Operation</a:t>
            </a:r>
          </a:p>
          <a:p>
            <a:pPr>
              <a:buFont typeface="Wingdings" pitchFamily="2" charset="2"/>
              <a:buNone/>
            </a:pPr>
            <a:endParaRPr lang="en-US" sz="1800" smtClean="0"/>
          </a:p>
          <a:p>
            <a:r>
              <a:rPr lang="en-US" sz="1800" smtClean="0"/>
              <a:t>CORMS / AI </a:t>
            </a:r>
          </a:p>
          <a:p>
            <a:pPr lvl="1"/>
            <a:r>
              <a:rPr lang="en-US" sz="1800" smtClean="0"/>
              <a:t>Rule-based system</a:t>
            </a:r>
          </a:p>
          <a:p>
            <a:pPr lvl="1"/>
            <a:r>
              <a:rPr lang="en-US" sz="1800" smtClean="0"/>
              <a:t>Performs QC and notifies Watchstanders of suspect data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G_5242.jp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39939" name="TextBox 3"/>
          <p:cNvSpPr txBox="1">
            <a:spLocks noChangeArrowheads="1"/>
          </p:cNvSpPr>
          <p:nvPr/>
        </p:nvSpPr>
        <p:spPr bwMode="auto">
          <a:xfrm>
            <a:off x="228600" y="228600"/>
            <a:ext cx="4800600" cy="1477963"/>
          </a:xfrm>
          <a:prstGeom prst="rect">
            <a:avLst/>
          </a:prstGeom>
          <a:noFill/>
          <a:ln w="9525">
            <a:noFill/>
            <a:miter lim="800000"/>
            <a:headEnd/>
            <a:tailEnd/>
          </a:ln>
        </p:spPr>
        <p:txBody>
          <a:bodyPr>
            <a:spAutoFit/>
          </a:bodyPr>
          <a:lstStyle/>
          <a:p>
            <a:r>
              <a:rPr lang="en-US">
                <a:solidFill>
                  <a:srgbClr val="FF0000"/>
                </a:solidFill>
              </a:rPr>
              <a:t>Photo taken at the trade center in downtown Mobile, looking south down the ship channel:</a:t>
            </a:r>
          </a:p>
          <a:p>
            <a:r>
              <a:rPr lang="en-US">
                <a:solidFill>
                  <a:srgbClr val="FF0000"/>
                </a:solidFill>
              </a:rPr>
              <a:t>3/24/10 ~8:30am CDT</a:t>
            </a:r>
          </a:p>
          <a:p>
            <a:endParaRPr lang="en-US">
              <a:solidFill>
                <a:srgbClr val="FF0000"/>
              </a:solidFill>
            </a:endParaRPr>
          </a:p>
          <a:p>
            <a:r>
              <a:rPr lang="en-US">
                <a:solidFill>
                  <a:srgbClr val="FF0000"/>
                </a:solidFill>
              </a:rPr>
              <a:t>Episode: 00:00 to 10:30 CDT</a:t>
            </a:r>
          </a:p>
        </p:txBody>
      </p:sp>
      <p:pic>
        <p:nvPicPr>
          <p:cNvPr id="39940" name="Picture 4" descr="vis24.png"/>
          <p:cNvPicPr>
            <a:picLocks noChangeAspect="1"/>
          </p:cNvPicPr>
          <p:nvPr/>
        </p:nvPicPr>
        <p:blipFill>
          <a:blip r:embed="rId4" cstate="email"/>
          <a:srcRect/>
          <a:stretch>
            <a:fillRect/>
          </a:stretch>
        </p:blipFill>
        <p:spPr bwMode="auto">
          <a:xfrm>
            <a:off x="5410200" y="0"/>
            <a:ext cx="3733800" cy="2900363"/>
          </a:xfrm>
          <a:prstGeom prst="rect">
            <a:avLst/>
          </a:prstGeom>
          <a:noFill/>
          <a:ln w="9525">
            <a:noFill/>
            <a:miter lim="800000"/>
            <a:headEnd/>
            <a:tailEnd/>
          </a:ln>
        </p:spPr>
      </p:pic>
      <p:sp>
        <p:nvSpPr>
          <p:cNvPr id="39941" name="TextBox 7"/>
          <p:cNvSpPr txBox="1">
            <a:spLocks noChangeArrowheads="1"/>
          </p:cNvSpPr>
          <p:nvPr/>
        </p:nvSpPr>
        <p:spPr bwMode="auto">
          <a:xfrm>
            <a:off x="6248400" y="2889250"/>
            <a:ext cx="2895600" cy="338138"/>
          </a:xfrm>
          <a:prstGeom prst="rect">
            <a:avLst/>
          </a:prstGeom>
          <a:noFill/>
          <a:ln w="9525">
            <a:noFill/>
            <a:miter lim="800000"/>
            <a:headEnd/>
            <a:tailEnd/>
          </a:ln>
        </p:spPr>
        <p:txBody>
          <a:bodyPr>
            <a:spAutoFit/>
          </a:bodyPr>
          <a:lstStyle/>
          <a:p>
            <a:r>
              <a:rPr lang="en-US" sz="1600">
                <a:solidFill>
                  <a:srgbClr val="FF0000"/>
                </a:solidFill>
              </a:rPr>
              <a:t>3/23 21:30 – 3/24 15:30 CDT</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8"/>
          <p:cNvSpPr>
            <a:spLocks noChangeArrowheads="1"/>
          </p:cNvSpPr>
          <p:nvPr/>
        </p:nvSpPr>
        <p:spPr bwMode="auto">
          <a:xfrm>
            <a:off x="395288" y="1089025"/>
            <a:ext cx="8245475" cy="323850"/>
          </a:xfrm>
          <a:prstGeom prst="rect">
            <a:avLst/>
          </a:prstGeom>
          <a:solidFill>
            <a:srgbClr val="EFEBD1"/>
          </a:solidFill>
          <a:ln w="9525" algn="ctr">
            <a:noFill/>
            <a:round/>
            <a:headEnd/>
            <a:tailEnd/>
          </a:ln>
        </p:spPr>
        <p:txBody>
          <a:bodyPr anchor="ctr"/>
          <a:lstStyle/>
          <a:p>
            <a:pPr algn="ctr"/>
            <a:endParaRPr lang="en-US">
              <a:solidFill>
                <a:srgbClr val="336699"/>
              </a:solidFill>
            </a:endParaRPr>
          </a:p>
        </p:txBody>
      </p:sp>
      <p:sp>
        <p:nvSpPr>
          <p:cNvPr id="7171" name="Title 5"/>
          <p:cNvSpPr>
            <a:spLocks noGrp="1"/>
          </p:cNvSpPr>
          <p:nvPr>
            <p:ph type="title"/>
          </p:nvPr>
        </p:nvSpPr>
        <p:spPr>
          <a:xfrm>
            <a:off x="660400" y="80963"/>
            <a:ext cx="7823200" cy="863600"/>
          </a:xfrm>
        </p:spPr>
        <p:txBody>
          <a:bodyPr/>
          <a:lstStyle/>
          <a:p>
            <a:r>
              <a:rPr lang="en-US" sz="3600" smtClean="0"/>
              <a:t>CO-OPS Organization</a:t>
            </a:r>
          </a:p>
        </p:txBody>
      </p:sp>
      <p:grpSp>
        <p:nvGrpSpPr>
          <p:cNvPr id="7172" name="Group 40"/>
          <p:cNvGrpSpPr>
            <a:grpSpLocks/>
          </p:cNvGrpSpPr>
          <p:nvPr/>
        </p:nvGrpSpPr>
        <p:grpSpPr bwMode="auto">
          <a:xfrm>
            <a:off x="144463" y="1016000"/>
            <a:ext cx="3127375" cy="2197100"/>
            <a:chOff x="215516" y="908720"/>
            <a:chExt cx="3127536" cy="2196244"/>
          </a:xfrm>
        </p:grpSpPr>
        <p:grpSp>
          <p:nvGrpSpPr>
            <p:cNvPr id="7197" name="Group 39"/>
            <p:cNvGrpSpPr>
              <a:grpSpLocks/>
            </p:cNvGrpSpPr>
            <p:nvPr/>
          </p:nvGrpSpPr>
          <p:grpSpPr bwMode="auto">
            <a:xfrm>
              <a:off x="215516" y="908720"/>
              <a:ext cx="3095597" cy="2196244"/>
              <a:chOff x="215516" y="908720"/>
              <a:chExt cx="3095597" cy="2196244"/>
            </a:xfrm>
          </p:grpSpPr>
          <p:sp>
            <p:nvSpPr>
              <p:cNvPr id="38" name="Rectangle 37"/>
              <p:cNvSpPr/>
              <p:nvPr/>
            </p:nvSpPr>
            <p:spPr bwMode="auto">
              <a:xfrm>
                <a:off x="215516" y="908720"/>
                <a:ext cx="3060857" cy="2196244"/>
              </a:xfrm>
              <a:prstGeom prst="rect">
                <a:avLst/>
              </a:prstGeom>
              <a:solidFill>
                <a:schemeClr val="lt1">
                  <a:alpha val="4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rgbClr val="336699"/>
                  </a:solidFill>
                </a:endParaRPr>
              </a:p>
            </p:txBody>
          </p:sp>
          <p:grpSp>
            <p:nvGrpSpPr>
              <p:cNvPr id="7202" name="Group 12"/>
              <p:cNvGrpSpPr>
                <a:grpSpLocks/>
              </p:cNvGrpSpPr>
              <p:nvPr/>
            </p:nvGrpSpPr>
            <p:grpSpPr bwMode="auto">
              <a:xfrm>
                <a:off x="1730167" y="2349608"/>
                <a:ext cx="1438106" cy="576038"/>
                <a:chOff x="824616" y="1341496"/>
                <a:chExt cx="1332879" cy="576038"/>
              </a:xfrm>
            </p:grpSpPr>
            <p:sp>
              <p:nvSpPr>
                <p:cNvPr id="14" name="Rounded Rectangle 13"/>
                <p:cNvSpPr/>
                <p:nvPr/>
              </p:nvSpPr>
              <p:spPr bwMode="auto">
                <a:xfrm>
                  <a:off x="824525" y="1341496"/>
                  <a:ext cx="1333104" cy="576038"/>
                </a:xfrm>
                <a:prstGeom prst="roundRect">
                  <a:avLst/>
                </a:prstGeom>
                <a:solidFill>
                  <a:srgbClr val="336699"/>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latin typeface="Arial" pitchFamily="34" charset="0"/>
                  </a:endParaRPr>
                </a:p>
              </p:txBody>
            </p:sp>
            <p:sp>
              <p:nvSpPr>
                <p:cNvPr id="7210" name="TextBox 14"/>
                <p:cNvSpPr txBox="1">
                  <a:spLocks noChangeArrowheads="1"/>
                </p:cNvSpPr>
                <p:nvPr/>
              </p:nvSpPr>
              <p:spPr bwMode="auto">
                <a:xfrm>
                  <a:off x="858418" y="1470266"/>
                  <a:ext cx="1062556" cy="338554"/>
                </a:xfrm>
                <a:prstGeom prst="rect">
                  <a:avLst/>
                </a:prstGeom>
                <a:noFill/>
                <a:ln w="9525">
                  <a:noFill/>
                  <a:miter lim="800000"/>
                  <a:headEnd/>
                  <a:tailEnd/>
                </a:ln>
              </p:spPr>
              <p:txBody>
                <a:bodyPr>
                  <a:spAutoFit/>
                </a:bodyPr>
                <a:lstStyle/>
                <a:p>
                  <a:r>
                    <a:rPr lang="en-US" sz="1600"/>
                    <a:t>COASTAL</a:t>
                  </a:r>
                </a:p>
              </p:txBody>
            </p:sp>
          </p:grpSp>
          <p:grpSp>
            <p:nvGrpSpPr>
              <p:cNvPr id="7203" name="Group 15"/>
              <p:cNvGrpSpPr>
                <a:grpSpLocks/>
              </p:cNvGrpSpPr>
              <p:nvPr/>
            </p:nvGrpSpPr>
            <p:grpSpPr bwMode="auto">
              <a:xfrm>
                <a:off x="1742214" y="1043605"/>
                <a:ext cx="1568899" cy="585195"/>
                <a:chOff x="837412" y="1340348"/>
                <a:chExt cx="1422954" cy="585195"/>
              </a:xfrm>
            </p:grpSpPr>
            <p:sp>
              <p:nvSpPr>
                <p:cNvPr id="17" name="Rounded Rectangle 16"/>
                <p:cNvSpPr/>
                <p:nvPr/>
              </p:nvSpPr>
              <p:spPr bwMode="auto">
                <a:xfrm>
                  <a:off x="837915" y="1340348"/>
                  <a:ext cx="1259911" cy="577625"/>
                </a:xfrm>
                <a:prstGeom prst="roundRect">
                  <a:avLst/>
                </a:prstGeom>
                <a:solidFill>
                  <a:srgbClr val="336699"/>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latin typeface="Arial" pitchFamily="34" charset="0"/>
                  </a:endParaRPr>
                </a:p>
              </p:txBody>
            </p:sp>
            <p:sp>
              <p:nvSpPr>
                <p:cNvPr id="7208" name="TextBox 17"/>
                <p:cNvSpPr txBox="1">
                  <a:spLocks noChangeArrowheads="1"/>
                </p:cNvSpPr>
                <p:nvPr/>
              </p:nvSpPr>
              <p:spPr bwMode="auto">
                <a:xfrm>
                  <a:off x="892215" y="1340768"/>
                  <a:ext cx="1368151" cy="584775"/>
                </a:xfrm>
                <a:prstGeom prst="rect">
                  <a:avLst/>
                </a:prstGeom>
                <a:noFill/>
                <a:ln w="9525">
                  <a:noFill/>
                  <a:miter lim="800000"/>
                  <a:headEnd/>
                  <a:tailEnd/>
                </a:ln>
              </p:spPr>
              <p:txBody>
                <a:bodyPr>
                  <a:spAutoFit/>
                </a:bodyPr>
                <a:lstStyle/>
                <a:p>
                  <a:r>
                    <a:rPr lang="en-US" sz="1600"/>
                    <a:t>Maritime Services</a:t>
                  </a:r>
                </a:p>
              </p:txBody>
            </p:sp>
          </p:grpSp>
          <p:grpSp>
            <p:nvGrpSpPr>
              <p:cNvPr id="7204" name="Group 11"/>
              <p:cNvGrpSpPr>
                <a:grpSpLocks/>
              </p:cNvGrpSpPr>
              <p:nvPr/>
            </p:nvGrpSpPr>
            <p:grpSpPr bwMode="auto">
              <a:xfrm>
                <a:off x="286952" y="1448260"/>
                <a:ext cx="1404171" cy="649034"/>
                <a:chOff x="791008" y="1304244"/>
                <a:chExt cx="1404171" cy="649034"/>
              </a:xfrm>
            </p:grpSpPr>
            <p:sp>
              <p:nvSpPr>
                <p:cNvPr id="10" name="Rounded Rectangle 9"/>
                <p:cNvSpPr/>
                <p:nvPr/>
              </p:nvSpPr>
              <p:spPr bwMode="auto">
                <a:xfrm>
                  <a:off x="791013" y="1304244"/>
                  <a:ext cx="1374845" cy="649035"/>
                </a:xfrm>
                <a:prstGeom prst="roundRect">
                  <a:avLst/>
                </a:prstGeom>
                <a:solidFill>
                  <a:srgbClr val="336699"/>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latin typeface="Arial" pitchFamily="34" charset="0"/>
                  </a:endParaRPr>
                </a:p>
              </p:txBody>
            </p:sp>
            <p:sp>
              <p:nvSpPr>
                <p:cNvPr id="7206" name="TextBox 10"/>
                <p:cNvSpPr txBox="1">
                  <a:spLocks noChangeArrowheads="1"/>
                </p:cNvSpPr>
                <p:nvPr/>
              </p:nvSpPr>
              <p:spPr bwMode="auto">
                <a:xfrm>
                  <a:off x="791023" y="1412776"/>
                  <a:ext cx="1404156" cy="400110"/>
                </a:xfrm>
                <a:prstGeom prst="rect">
                  <a:avLst/>
                </a:prstGeom>
                <a:noFill/>
                <a:ln w="9525">
                  <a:noFill/>
                  <a:miter lim="800000"/>
                  <a:headEnd/>
                  <a:tailEnd/>
                </a:ln>
              </p:spPr>
              <p:txBody>
                <a:bodyPr>
                  <a:spAutoFit/>
                </a:bodyPr>
                <a:lstStyle/>
                <a:p>
                  <a:r>
                    <a:rPr lang="en-US" sz="2000" b="1"/>
                    <a:t>Programs</a:t>
                  </a:r>
                </a:p>
              </p:txBody>
            </p:sp>
          </p:grpSp>
        </p:grpSp>
        <p:grpSp>
          <p:nvGrpSpPr>
            <p:cNvPr id="7198" name="Group 18"/>
            <p:cNvGrpSpPr>
              <a:grpSpLocks/>
            </p:cNvGrpSpPr>
            <p:nvPr/>
          </p:nvGrpSpPr>
          <p:grpSpPr bwMode="auto">
            <a:xfrm>
              <a:off x="1654707" y="1700574"/>
              <a:ext cx="1688345" cy="576037"/>
              <a:chOff x="757968" y="1340534"/>
              <a:chExt cx="1534858" cy="576037"/>
            </a:xfrm>
          </p:grpSpPr>
          <p:sp>
            <p:nvSpPr>
              <p:cNvPr id="20" name="Rounded Rectangle 19"/>
              <p:cNvSpPr/>
              <p:nvPr/>
            </p:nvSpPr>
            <p:spPr bwMode="auto">
              <a:xfrm>
                <a:off x="839468" y="1340534"/>
                <a:ext cx="1294600" cy="576037"/>
              </a:xfrm>
              <a:prstGeom prst="roundRect">
                <a:avLst/>
              </a:prstGeom>
              <a:solidFill>
                <a:srgbClr val="336699"/>
              </a:solidFill>
              <a:ln w="9525" cap="flat" cmpd="sng" algn="ctr">
                <a:solidFill>
                  <a:schemeClr val="accent2">
                    <a:lumMod val="50000"/>
                  </a:schemeClr>
                </a:solidFill>
                <a:prstDash val="solid"/>
                <a:round/>
                <a:headEnd type="none" w="med" len="med"/>
                <a:tailEnd type="none" w="med" len="med"/>
              </a:ln>
              <a:effectLst/>
            </p:spPr>
            <p:txBody>
              <a:bodyPr anchor="ctr"/>
              <a:lstStyle/>
              <a:p>
                <a:pPr algn="ctr">
                  <a:defRPr/>
                </a:pPr>
                <a:endParaRPr lang="en-US" dirty="0">
                  <a:solidFill>
                    <a:srgbClr val="336699"/>
                  </a:solidFill>
                  <a:latin typeface="Arial" pitchFamily="34" charset="0"/>
                </a:endParaRPr>
              </a:p>
            </p:txBody>
          </p:sp>
          <p:sp>
            <p:nvSpPr>
              <p:cNvPr id="7200" name="TextBox 20"/>
              <p:cNvSpPr txBox="1">
                <a:spLocks noChangeArrowheads="1"/>
              </p:cNvSpPr>
              <p:nvPr/>
            </p:nvSpPr>
            <p:spPr bwMode="auto">
              <a:xfrm>
                <a:off x="757968" y="1358254"/>
                <a:ext cx="1534858" cy="523016"/>
              </a:xfrm>
              <a:prstGeom prst="rect">
                <a:avLst/>
              </a:prstGeom>
              <a:noFill/>
              <a:ln w="9525">
                <a:noFill/>
                <a:miter lim="800000"/>
                <a:headEnd/>
                <a:tailEnd/>
              </a:ln>
            </p:spPr>
            <p:txBody>
              <a:bodyPr>
                <a:spAutoFit/>
              </a:bodyPr>
              <a:lstStyle/>
              <a:p>
                <a:r>
                  <a:rPr lang="en-US" sz="1400"/>
                  <a:t>Mapping &amp; Charting Services</a:t>
                </a:r>
              </a:p>
            </p:txBody>
          </p:sp>
        </p:grpSp>
      </p:grpSp>
      <p:grpSp>
        <p:nvGrpSpPr>
          <p:cNvPr id="8" name="Group 67"/>
          <p:cNvGrpSpPr>
            <a:grpSpLocks/>
          </p:cNvGrpSpPr>
          <p:nvPr/>
        </p:nvGrpSpPr>
        <p:grpSpPr bwMode="auto">
          <a:xfrm>
            <a:off x="4988840" y="4083825"/>
            <a:ext cx="174625" cy="2103438"/>
            <a:chOff x="4692006" y="4221311"/>
            <a:chExt cx="175260" cy="2103009"/>
          </a:xfrm>
          <a:solidFill>
            <a:srgbClr val="4274B0"/>
          </a:solidFill>
        </p:grpSpPr>
        <p:cxnSp>
          <p:nvCxnSpPr>
            <p:cNvPr id="57" name="Straight Connector 56"/>
            <p:cNvCxnSpPr/>
            <p:nvPr/>
          </p:nvCxnSpPr>
          <p:spPr bwMode="auto">
            <a:xfrm rot="16200000" flipH="1">
              <a:off x="3651655" y="5261662"/>
              <a:ext cx="2103008" cy="22306"/>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a:off x="4714312" y="5329162"/>
              <a:ext cx="152954"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a:off x="4714312" y="6324320"/>
              <a:ext cx="152954"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68"/>
          <p:cNvGrpSpPr>
            <a:grpSpLocks/>
          </p:cNvGrpSpPr>
          <p:nvPr/>
        </p:nvGrpSpPr>
        <p:grpSpPr bwMode="auto">
          <a:xfrm>
            <a:off x="2567682" y="4083826"/>
            <a:ext cx="174625" cy="2103437"/>
            <a:chOff x="2355525" y="4221312"/>
            <a:chExt cx="175260" cy="2103008"/>
          </a:xfrm>
          <a:solidFill>
            <a:srgbClr val="4274B0"/>
          </a:solidFill>
        </p:grpSpPr>
        <p:cxnSp>
          <p:nvCxnSpPr>
            <p:cNvPr id="61" name="Straight Connector 60"/>
            <p:cNvCxnSpPr/>
            <p:nvPr/>
          </p:nvCxnSpPr>
          <p:spPr bwMode="auto">
            <a:xfrm rot="16200000" flipH="1">
              <a:off x="1315174" y="5261663"/>
              <a:ext cx="2103008" cy="22306"/>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auto">
            <a:xfrm>
              <a:off x="2377831" y="5257737"/>
              <a:ext cx="152954"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a:off x="2377831" y="6324320"/>
              <a:ext cx="152954"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66"/>
          <p:cNvGrpSpPr>
            <a:grpSpLocks/>
          </p:cNvGrpSpPr>
          <p:nvPr/>
        </p:nvGrpSpPr>
        <p:grpSpPr bwMode="auto">
          <a:xfrm>
            <a:off x="179512" y="4083827"/>
            <a:ext cx="176214" cy="2103437"/>
            <a:chOff x="25716" y="4221308"/>
            <a:chExt cx="175261" cy="2103008"/>
          </a:xfrm>
          <a:solidFill>
            <a:srgbClr val="4274B0"/>
          </a:solidFill>
        </p:grpSpPr>
        <p:cxnSp>
          <p:nvCxnSpPr>
            <p:cNvPr id="65" name="Straight Connector 64"/>
            <p:cNvCxnSpPr/>
            <p:nvPr/>
          </p:nvCxnSpPr>
          <p:spPr bwMode="auto">
            <a:xfrm rot="16200000" flipH="1">
              <a:off x="-1014735" y="5261759"/>
              <a:ext cx="2103008" cy="22105"/>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a:off x="47822" y="5257732"/>
              <a:ext cx="153155"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a:off x="47822" y="6324315"/>
              <a:ext cx="153155" cy="0"/>
            </a:xfrm>
            <a:prstGeom prst="line">
              <a:avLst/>
            </a:prstGeom>
            <a:grp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bwMode="auto">
          <a:xfrm rot="16200000" flipH="1">
            <a:off x="3736975" y="2398713"/>
            <a:ext cx="1828800" cy="0"/>
          </a:xfrm>
          <a:prstGeom prst="line">
            <a:avLst/>
          </a:prstGeom>
          <a:solidFill>
            <a:srgbClr val="4274B0"/>
          </a:solid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bwMode="auto">
          <a:xfrm>
            <a:off x="3333750" y="1096963"/>
            <a:ext cx="2636838" cy="747712"/>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atin typeface="Lucida Sans" pitchFamily="34" charset="0"/>
              </a:rPr>
              <a:t>Director</a:t>
            </a:r>
          </a:p>
          <a:p>
            <a:pPr algn="ctr" fontAlgn="auto">
              <a:spcBef>
                <a:spcPts val="0"/>
              </a:spcBef>
              <a:spcAft>
                <a:spcPts val="0"/>
              </a:spcAft>
              <a:defRPr/>
            </a:pPr>
            <a:endParaRPr lang="en-US" sz="400" b="1" dirty="0"/>
          </a:p>
          <a:p>
            <a:pPr algn="ctr" fontAlgn="auto">
              <a:spcBef>
                <a:spcPts val="0"/>
              </a:spcBef>
              <a:spcAft>
                <a:spcPts val="0"/>
              </a:spcAft>
              <a:defRPr/>
            </a:pPr>
            <a:r>
              <a:rPr lang="en-US" dirty="0"/>
              <a:t>Richard </a:t>
            </a:r>
            <a:r>
              <a:rPr lang="en-US" dirty="0" err="1"/>
              <a:t>Edwing</a:t>
            </a:r>
            <a:endParaRPr lang="en-US" dirty="0"/>
          </a:p>
        </p:txBody>
      </p:sp>
      <p:sp>
        <p:nvSpPr>
          <p:cNvPr id="70" name="Rounded Rectangle 69"/>
          <p:cNvSpPr/>
          <p:nvPr/>
        </p:nvSpPr>
        <p:spPr bwMode="auto">
          <a:xfrm>
            <a:off x="3535363" y="2014538"/>
            <a:ext cx="2228850" cy="693737"/>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latin typeface="Lucida Sans" pitchFamily="34" charset="0"/>
              </a:rPr>
              <a:t>Deputy Director</a:t>
            </a:r>
          </a:p>
          <a:p>
            <a:pPr algn="ctr" fontAlgn="auto">
              <a:spcBef>
                <a:spcPts val="0"/>
              </a:spcBef>
              <a:spcAft>
                <a:spcPts val="0"/>
              </a:spcAft>
              <a:defRPr/>
            </a:pPr>
            <a:endParaRPr lang="en-US" sz="400" b="1" dirty="0"/>
          </a:p>
          <a:p>
            <a:pPr algn="ctr" fontAlgn="auto">
              <a:spcBef>
                <a:spcPts val="0"/>
              </a:spcBef>
              <a:spcAft>
                <a:spcPts val="0"/>
              </a:spcAft>
              <a:defRPr/>
            </a:pPr>
            <a:r>
              <a:rPr lang="en-US" sz="1600" dirty="0"/>
              <a:t>Ellen Clark</a:t>
            </a:r>
          </a:p>
        </p:txBody>
      </p:sp>
      <p:sp>
        <p:nvSpPr>
          <p:cNvPr id="71" name="Rounded Rectangle 70"/>
          <p:cNvSpPr/>
          <p:nvPr/>
        </p:nvSpPr>
        <p:spPr bwMode="auto">
          <a:xfrm>
            <a:off x="6327775" y="2582863"/>
            <a:ext cx="1905000" cy="630237"/>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Senior Scientist</a:t>
            </a:r>
          </a:p>
        </p:txBody>
      </p:sp>
      <p:sp>
        <p:nvSpPr>
          <p:cNvPr id="72" name="Rounded Rectangle 71"/>
          <p:cNvSpPr/>
          <p:nvPr/>
        </p:nvSpPr>
        <p:spPr bwMode="auto">
          <a:xfrm>
            <a:off x="2519363" y="3471863"/>
            <a:ext cx="2014537" cy="965200"/>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a:p>
            <a:pPr algn="ctr" fontAlgn="auto">
              <a:spcBef>
                <a:spcPts val="0"/>
              </a:spcBef>
              <a:spcAft>
                <a:spcPts val="300"/>
              </a:spcAft>
              <a:defRPr/>
            </a:pPr>
            <a:r>
              <a:rPr lang="en-US" b="1" spc="40" dirty="0"/>
              <a:t>Field Operations Division</a:t>
            </a:r>
          </a:p>
          <a:p>
            <a:pPr algn="ctr" fontAlgn="auto">
              <a:spcBef>
                <a:spcPts val="0"/>
              </a:spcBef>
              <a:spcAft>
                <a:spcPts val="0"/>
              </a:spcAft>
              <a:defRPr/>
            </a:pPr>
            <a:endParaRPr lang="en-US" dirty="0"/>
          </a:p>
        </p:txBody>
      </p:sp>
      <p:sp>
        <p:nvSpPr>
          <p:cNvPr id="73" name="Rounded Rectangle 72"/>
          <p:cNvSpPr/>
          <p:nvPr/>
        </p:nvSpPr>
        <p:spPr bwMode="auto">
          <a:xfrm>
            <a:off x="4824413" y="3468688"/>
            <a:ext cx="2012950" cy="965200"/>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b="1" spc="40" dirty="0"/>
              <a:t>Oceanographic Division</a:t>
            </a:r>
          </a:p>
        </p:txBody>
      </p:sp>
      <p:sp>
        <p:nvSpPr>
          <p:cNvPr id="74" name="Rounded Rectangle 73"/>
          <p:cNvSpPr/>
          <p:nvPr/>
        </p:nvSpPr>
        <p:spPr bwMode="auto">
          <a:xfrm>
            <a:off x="7092950" y="3468688"/>
            <a:ext cx="2012950" cy="965200"/>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b="1" spc="40" dirty="0"/>
              <a:t>Information Systems Division</a:t>
            </a:r>
          </a:p>
        </p:txBody>
      </p:sp>
      <p:sp>
        <p:nvSpPr>
          <p:cNvPr id="75" name="Rounded Rectangle 74"/>
          <p:cNvSpPr/>
          <p:nvPr/>
        </p:nvSpPr>
        <p:spPr bwMode="auto">
          <a:xfrm>
            <a:off x="179388" y="3468688"/>
            <a:ext cx="2012950" cy="9683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b="1" spc="40" dirty="0"/>
              <a:t>Engineering</a:t>
            </a:r>
          </a:p>
          <a:p>
            <a:pPr algn="ctr" fontAlgn="auto">
              <a:spcBef>
                <a:spcPts val="0"/>
              </a:spcBef>
              <a:spcAft>
                <a:spcPts val="300"/>
              </a:spcAft>
              <a:defRPr/>
            </a:pPr>
            <a:r>
              <a:rPr lang="en-US" b="1" spc="40" dirty="0"/>
              <a:t>Division</a:t>
            </a:r>
          </a:p>
        </p:txBody>
      </p:sp>
      <p:sp>
        <p:nvSpPr>
          <p:cNvPr id="76" name="Rounded Rectangle 75"/>
          <p:cNvSpPr/>
          <p:nvPr/>
        </p:nvSpPr>
        <p:spPr bwMode="auto">
          <a:xfrm>
            <a:off x="284163" y="4749800"/>
            <a:ext cx="2181225"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Engineering &amp; Development Branch</a:t>
            </a:r>
          </a:p>
        </p:txBody>
      </p:sp>
      <p:sp>
        <p:nvSpPr>
          <p:cNvPr id="77" name="Rounded Rectangle 76"/>
          <p:cNvSpPr/>
          <p:nvPr/>
        </p:nvSpPr>
        <p:spPr bwMode="auto">
          <a:xfrm>
            <a:off x="2681288" y="5711825"/>
            <a:ext cx="2178050"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Pacific Operations Branch</a:t>
            </a:r>
            <a:endParaRPr lang="en-US" sz="1600" dirty="0"/>
          </a:p>
        </p:txBody>
      </p:sp>
      <p:sp>
        <p:nvSpPr>
          <p:cNvPr id="78" name="Rounded Rectangle 77"/>
          <p:cNvSpPr/>
          <p:nvPr/>
        </p:nvSpPr>
        <p:spPr bwMode="auto">
          <a:xfrm>
            <a:off x="5092700" y="5715000"/>
            <a:ext cx="2179638"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Planning Monitoring &amp; Analysis Branch</a:t>
            </a:r>
            <a:endParaRPr lang="en-US" sz="1600" dirty="0"/>
          </a:p>
        </p:txBody>
      </p:sp>
      <p:sp>
        <p:nvSpPr>
          <p:cNvPr id="79" name="Rounded Rectangle 78"/>
          <p:cNvSpPr/>
          <p:nvPr/>
        </p:nvSpPr>
        <p:spPr bwMode="auto">
          <a:xfrm>
            <a:off x="284163" y="5715000"/>
            <a:ext cx="2178050"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Systems Support &amp; Evaluation Branch</a:t>
            </a:r>
            <a:endParaRPr lang="en-US" sz="1600" dirty="0"/>
          </a:p>
        </p:txBody>
      </p:sp>
      <p:sp>
        <p:nvSpPr>
          <p:cNvPr id="80" name="Rounded Rectangle 79"/>
          <p:cNvSpPr/>
          <p:nvPr/>
        </p:nvSpPr>
        <p:spPr bwMode="auto">
          <a:xfrm>
            <a:off x="2681288" y="4749800"/>
            <a:ext cx="2178050"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Atlantic Operations Branch</a:t>
            </a:r>
          </a:p>
        </p:txBody>
      </p:sp>
      <p:sp>
        <p:nvSpPr>
          <p:cNvPr id="81" name="Rounded Rectangle 80"/>
          <p:cNvSpPr/>
          <p:nvPr/>
        </p:nvSpPr>
        <p:spPr bwMode="auto">
          <a:xfrm>
            <a:off x="5092700" y="4749800"/>
            <a:ext cx="2179638" cy="803275"/>
          </a:xfrm>
          <a:prstGeom prst="roundRect">
            <a:avLst/>
          </a:prstGeom>
          <a:solidFill>
            <a:srgbClr val="4274B0"/>
          </a:solid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300"/>
              </a:spcAft>
              <a:defRPr/>
            </a:pPr>
            <a:r>
              <a:rPr lang="en-US" sz="1600" b="1" spc="30" dirty="0"/>
              <a:t>Products &amp; Services Branch</a:t>
            </a:r>
            <a:endParaRPr lang="en-US" sz="1600" dirty="0"/>
          </a:p>
        </p:txBody>
      </p:sp>
      <p:cxnSp>
        <p:nvCxnSpPr>
          <p:cNvPr id="82" name="Straight Connector 81"/>
          <p:cNvCxnSpPr/>
          <p:nvPr/>
        </p:nvCxnSpPr>
        <p:spPr bwMode="auto">
          <a:xfrm>
            <a:off x="4651375" y="3319463"/>
            <a:ext cx="3484563" cy="0"/>
          </a:xfrm>
          <a:prstGeom prst="line">
            <a:avLst/>
          </a:prstGeom>
          <a:solidFill>
            <a:srgbClr val="4274B0"/>
          </a:solidFill>
          <a:ln w="19050" cap="sq">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bwMode="auto">
          <a:xfrm rot="10800000">
            <a:off x="1214438" y="3321050"/>
            <a:ext cx="3581400" cy="0"/>
          </a:xfrm>
          <a:prstGeom prst="line">
            <a:avLst/>
          </a:prstGeom>
          <a:solidFill>
            <a:srgbClr val="4274B0"/>
          </a:solidFill>
          <a:ln w="19050" cap="sq">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bwMode="auto">
          <a:xfrm rot="5400000">
            <a:off x="1143000" y="3395663"/>
            <a:ext cx="152400" cy="0"/>
          </a:xfrm>
          <a:prstGeom prst="line">
            <a:avLst/>
          </a:prstGeom>
          <a:solidFill>
            <a:srgbClr val="4274B0"/>
          </a:solid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bwMode="auto">
          <a:xfrm rot="5400000">
            <a:off x="3452813" y="3395663"/>
            <a:ext cx="152400" cy="0"/>
          </a:xfrm>
          <a:prstGeom prst="line">
            <a:avLst/>
          </a:prstGeom>
          <a:solidFill>
            <a:srgbClr val="4274B0"/>
          </a:solid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bwMode="auto">
          <a:xfrm rot="5400000">
            <a:off x="5794375" y="3395663"/>
            <a:ext cx="152400" cy="0"/>
          </a:xfrm>
          <a:prstGeom prst="line">
            <a:avLst/>
          </a:prstGeom>
          <a:solidFill>
            <a:srgbClr val="4274B0"/>
          </a:solid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rot="5400000">
            <a:off x="8077200" y="3395663"/>
            <a:ext cx="152400" cy="0"/>
          </a:xfrm>
          <a:prstGeom prst="line">
            <a:avLst/>
          </a:prstGeom>
          <a:solidFill>
            <a:srgbClr val="4274B0"/>
          </a:solidFill>
          <a:ln w="1905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a:off x="4651375" y="2889250"/>
            <a:ext cx="1676400" cy="0"/>
          </a:xfrm>
          <a:prstGeom prst="line">
            <a:avLst/>
          </a:prstGeom>
          <a:solidFill>
            <a:srgbClr val="4274B0"/>
          </a:solidFill>
          <a:ln w="19050" cap="sq">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p:cNvPicPr>
            <a:picLocks noChangeAspect="1" noChangeArrowheads="1"/>
          </p:cNvPicPr>
          <p:nvPr/>
        </p:nvPicPr>
        <p:blipFill>
          <a:blip r:embed="rId3" cstate="email"/>
          <a:srcRect/>
          <a:stretch>
            <a:fillRect/>
          </a:stretch>
        </p:blipFill>
        <p:spPr bwMode="auto">
          <a:xfrm>
            <a:off x="935038" y="2241550"/>
            <a:ext cx="7875587" cy="3455988"/>
          </a:xfrm>
          <a:prstGeom prst="rect">
            <a:avLst/>
          </a:prstGeom>
          <a:noFill/>
          <a:ln w="9525">
            <a:noFill/>
            <a:miter lim="800000"/>
            <a:headEnd/>
            <a:tailEnd/>
          </a:ln>
        </p:spPr>
      </p:pic>
      <p:sp>
        <p:nvSpPr>
          <p:cNvPr id="8195" name="Title 32"/>
          <p:cNvSpPr>
            <a:spLocks noGrp="1"/>
          </p:cNvSpPr>
          <p:nvPr>
            <p:ph type="title"/>
          </p:nvPr>
        </p:nvSpPr>
        <p:spPr>
          <a:xfrm>
            <a:off x="407988" y="471488"/>
            <a:ext cx="8328025" cy="762000"/>
          </a:xfrm>
        </p:spPr>
        <p:txBody>
          <a:bodyPr/>
          <a:lstStyle/>
          <a:p>
            <a:r>
              <a:rPr lang="en-US" sz="3600" smtClean="0">
                <a:cs typeface="Arial" charset="0"/>
              </a:rPr>
              <a:t>CO-OPS Program Structure</a:t>
            </a:r>
            <a:endParaRPr lang="en-US" sz="3600" smtClean="0"/>
          </a:p>
        </p:txBody>
      </p:sp>
      <p:sp>
        <p:nvSpPr>
          <p:cNvPr id="8196" name="TextBox 27"/>
          <p:cNvSpPr txBox="1">
            <a:spLocks noChangeArrowheads="1"/>
          </p:cNvSpPr>
          <p:nvPr/>
        </p:nvSpPr>
        <p:spPr bwMode="auto">
          <a:xfrm>
            <a:off x="1044575" y="1474788"/>
            <a:ext cx="7056438" cy="585787"/>
          </a:xfrm>
          <a:prstGeom prst="rect">
            <a:avLst/>
          </a:prstGeom>
          <a:noFill/>
          <a:ln w="9525">
            <a:noFill/>
            <a:miter lim="800000"/>
            <a:headEnd/>
            <a:tailEnd/>
          </a:ln>
        </p:spPr>
        <p:txBody>
          <a:bodyPr>
            <a:spAutoFit/>
          </a:bodyPr>
          <a:lstStyle/>
          <a:p>
            <a:pPr algn="ctr"/>
            <a:r>
              <a:rPr lang="en-US" sz="3200">
                <a:solidFill>
                  <a:schemeClr val="bg1"/>
                </a:solidFill>
              </a:rPr>
              <a:t>A Matrix Organization </a:t>
            </a:r>
          </a:p>
        </p:txBody>
      </p:sp>
      <p:sp>
        <p:nvSpPr>
          <p:cNvPr id="8197" name="TextBox 24"/>
          <p:cNvSpPr txBox="1">
            <a:spLocks noChangeArrowheads="1"/>
          </p:cNvSpPr>
          <p:nvPr/>
        </p:nvSpPr>
        <p:spPr bwMode="auto">
          <a:xfrm>
            <a:off x="935038" y="5799138"/>
            <a:ext cx="7683500" cy="509587"/>
          </a:xfrm>
          <a:prstGeom prst="rect">
            <a:avLst/>
          </a:prstGeom>
          <a:noFill/>
          <a:ln w="9525">
            <a:noFill/>
            <a:miter lim="800000"/>
            <a:headEnd/>
            <a:tailEnd/>
          </a:ln>
        </p:spPr>
        <p:txBody>
          <a:bodyPr>
            <a:spAutoFit/>
          </a:bodyPr>
          <a:lstStyle/>
          <a:p>
            <a:pPr algn="ctr"/>
            <a:r>
              <a:rPr lang="en-US" sz="2400" b="1">
                <a:solidFill>
                  <a:schemeClr val="bg1"/>
                </a:solidFill>
              </a:rPr>
              <a:t>Divisions</a:t>
            </a:r>
          </a:p>
        </p:txBody>
      </p:sp>
      <p:grpSp>
        <p:nvGrpSpPr>
          <p:cNvPr id="2" name="Group 19"/>
          <p:cNvGrpSpPr>
            <a:grpSpLocks/>
          </p:cNvGrpSpPr>
          <p:nvPr/>
        </p:nvGrpSpPr>
        <p:grpSpPr bwMode="auto">
          <a:xfrm>
            <a:off x="323850" y="2276475"/>
            <a:ext cx="8462963" cy="2484438"/>
            <a:chOff x="323528" y="2276872"/>
            <a:chExt cx="8463628" cy="2484277"/>
          </a:xfrm>
        </p:grpSpPr>
        <p:grpSp>
          <p:nvGrpSpPr>
            <p:cNvPr id="8199" name="Group 33"/>
            <p:cNvGrpSpPr>
              <a:grpSpLocks/>
            </p:cNvGrpSpPr>
            <p:nvPr/>
          </p:nvGrpSpPr>
          <p:grpSpPr bwMode="auto">
            <a:xfrm>
              <a:off x="323528" y="2276872"/>
              <a:ext cx="8463628" cy="2484277"/>
              <a:chOff x="361558" y="2348260"/>
              <a:chExt cx="8352235" cy="2485704"/>
            </a:xfrm>
          </p:grpSpPr>
          <p:grpSp>
            <p:nvGrpSpPr>
              <p:cNvPr id="8202" name="Group 31"/>
              <p:cNvGrpSpPr>
                <a:grpSpLocks/>
              </p:cNvGrpSpPr>
              <p:nvPr/>
            </p:nvGrpSpPr>
            <p:grpSpPr bwMode="auto">
              <a:xfrm>
                <a:off x="361558" y="2348260"/>
                <a:ext cx="8352235" cy="2485704"/>
                <a:chOff x="-620209" y="2210632"/>
                <a:chExt cx="8352235" cy="2485704"/>
              </a:xfrm>
            </p:grpSpPr>
            <p:sp>
              <p:nvSpPr>
                <p:cNvPr id="8200" name="Rectangle 30"/>
                <p:cNvSpPr>
                  <a:spLocks noChangeArrowheads="1"/>
                </p:cNvSpPr>
                <p:nvPr/>
              </p:nvSpPr>
              <p:spPr bwMode="auto">
                <a:xfrm>
                  <a:off x="-16197" y="2210632"/>
                  <a:ext cx="7748223" cy="2485704"/>
                </a:xfrm>
                <a:prstGeom prst="rect">
                  <a:avLst/>
                </a:prstGeom>
                <a:solidFill>
                  <a:schemeClr val="tx1">
                    <a:alpha val="68000"/>
                  </a:schemeClr>
                </a:solidFill>
                <a:ln w="6350" cap="rnd" algn="ctr">
                  <a:solidFill>
                    <a:schemeClr val="accent6">
                      <a:lumMod val="50000"/>
                    </a:schemeClr>
                  </a:solidFill>
                  <a:round/>
                  <a:headEnd/>
                  <a:tailEnd/>
                </a:ln>
                <a:scene3d>
                  <a:camera prst="orthographicFront"/>
                  <a:lightRig rig="threePt" dir="t"/>
                </a:scene3d>
                <a:sp3d>
                  <a:bevelT/>
                </a:sp3d>
              </p:spPr>
              <p:txBody>
                <a:bodyPr anchor="ctr"/>
                <a:lstStyle/>
                <a:p>
                  <a:pPr algn="ctr">
                    <a:defRPr/>
                  </a:pPr>
                  <a:endParaRPr lang="en-US" dirty="0">
                    <a:solidFill>
                      <a:schemeClr val="accent6">
                        <a:lumMod val="50000"/>
                      </a:schemeClr>
                    </a:solidFill>
                  </a:endParaRPr>
                </a:p>
              </p:txBody>
            </p:sp>
            <p:sp>
              <p:nvSpPr>
                <p:cNvPr id="8207" name="TextBox 25"/>
                <p:cNvSpPr txBox="1">
                  <a:spLocks noChangeArrowheads="1"/>
                </p:cNvSpPr>
                <p:nvPr/>
              </p:nvSpPr>
              <p:spPr bwMode="auto">
                <a:xfrm rot="-5400000">
                  <a:off x="-1307478" y="3474297"/>
                  <a:ext cx="1836204" cy="461665"/>
                </a:xfrm>
                <a:prstGeom prst="rect">
                  <a:avLst/>
                </a:prstGeom>
                <a:noFill/>
                <a:ln w="9525">
                  <a:noFill/>
                  <a:miter lim="800000"/>
                  <a:headEnd/>
                  <a:tailEnd/>
                </a:ln>
              </p:spPr>
              <p:txBody>
                <a:bodyPr>
                  <a:spAutoFit/>
                </a:bodyPr>
                <a:lstStyle/>
                <a:p>
                  <a:pPr algn="ctr"/>
                  <a:r>
                    <a:rPr lang="en-US" sz="2400" b="1">
                      <a:solidFill>
                        <a:schemeClr val="bg1"/>
                      </a:solidFill>
                    </a:rPr>
                    <a:t>Programs</a:t>
                  </a:r>
                </a:p>
              </p:txBody>
            </p:sp>
          </p:grpSp>
          <p:sp>
            <p:nvSpPr>
              <p:cNvPr id="33" name="TextBox 32"/>
              <p:cNvSpPr txBox="1"/>
              <p:nvPr/>
            </p:nvSpPr>
            <p:spPr>
              <a:xfrm>
                <a:off x="1260861" y="2527739"/>
                <a:ext cx="6912410" cy="2249045"/>
              </a:xfrm>
              <a:prstGeom prst="rect">
                <a:avLst/>
              </a:prstGeom>
              <a:noFill/>
            </p:spPr>
            <p:txBody>
              <a:bodyPr>
                <a:spAutoFit/>
              </a:bodyPr>
              <a:lstStyle/>
              <a:p>
                <a:pPr>
                  <a:defRPr/>
                </a:pPr>
                <a:r>
                  <a:rPr lang="en-US" b="1" dirty="0">
                    <a:solidFill>
                      <a:schemeClr val="accent6">
                        <a:lumMod val="50000"/>
                      </a:schemeClr>
                    </a:solidFill>
                    <a:latin typeface="Arial" pitchFamily="34" charset="0"/>
                  </a:rPr>
                  <a:t>Maritime Services</a:t>
                </a:r>
              </a:p>
              <a:p>
                <a:pPr>
                  <a:defRPr/>
                </a:pPr>
                <a:r>
                  <a:rPr lang="en-US" sz="1600" b="1" dirty="0">
                    <a:solidFill>
                      <a:schemeClr val="bg1"/>
                    </a:solidFill>
                    <a:latin typeface="Arial" pitchFamily="34" charset="0"/>
                  </a:rPr>
                  <a:t>     </a:t>
                </a:r>
                <a:r>
                  <a:rPr lang="en-US" sz="1600" dirty="0">
                    <a:solidFill>
                      <a:schemeClr val="bg1"/>
                    </a:solidFill>
                    <a:latin typeface="Arial" pitchFamily="34" charset="0"/>
                  </a:rPr>
                  <a:t>Darren Wright, Program Manager</a:t>
                </a:r>
              </a:p>
              <a:p>
                <a:pPr>
                  <a:defRPr/>
                </a:pPr>
                <a:endParaRPr lang="en-US" sz="1000" b="1" dirty="0">
                  <a:solidFill>
                    <a:schemeClr val="accent6">
                      <a:lumMod val="50000"/>
                    </a:schemeClr>
                  </a:solidFill>
                  <a:latin typeface="Arial" pitchFamily="34" charset="0"/>
                </a:endParaRPr>
              </a:p>
              <a:p>
                <a:pPr>
                  <a:defRPr/>
                </a:pPr>
                <a:r>
                  <a:rPr lang="en-US" b="1" dirty="0">
                    <a:solidFill>
                      <a:schemeClr val="accent6">
                        <a:lumMod val="50000"/>
                      </a:schemeClr>
                    </a:solidFill>
                    <a:latin typeface="Arial" pitchFamily="34" charset="0"/>
                  </a:rPr>
                  <a:t>Mapping and Charting Services</a:t>
                </a:r>
              </a:p>
              <a:p>
                <a:pPr>
                  <a:defRPr/>
                </a:pPr>
                <a:r>
                  <a:rPr lang="en-US" sz="1600" b="1" dirty="0">
                    <a:solidFill>
                      <a:schemeClr val="accent6">
                        <a:lumMod val="50000"/>
                      </a:schemeClr>
                    </a:solidFill>
                    <a:latin typeface="Arial" pitchFamily="34" charset="0"/>
                  </a:rPr>
                  <a:t>     </a:t>
                </a:r>
                <a:r>
                  <a:rPr lang="en-US" sz="1600" dirty="0">
                    <a:solidFill>
                      <a:schemeClr val="bg1"/>
                    </a:solidFill>
                    <a:latin typeface="Arial" pitchFamily="34" charset="0"/>
                  </a:rPr>
                  <a:t>Laura Rear McLaughlin, Program Manager</a:t>
                </a:r>
              </a:p>
              <a:p>
                <a:pPr>
                  <a:defRPr/>
                </a:pPr>
                <a:endParaRPr lang="en-US" sz="1000" b="1" dirty="0">
                  <a:solidFill>
                    <a:schemeClr val="accent6">
                      <a:lumMod val="50000"/>
                    </a:schemeClr>
                  </a:solidFill>
                  <a:latin typeface="Arial" pitchFamily="34" charset="0"/>
                </a:endParaRPr>
              </a:p>
              <a:p>
                <a:pPr>
                  <a:defRPr/>
                </a:pPr>
                <a:r>
                  <a:rPr lang="en-US" b="1" dirty="0">
                    <a:solidFill>
                      <a:schemeClr val="accent6">
                        <a:lumMod val="50000"/>
                      </a:schemeClr>
                    </a:solidFill>
                    <a:latin typeface="Arial" pitchFamily="34" charset="0"/>
                  </a:rPr>
                  <a:t>Coastal Oceanographic Applications and Services of Tides and Lakes (COASTAL)</a:t>
                </a:r>
              </a:p>
              <a:p>
                <a:pPr>
                  <a:defRPr/>
                </a:pPr>
                <a:r>
                  <a:rPr lang="en-US" sz="1600" dirty="0">
                    <a:solidFill>
                      <a:schemeClr val="bg1"/>
                    </a:solidFill>
                    <a:latin typeface="Arial" pitchFamily="34" charset="0"/>
                  </a:rPr>
                  <a:t>     Allison Allen, Program Manager</a:t>
                </a:r>
              </a:p>
            </p:txBody>
          </p:sp>
        </p:grpSp>
        <p:cxnSp>
          <p:nvCxnSpPr>
            <p:cNvPr id="17" name="Straight Connector 16"/>
            <p:cNvCxnSpPr/>
            <p:nvPr/>
          </p:nvCxnSpPr>
          <p:spPr bwMode="auto">
            <a:xfrm>
              <a:off x="936351" y="3068984"/>
              <a:ext cx="7812702" cy="0"/>
            </a:xfrm>
            <a:prstGeom prst="line">
              <a:avLst/>
            </a:prstGeom>
            <a:solidFill>
              <a:schemeClr val="accent1"/>
            </a:solidFill>
            <a:ln w="9525" cap="flat" cmpd="sng" algn="ctr">
              <a:solidFill>
                <a:schemeClr val="tx1">
                  <a:lumMod val="65000"/>
                </a:schemeClr>
              </a:solidFill>
              <a:prstDash val="solid"/>
              <a:round/>
              <a:headEnd type="none" w="med" len="med"/>
              <a:tailEnd type="none" w="med" len="med"/>
            </a:ln>
            <a:effectLst/>
          </p:spPr>
        </p:cxnSp>
        <p:cxnSp>
          <p:nvCxnSpPr>
            <p:cNvPr id="19" name="Straight Connector 18"/>
            <p:cNvCxnSpPr/>
            <p:nvPr/>
          </p:nvCxnSpPr>
          <p:spPr bwMode="auto">
            <a:xfrm>
              <a:off x="899836" y="3789662"/>
              <a:ext cx="7812701" cy="0"/>
            </a:xfrm>
            <a:prstGeom prst="line">
              <a:avLst/>
            </a:prstGeom>
            <a:solidFill>
              <a:schemeClr val="accent1"/>
            </a:solidFill>
            <a:ln w="9525" cap="flat" cmpd="sng" algn="ctr">
              <a:solidFill>
                <a:schemeClr val="tx1">
                  <a:lumMod val="65000"/>
                </a:schemeClr>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nwlon_map.png"/>
          <p:cNvPicPr>
            <a:picLocks noChangeAspect="1"/>
          </p:cNvPicPr>
          <p:nvPr/>
        </p:nvPicPr>
        <p:blipFill>
          <a:blip r:embed="rId3" cstate="email"/>
          <a:srcRect/>
          <a:stretch>
            <a:fillRect/>
          </a:stretch>
        </p:blipFill>
        <p:spPr bwMode="auto">
          <a:xfrm>
            <a:off x="5256213" y="2281238"/>
            <a:ext cx="3851275" cy="2911475"/>
          </a:xfrm>
          <a:prstGeom prst="rect">
            <a:avLst/>
          </a:prstGeom>
          <a:noFill/>
          <a:ln w="9525">
            <a:noFill/>
            <a:miter lim="800000"/>
            <a:headEnd/>
            <a:tailEnd/>
          </a:ln>
        </p:spPr>
      </p:pic>
      <p:sp>
        <p:nvSpPr>
          <p:cNvPr id="9219" name="Rectangle 11"/>
          <p:cNvSpPr>
            <a:spLocks noChangeArrowheads="1"/>
          </p:cNvSpPr>
          <p:nvPr/>
        </p:nvSpPr>
        <p:spPr bwMode="auto">
          <a:xfrm>
            <a:off x="0" y="6237288"/>
            <a:ext cx="9144000" cy="620712"/>
          </a:xfrm>
          <a:prstGeom prst="rect">
            <a:avLst/>
          </a:prstGeom>
          <a:solidFill>
            <a:srgbClr val="EFEBD1"/>
          </a:solidFill>
          <a:ln w="9525" algn="ctr">
            <a:noFill/>
            <a:round/>
            <a:headEnd/>
            <a:tailEnd/>
          </a:ln>
        </p:spPr>
        <p:txBody>
          <a:bodyPr anchor="ctr"/>
          <a:lstStyle/>
          <a:p>
            <a:pPr algn="ctr"/>
            <a:endParaRPr lang="en-US">
              <a:solidFill>
                <a:srgbClr val="336699"/>
              </a:solidFill>
            </a:endParaRPr>
          </a:p>
        </p:txBody>
      </p:sp>
      <p:sp>
        <p:nvSpPr>
          <p:cNvPr id="9220" name="Title 1"/>
          <p:cNvSpPr>
            <a:spLocks noGrp="1"/>
          </p:cNvSpPr>
          <p:nvPr>
            <p:ph type="title"/>
          </p:nvPr>
        </p:nvSpPr>
        <p:spPr>
          <a:xfrm>
            <a:off x="647700" y="188913"/>
            <a:ext cx="7823200" cy="790575"/>
          </a:xfrm>
        </p:spPr>
        <p:txBody>
          <a:bodyPr/>
          <a:lstStyle/>
          <a:p>
            <a:r>
              <a:rPr lang="en-US" sz="3600" smtClean="0"/>
              <a:t>CO-OPS Observing Systems</a:t>
            </a:r>
          </a:p>
        </p:txBody>
      </p:sp>
      <p:sp>
        <p:nvSpPr>
          <p:cNvPr id="14339" name="Content Placeholder 2"/>
          <p:cNvSpPr>
            <a:spLocks noGrp="1"/>
          </p:cNvSpPr>
          <p:nvPr>
            <p:ph idx="1"/>
          </p:nvPr>
        </p:nvSpPr>
        <p:spPr>
          <a:xfrm>
            <a:off x="0" y="2457450"/>
            <a:ext cx="5076825" cy="4032250"/>
          </a:xfrm>
        </p:spPr>
        <p:txBody>
          <a:bodyPr/>
          <a:lstStyle/>
          <a:p>
            <a:pPr>
              <a:spcBef>
                <a:spcPts val="600"/>
              </a:spcBef>
              <a:defRPr/>
            </a:pPr>
            <a:r>
              <a:rPr lang="en-US" sz="2200" b="1" dirty="0" smtClean="0"/>
              <a:t>National Water Level Observation Network (NWLON):</a:t>
            </a:r>
          </a:p>
          <a:p>
            <a:pPr marL="742950" lvl="2" indent="-342900" eaLnBrk="1" hangingPunct="1">
              <a:spcBef>
                <a:spcPts val="600"/>
              </a:spcBef>
              <a:defRPr/>
            </a:pPr>
            <a:r>
              <a:rPr lang="en-US" sz="2000" dirty="0" smtClean="0"/>
              <a:t>Water level, wind speed / direction, barometric pressure, air and water temperature, conductivity</a:t>
            </a:r>
          </a:p>
          <a:p>
            <a:pPr marL="742950" lvl="2" indent="-342900" eaLnBrk="1" hangingPunct="1">
              <a:spcBef>
                <a:spcPts val="600"/>
              </a:spcBef>
              <a:defRPr/>
            </a:pPr>
            <a:r>
              <a:rPr lang="en-US" sz="2000" dirty="0" smtClean="0"/>
              <a:t>Short-term water level station deployments</a:t>
            </a:r>
          </a:p>
          <a:p>
            <a:pPr marL="742950" lvl="2" indent="-342900" eaLnBrk="1" hangingPunct="1">
              <a:defRPr/>
            </a:pPr>
            <a:endParaRPr lang="en-US" sz="800" dirty="0" smtClean="0"/>
          </a:p>
          <a:p>
            <a:pPr>
              <a:spcBef>
                <a:spcPts val="600"/>
              </a:spcBef>
              <a:defRPr/>
            </a:pPr>
            <a:r>
              <a:rPr lang="en-US" sz="2200" b="1" dirty="0" smtClean="0"/>
              <a:t>National Current Observations</a:t>
            </a:r>
          </a:p>
          <a:p>
            <a:pPr lvl="1">
              <a:spcBef>
                <a:spcPts val="600"/>
              </a:spcBef>
              <a:defRPr/>
            </a:pPr>
            <a:r>
              <a:rPr lang="en-US" sz="2000" dirty="0" smtClean="0"/>
              <a:t>Short-term current meter deployments</a:t>
            </a:r>
          </a:p>
          <a:p>
            <a:pPr lvl="2">
              <a:spcBef>
                <a:spcPts val="600"/>
              </a:spcBef>
              <a:defRPr/>
            </a:pPr>
            <a:r>
              <a:rPr lang="en-US" sz="1800" dirty="0" smtClean="0"/>
              <a:t>70 sites a year</a:t>
            </a:r>
          </a:p>
        </p:txBody>
      </p:sp>
      <p:pic>
        <p:nvPicPr>
          <p:cNvPr id="9222" name="Picture 6" descr="Banner_PORTS3.tif"/>
          <p:cNvPicPr>
            <a:picLocks noChangeAspect="1"/>
          </p:cNvPicPr>
          <p:nvPr/>
        </p:nvPicPr>
        <p:blipFill>
          <a:blip r:embed="rId4" cstate="email"/>
          <a:srcRect/>
          <a:stretch>
            <a:fillRect/>
          </a:stretch>
        </p:blipFill>
        <p:spPr bwMode="auto">
          <a:xfrm>
            <a:off x="0" y="896938"/>
            <a:ext cx="9144000" cy="1379537"/>
          </a:xfrm>
          <a:prstGeom prst="rect">
            <a:avLst/>
          </a:prstGeom>
          <a:noFill/>
          <a:ln w="9525">
            <a:noFill/>
            <a:miter lim="800000"/>
            <a:headEnd/>
            <a:tailEnd/>
          </a:ln>
        </p:spPr>
      </p:pic>
      <p:pic>
        <p:nvPicPr>
          <p:cNvPr id="6" name="Picture 5" descr="CItowing 861.jpg"/>
          <p:cNvPicPr>
            <a:picLocks noChangeAspect="1"/>
          </p:cNvPicPr>
          <p:nvPr/>
        </p:nvPicPr>
        <p:blipFill>
          <a:blip r:embed="rId5" cstate="email"/>
          <a:stretch>
            <a:fillRect/>
          </a:stretch>
        </p:blipFill>
        <p:spPr bwMode="auto">
          <a:xfrm>
            <a:off x="7019925" y="5265738"/>
            <a:ext cx="2065338" cy="1547812"/>
          </a:xfrm>
          <a:prstGeom prst="rect">
            <a:avLst/>
          </a:prstGeom>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6" cstate="email"/>
          <a:srcRect/>
          <a:stretch>
            <a:fillRect/>
          </a:stretch>
        </p:blipFill>
        <p:spPr bwMode="auto">
          <a:xfrm>
            <a:off x="5292725" y="4652963"/>
            <a:ext cx="1697038" cy="21605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225" name="TextBox 6"/>
          <p:cNvSpPr txBox="1">
            <a:spLocks noChangeArrowheads="1"/>
          </p:cNvSpPr>
          <p:nvPr/>
        </p:nvSpPr>
        <p:spPr bwMode="auto">
          <a:xfrm>
            <a:off x="6192838" y="3860800"/>
            <a:ext cx="2519362" cy="369888"/>
          </a:xfrm>
          <a:prstGeom prst="rect">
            <a:avLst/>
          </a:prstGeom>
          <a:noFill/>
          <a:ln w="9525">
            <a:noFill/>
            <a:miter lim="800000"/>
            <a:headEnd/>
            <a:tailEnd/>
          </a:ln>
        </p:spPr>
        <p:txBody>
          <a:bodyPr>
            <a:spAutoFit/>
          </a:bodyPr>
          <a:lstStyle/>
          <a:p>
            <a:r>
              <a:rPr lang="en-US" b="1">
                <a:solidFill>
                  <a:schemeClr val="bg1"/>
                </a:solidFill>
                <a:cs typeface="Arial" charset="0"/>
              </a:rPr>
              <a:t>210  </a:t>
            </a:r>
            <a:r>
              <a:rPr lang="en-US">
                <a:solidFill>
                  <a:schemeClr val="bg1"/>
                </a:solidFill>
                <a:cs typeface="Arial" charset="0"/>
              </a:rPr>
              <a:t>NWLON Stations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6"/>
          <p:cNvSpPr>
            <a:spLocks noGrp="1"/>
          </p:cNvSpPr>
          <p:nvPr>
            <p:ph idx="1"/>
          </p:nvPr>
        </p:nvSpPr>
        <p:spPr>
          <a:xfrm>
            <a:off x="71438" y="1592263"/>
            <a:ext cx="3600450" cy="3960812"/>
          </a:xfrm>
        </p:spPr>
        <p:txBody>
          <a:bodyPr/>
          <a:lstStyle/>
          <a:p>
            <a:pPr marL="0" indent="0">
              <a:spcBef>
                <a:spcPts val="800"/>
              </a:spcBef>
              <a:buFont typeface="Wingdings" pitchFamily="2" charset="2"/>
              <a:buNone/>
            </a:pPr>
            <a:r>
              <a:rPr lang="en-US" sz="2100" smtClean="0"/>
              <a:t>Measures and disseminates observations and predictions</a:t>
            </a:r>
          </a:p>
          <a:p>
            <a:pPr lvl="1">
              <a:spcBef>
                <a:spcPts val="800"/>
              </a:spcBef>
            </a:pPr>
            <a:r>
              <a:rPr lang="en-US" sz="1600" b="1" smtClean="0"/>
              <a:t>Water levels</a:t>
            </a:r>
          </a:p>
          <a:p>
            <a:pPr lvl="1">
              <a:spcBef>
                <a:spcPts val="800"/>
              </a:spcBef>
            </a:pPr>
            <a:r>
              <a:rPr lang="en-US" sz="1600" b="1" smtClean="0"/>
              <a:t>Currents</a:t>
            </a:r>
          </a:p>
          <a:p>
            <a:pPr lvl="1">
              <a:spcBef>
                <a:spcPts val="800"/>
              </a:spcBef>
            </a:pPr>
            <a:r>
              <a:rPr lang="en-US" sz="1600" b="1" smtClean="0"/>
              <a:t>Salinity</a:t>
            </a:r>
          </a:p>
          <a:p>
            <a:pPr lvl="1">
              <a:spcBef>
                <a:spcPts val="800"/>
              </a:spcBef>
            </a:pPr>
            <a:r>
              <a:rPr lang="en-US" sz="1600" b="1" smtClean="0"/>
              <a:t>Air gap</a:t>
            </a:r>
          </a:p>
          <a:p>
            <a:pPr lvl="1">
              <a:spcBef>
                <a:spcPts val="800"/>
              </a:spcBef>
            </a:pPr>
            <a:r>
              <a:rPr lang="en-US" sz="1600" b="1" smtClean="0"/>
              <a:t>Meteorological parameters</a:t>
            </a:r>
          </a:p>
          <a:p>
            <a:pPr lvl="1">
              <a:spcBef>
                <a:spcPts val="800"/>
              </a:spcBef>
            </a:pPr>
            <a:r>
              <a:rPr lang="en-US" sz="1600" b="1" smtClean="0"/>
              <a:t>Visibility</a:t>
            </a:r>
          </a:p>
          <a:p>
            <a:pPr lvl="1">
              <a:spcBef>
                <a:spcPts val="800"/>
              </a:spcBef>
            </a:pPr>
            <a:r>
              <a:rPr lang="en-US" sz="1600" b="1" smtClean="0"/>
              <a:t>Waves</a:t>
            </a:r>
          </a:p>
        </p:txBody>
      </p:sp>
      <p:sp>
        <p:nvSpPr>
          <p:cNvPr id="10243" name="Title 3"/>
          <p:cNvSpPr>
            <a:spLocks noGrp="1"/>
          </p:cNvSpPr>
          <p:nvPr>
            <p:ph type="title"/>
          </p:nvPr>
        </p:nvSpPr>
        <p:spPr>
          <a:xfrm>
            <a:off x="660400" y="188913"/>
            <a:ext cx="7823200" cy="1143000"/>
          </a:xfrm>
        </p:spPr>
        <p:txBody>
          <a:bodyPr/>
          <a:lstStyle/>
          <a:p>
            <a:pPr>
              <a:lnSpc>
                <a:spcPct val="100000"/>
              </a:lnSpc>
              <a:spcBef>
                <a:spcPts val="600"/>
              </a:spcBef>
            </a:pPr>
            <a:r>
              <a:rPr lang="en-US" sz="3200" smtClean="0"/>
              <a:t>Physical Oceanographic Real-Time System</a:t>
            </a:r>
            <a:br>
              <a:rPr lang="en-US" sz="3200" smtClean="0"/>
            </a:br>
            <a:r>
              <a:rPr lang="en-US" sz="3200" smtClean="0"/>
              <a:t>PORTS</a:t>
            </a:r>
            <a:r>
              <a:rPr lang="en-US" sz="3200" baseline="30000" smtClean="0">
                <a:sym typeface="Symbol" pitchFamily="18" charset="2"/>
              </a:rPr>
              <a:t></a:t>
            </a:r>
            <a:endParaRPr lang="en-US" sz="3200" baseline="30000" smtClean="0"/>
          </a:p>
        </p:txBody>
      </p:sp>
      <p:pic>
        <p:nvPicPr>
          <p:cNvPr id="10245" name="Picture 5" descr="PORTS_Diagram.png"/>
          <p:cNvPicPr>
            <a:picLocks noChangeAspect="1"/>
          </p:cNvPicPr>
          <p:nvPr/>
        </p:nvPicPr>
        <p:blipFill>
          <a:blip r:embed="rId3" cstate="email"/>
          <a:srcRect/>
          <a:stretch>
            <a:fillRect/>
          </a:stretch>
        </p:blipFill>
        <p:spPr bwMode="auto">
          <a:xfrm>
            <a:off x="3348038" y="1592263"/>
            <a:ext cx="5761037" cy="4192587"/>
          </a:xfrm>
          <a:prstGeom prst="rect">
            <a:avLst/>
          </a:prstGeom>
          <a:ln>
            <a:noFill/>
          </a:ln>
          <a:effectLst>
            <a:outerShdw blurRad="292100" dist="139700" dir="2700000" algn="tl" rotWithShape="0">
              <a:srgbClr val="333333">
                <a:alpha val="65000"/>
              </a:srgbClr>
            </a:outerShdw>
          </a:effectLst>
        </p:spPr>
      </p:pic>
      <p:pic>
        <p:nvPicPr>
          <p:cNvPr id="6" name="Picture 7" descr="DSCF1169"/>
          <p:cNvPicPr>
            <a:picLocks noChangeAspect="1" noChangeArrowheads="1"/>
          </p:cNvPicPr>
          <p:nvPr/>
        </p:nvPicPr>
        <p:blipFill>
          <a:blip r:embed="rId4" cstate="email"/>
          <a:srcRect/>
          <a:stretch>
            <a:fillRect/>
          </a:stretch>
        </p:blipFill>
        <p:spPr bwMode="auto">
          <a:xfrm>
            <a:off x="935038" y="5084763"/>
            <a:ext cx="1644650" cy="12430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MBP_Visibility.JPG"/>
          <p:cNvPicPr>
            <a:picLocks noChangeAspect="1"/>
          </p:cNvPicPr>
          <p:nvPr/>
        </p:nvPicPr>
        <p:blipFill>
          <a:blip r:embed="rId3" cstate="email"/>
          <a:stretch>
            <a:fillRect/>
          </a:stretch>
        </p:blipFill>
        <p:spPr>
          <a:xfrm>
            <a:off x="5900738" y="1628775"/>
            <a:ext cx="2955925" cy="3924300"/>
          </a:xfrm>
          <a:prstGeom prst="rect">
            <a:avLst/>
          </a:prstGeom>
          <a:effectLst>
            <a:outerShdw blurRad="50800" dist="38100" dir="2700000" algn="tl" rotWithShape="0">
              <a:prstClr val="black">
                <a:alpha val="40000"/>
              </a:prstClr>
            </a:outerShdw>
          </a:effectLst>
        </p:spPr>
      </p:pic>
      <p:sp>
        <p:nvSpPr>
          <p:cNvPr id="11267" name="Title 6"/>
          <p:cNvSpPr>
            <a:spLocks noGrp="1"/>
          </p:cNvSpPr>
          <p:nvPr>
            <p:ph type="title"/>
          </p:nvPr>
        </p:nvSpPr>
        <p:spPr>
          <a:xfrm>
            <a:off x="792163" y="225425"/>
            <a:ext cx="8261350" cy="962025"/>
          </a:xfrm>
        </p:spPr>
        <p:txBody>
          <a:bodyPr/>
          <a:lstStyle/>
          <a:p>
            <a:pPr algn="l">
              <a:lnSpc>
                <a:spcPct val="100000"/>
              </a:lnSpc>
              <a:spcBef>
                <a:spcPts val="1200"/>
              </a:spcBef>
            </a:pPr>
            <a:r>
              <a:rPr lang="en-US" sz="3600" smtClean="0"/>
              <a:t>Integrating Technology to Meet User Needs</a:t>
            </a:r>
          </a:p>
        </p:txBody>
      </p:sp>
      <p:sp>
        <p:nvSpPr>
          <p:cNvPr id="11268" name="Content Placeholder 2"/>
          <p:cNvSpPr>
            <a:spLocks noGrp="1"/>
          </p:cNvSpPr>
          <p:nvPr>
            <p:ph idx="1"/>
          </p:nvPr>
        </p:nvSpPr>
        <p:spPr>
          <a:xfrm>
            <a:off x="720725" y="1484313"/>
            <a:ext cx="5111750" cy="1800225"/>
          </a:xfrm>
        </p:spPr>
        <p:txBody>
          <a:bodyPr/>
          <a:lstStyle/>
          <a:p>
            <a:pPr>
              <a:spcBef>
                <a:spcPts val="800"/>
              </a:spcBef>
              <a:buFont typeface="Wingdings" pitchFamily="2" charset="2"/>
              <a:buNone/>
            </a:pPr>
            <a:r>
              <a:rPr lang="en-US" sz="2400" b="1" smtClean="0"/>
              <a:t>System Integration </a:t>
            </a:r>
          </a:p>
          <a:p>
            <a:pPr>
              <a:spcBef>
                <a:spcPts val="800"/>
              </a:spcBef>
            </a:pPr>
            <a:r>
              <a:rPr lang="en-US" sz="2200" smtClean="0"/>
              <a:t>Microwave Water Level sensors</a:t>
            </a:r>
          </a:p>
          <a:p>
            <a:pPr>
              <a:spcBef>
                <a:spcPts val="800"/>
              </a:spcBef>
            </a:pPr>
            <a:r>
              <a:rPr lang="en-US" sz="2200" smtClean="0"/>
              <a:t>Visibility sensors</a:t>
            </a:r>
          </a:p>
          <a:p>
            <a:pPr>
              <a:spcBef>
                <a:spcPts val="800"/>
              </a:spcBef>
            </a:pPr>
            <a:r>
              <a:rPr lang="en-US" sz="2200" smtClean="0"/>
              <a:t>Wave data</a:t>
            </a:r>
          </a:p>
        </p:txBody>
      </p:sp>
      <p:pic>
        <p:nvPicPr>
          <p:cNvPr id="11269" name="Picture 3" descr="MWSensorMountedOnSPIPRail.jpg"/>
          <p:cNvPicPr>
            <a:picLocks noChangeAspect="1"/>
          </p:cNvPicPr>
          <p:nvPr/>
        </p:nvPicPr>
        <p:blipFill>
          <a:blip r:embed="rId4" cstate="email"/>
          <a:srcRect/>
          <a:stretch>
            <a:fillRect/>
          </a:stretch>
        </p:blipFill>
        <p:spPr bwMode="auto">
          <a:xfrm>
            <a:off x="503238" y="3213100"/>
            <a:ext cx="3768725" cy="3276600"/>
          </a:xfrm>
          <a:prstGeom prst="rect">
            <a:avLst/>
          </a:prstGeom>
          <a:noFill/>
          <a:ln w="9525">
            <a:noFill/>
            <a:miter lim="800000"/>
            <a:headEnd/>
            <a:tailEnd/>
          </a:ln>
        </p:spPr>
      </p:pic>
      <p:pic>
        <p:nvPicPr>
          <p:cNvPr id="11270" name="Picture 9" descr="clatsop spit.jpg"/>
          <p:cNvPicPr>
            <a:picLocks noChangeAspect="1"/>
          </p:cNvPicPr>
          <p:nvPr/>
        </p:nvPicPr>
        <p:blipFill>
          <a:blip r:embed="rId5" cstate="email"/>
          <a:srcRect/>
          <a:stretch>
            <a:fillRect/>
          </a:stretch>
        </p:blipFill>
        <p:spPr bwMode="auto">
          <a:xfrm>
            <a:off x="3779838" y="4581525"/>
            <a:ext cx="266382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noGrp="1"/>
          </p:cNvSpPr>
          <p:nvPr>
            <p:ph type="title"/>
          </p:nvPr>
        </p:nvSpPr>
        <p:spPr>
          <a:xfrm>
            <a:off x="0" y="476250"/>
            <a:ext cx="9144000" cy="684213"/>
          </a:xfrm>
        </p:spPr>
        <p:txBody>
          <a:bodyPr/>
          <a:lstStyle/>
          <a:p>
            <a:r>
              <a:rPr lang="en-US" sz="3600" smtClean="0"/>
              <a:t>National Coastal Modeling</a:t>
            </a:r>
          </a:p>
        </p:txBody>
      </p:sp>
      <p:sp>
        <p:nvSpPr>
          <p:cNvPr id="12291" name="Content Placeholder 6"/>
          <p:cNvSpPr>
            <a:spLocks noGrp="1"/>
          </p:cNvSpPr>
          <p:nvPr>
            <p:ph idx="1"/>
          </p:nvPr>
        </p:nvSpPr>
        <p:spPr>
          <a:xfrm>
            <a:off x="322263" y="1484313"/>
            <a:ext cx="5113337" cy="2736850"/>
          </a:xfrm>
        </p:spPr>
        <p:txBody>
          <a:bodyPr/>
          <a:lstStyle/>
          <a:p>
            <a:r>
              <a:rPr lang="en-US" sz="2400" smtClean="0"/>
              <a:t>Network of </a:t>
            </a:r>
            <a:r>
              <a:rPr lang="en-US" sz="2400" b="1" smtClean="0"/>
              <a:t>Operational Nowcast and Forecast Hydrodynamic Model Systems</a:t>
            </a:r>
          </a:p>
          <a:p>
            <a:pPr lvl="1"/>
            <a:r>
              <a:rPr lang="en-US" sz="1800" smtClean="0"/>
              <a:t>Provides nowcasts predictions</a:t>
            </a:r>
          </a:p>
          <a:p>
            <a:pPr lvl="1"/>
            <a:r>
              <a:rPr lang="en-US" sz="1800" smtClean="0"/>
              <a:t>Provides short-term (0 hr -48 hr) forecast predictions</a:t>
            </a:r>
          </a:p>
          <a:p>
            <a:pPr lvl="1"/>
            <a:r>
              <a:rPr lang="en-US" sz="1800" smtClean="0"/>
              <a:t>Transitioning to high performance computers at NCEP</a:t>
            </a:r>
          </a:p>
        </p:txBody>
      </p:sp>
      <p:sp>
        <p:nvSpPr>
          <p:cNvPr id="5" name="TextBox 4"/>
          <p:cNvSpPr txBox="1"/>
          <p:nvPr/>
        </p:nvSpPr>
        <p:spPr>
          <a:xfrm>
            <a:off x="6875463" y="6237288"/>
            <a:ext cx="2268537" cy="338137"/>
          </a:xfrm>
          <a:prstGeom prst="rect">
            <a:avLst/>
          </a:prstGeom>
          <a:noFill/>
        </p:spPr>
        <p:txBody>
          <a:bodyPr>
            <a:spAutoFit/>
          </a:bodyPr>
          <a:lstStyle/>
          <a:p>
            <a:pPr>
              <a:defRPr/>
            </a:pPr>
            <a:r>
              <a:rPr lang="en-US" sz="1600" dirty="0">
                <a:solidFill>
                  <a:schemeClr val="accent6">
                    <a:lumMod val="50000"/>
                  </a:schemeClr>
                </a:solidFill>
                <a:hlinkClick r:id="rId3"/>
              </a:rPr>
              <a:t>Link to CBOFS</a:t>
            </a:r>
            <a:endParaRPr lang="en-US" sz="1600" dirty="0">
              <a:solidFill>
                <a:schemeClr val="accent6">
                  <a:lumMod val="50000"/>
                </a:schemeClr>
              </a:solidFill>
            </a:endParaRPr>
          </a:p>
        </p:txBody>
      </p:sp>
      <p:pic>
        <p:nvPicPr>
          <p:cNvPr id="12293" name="Picture 18" descr="201102041200_CBOFS2_cb_all_wind_now_201102040600.png"/>
          <p:cNvPicPr>
            <a:picLocks noChangeAspect="1"/>
          </p:cNvPicPr>
          <p:nvPr/>
        </p:nvPicPr>
        <p:blipFill>
          <a:blip r:embed="rId4" cstate="email"/>
          <a:srcRect l="13023" r="30000"/>
          <a:stretch>
            <a:fillRect/>
          </a:stretch>
        </p:blipFill>
        <p:spPr bwMode="auto">
          <a:xfrm>
            <a:off x="0" y="4560888"/>
            <a:ext cx="1150938" cy="1963737"/>
          </a:xfrm>
          <a:prstGeom prst="rect">
            <a:avLst/>
          </a:prstGeom>
          <a:noFill/>
          <a:ln w="9525">
            <a:noFill/>
            <a:miter lim="800000"/>
            <a:headEnd/>
            <a:tailEnd/>
          </a:ln>
        </p:spPr>
      </p:pic>
      <p:pic>
        <p:nvPicPr>
          <p:cNvPr id="12294" name="Picture 19" descr="201102041200_CBOFS2_cb_all_wl_now_201102040600.png"/>
          <p:cNvPicPr>
            <a:picLocks noChangeAspect="1"/>
          </p:cNvPicPr>
          <p:nvPr/>
        </p:nvPicPr>
        <p:blipFill>
          <a:blip r:embed="rId5" cstate="email"/>
          <a:srcRect l="13000" t="2286" r="31000"/>
          <a:stretch>
            <a:fillRect/>
          </a:stretch>
        </p:blipFill>
        <p:spPr bwMode="auto">
          <a:xfrm>
            <a:off x="1150938" y="4581525"/>
            <a:ext cx="1146175" cy="1943100"/>
          </a:xfrm>
          <a:prstGeom prst="rect">
            <a:avLst/>
          </a:prstGeom>
          <a:noFill/>
          <a:ln w="9525">
            <a:noFill/>
            <a:miter lim="800000"/>
            <a:headEnd/>
            <a:tailEnd/>
          </a:ln>
        </p:spPr>
      </p:pic>
      <p:pic>
        <p:nvPicPr>
          <p:cNvPr id="12295" name="Picture 20" descr="201102041200_CBOFS2_cb_all_temp_now_201102040600.png"/>
          <p:cNvPicPr>
            <a:picLocks noChangeAspect="1"/>
          </p:cNvPicPr>
          <p:nvPr/>
        </p:nvPicPr>
        <p:blipFill>
          <a:blip r:embed="rId6" cstate="email"/>
          <a:srcRect l="13000" t="2000" r="30000"/>
          <a:stretch>
            <a:fillRect/>
          </a:stretch>
        </p:blipFill>
        <p:spPr bwMode="auto">
          <a:xfrm>
            <a:off x="2292350" y="4581525"/>
            <a:ext cx="1163638" cy="1943100"/>
          </a:xfrm>
          <a:prstGeom prst="rect">
            <a:avLst/>
          </a:prstGeom>
          <a:noFill/>
          <a:ln w="9525">
            <a:noFill/>
            <a:miter lim="800000"/>
            <a:headEnd/>
            <a:tailEnd/>
          </a:ln>
        </p:spPr>
      </p:pic>
      <p:pic>
        <p:nvPicPr>
          <p:cNvPr id="12296" name="Picture 22" descr="201102041200_CBOFS2_cb_all_sa_now_201102040600.png"/>
          <p:cNvPicPr>
            <a:picLocks noChangeAspect="1"/>
          </p:cNvPicPr>
          <p:nvPr/>
        </p:nvPicPr>
        <p:blipFill>
          <a:blip r:embed="rId7" cstate="email"/>
          <a:srcRect l="13000" t="2286" r="30000"/>
          <a:stretch>
            <a:fillRect/>
          </a:stretch>
        </p:blipFill>
        <p:spPr bwMode="auto">
          <a:xfrm>
            <a:off x="3419475" y="4603750"/>
            <a:ext cx="1154113" cy="1920875"/>
          </a:xfrm>
          <a:prstGeom prst="rect">
            <a:avLst/>
          </a:prstGeom>
          <a:noFill/>
          <a:ln w="9525">
            <a:noFill/>
            <a:miter lim="800000"/>
            <a:headEnd/>
            <a:tailEnd/>
          </a:ln>
        </p:spPr>
      </p:pic>
      <p:pic>
        <p:nvPicPr>
          <p:cNvPr id="12297" name="Picture 23" descr="201102041200_CBOFS2_cb_all_cu_now_201102040600.png"/>
          <p:cNvPicPr>
            <a:picLocks noChangeAspect="1"/>
          </p:cNvPicPr>
          <p:nvPr/>
        </p:nvPicPr>
        <p:blipFill>
          <a:blip r:embed="rId8" cstate="email"/>
          <a:srcRect l="12000" t="2000" r="30000"/>
          <a:stretch>
            <a:fillRect/>
          </a:stretch>
        </p:blipFill>
        <p:spPr bwMode="auto">
          <a:xfrm>
            <a:off x="4572000" y="4581525"/>
            <a:ext cx="1184275" cy="1943100"/>
          </a:xfrm>
          <a:prstGeom prst="rect">
            <a:avLst/>
          </a:prstGeom>
          <a:noFill/>
          <a:ln w="9525">
            <a:noFill/>
            <a:miter lim="800000"/>
            <a:headEnd/>
            <a:tailEnd/>
          </a:ln>
        </p:spPr>
      </p:pic>
      <p:sp>
        <p:nvSpPr>
          <p:cNvPr id="12298" name="TextBox 25"/>
          <p:cNvSpPr txBox="1">
            <a:spLocks noChangeArrowheads="1"/>
          </p:cNvSpPr>
          <p:nvPr/>
        </p:nvSpPr>
        <p:spPr bwMode="auto">
          <a:xfrm>
            <a:off x="34925" y="4257675"/>
            <a:ext cx="990600" cy="368300"/>
          </a:xfrm>
          <a:prstGeom prst="rect">
            <a:avLst/>
          </a:prstGeom>
          <a:noFill/>
          <a:ln w="9525">
            <a:noFill/>
            <a:miter lim="800000"/>
            <a:headEnd/>
            <a:tailEnd/>
          </a:ln>
        </p:spPr>
        <p:txBody>
          <a:bodyPr>
            <a:spAutoFit/>
          </a:bodyPr>
          <a:lstStyle/>
          <a:p>
            <a:r>
              <a:rPr lang="en-US">
                <a:solidFill>
                  <a:schemeClr val="bg1"/>
                </a:solidFill>
              </a:rPr>
              <a:t>Winds</a:t>
            </a:r>
          </a:p>
        </p:txBody>
      </p:sp>
      <p:sp>
        <p:nvSpPr>
          <p:cNvPr id="12299" name="TextBox 26"/>
          <p:cNvSpPr txBox="1">
            <a:spLocks noChangeArrowheads="1"/>
          </p:cNvSpPr>
          <p:nvPr/>
        </p:nvSpPr>
        <p:spPr bwMode="auto">
          <a:xfrm>
            <a:off x="1187450" y="4257675"/>
            <a:ext cx="881063" cy="368300"/>
          </a:xfrm>
          <a:prstGeom prst="rect">
            <a:avLst/>
          </a:prstGeom>
          <a:noFill/>
          <a:ln w="9525">
            <a:noFill/>
            <a:miter lim="800000"/>
            <a:headEnd/>
            <a:tailEnd/>
          </a:ln>
        </p:spPr>
        <p:txBody>
          <a:bodyPr>
            <a:spAutoFit/>
          </a:bodyPr>
          <a:lstStyle/>
          <a:p>
            <a:r>
              <a:rPr lang="en-US">
                <a:solidFill>
                  <a:schemeClr val="bg1"/>
                </a:solidFill>
              </a:rPr>
              <a:t>WL</a:t>
            </a:r>
          </a:p>
        </p:txBody>
      </p:sp>
      <p:sp>
        <p:nvSpPr>
          <p:cNvPr id="12300" name="TextBox 27"/>
          <p:cNvSpPr txBox="1">
            <a:spLocks noChangeArrowheads="1"/>
          </p:cNvSpPr>
          <p:nvPr/>
        </p:nvSpPr>
        <p:spPr bwMode="auto">
          <a:xfrm>
            <a:off x="2268538" y="4257675"/>
            <a:ext cx="1079500" cy="366713"/>
          </a:xfrm>
          <a:prstGeom prst="rect">
            <a:avLst/>
          </a:prstGeom>
          <a:noFill/>
          <a:ln w="9525">
            <a:noFill/>
            <a:miter lim="800000"/>
            <a:headEnd/>
            <a:tailEnd/>
          </a:ln>
        </p:spPr>
        <p:txBody>
          <a:bodyPr>
            <a:spAutoFit/>
          </a:bodyPr>
          <a:lstStyle/>
          <a:p>
            <a:r>
              <a:rPr lang="en-US">
                <a:solidFill>
                  <a:schemeClr val="bg1"/>
                </a:solidFill>
              </a:rPr>
              <a:t>Temp.</a:t>
            </a:r>
          </a:p>
        </p:txBody>
      </p:sp>
      <p:sp>
        <p:nvSpPr>
          <p:cNvPr id="12301" name="TextBox 28"/>
          <p:cNvSpPr txBox="1">
            <a:spLocks noChangeArrowheads="1"/>
          </p:cNvSpPr>
          <p:nvPr/>
        </p:nvSpPr>
        <p:spPr bwMode="auto">
          <a:xfrm>
            <a:off x="3384550" y="4283075"/>
            <a:ext cx="1135063" cy="369888"/>
          </a:xfrm>
          <a:prstGeom prst="rect">
            <a:avLst/>
          </a:prstGeom>
          <a:noFill/>
          <a:ln w="9525">
            <a:noFill/>
            <a:miter lim="800000"/>
            <a:headEnd/>
            <a:tailEnd/>
          </a:ln>
        </p:spPr>
        <p:txBody>
          <a:bodyPr>
            <a:spAutoFit/>
          </a:bodyPr>
          <a:lstStyle/>
          <a:p>
            <a:r>
              <a:rPr lang="en-US">
                <a:solidFill>
                  <a:schemeClr val="bg1"/>
                </a:solidFill>
              </a:rPr>
              <a:t>Salinity</a:t>
            </a:r>
          </a:p>
        </p:txBody>
      </p:sp>
      <p:sp>
        <p:nvSpPr>
          <p:cNvPr id="12302" name="TextBox 29"/>
          <p:cNvSpPr txBox="1">
            <a:spLocks noChangeArrowheads="1"/>
          </p:cNvSpPr>
          <p:nvPr/>
        </p:nvSpPr>
        <p:spPr bwMode="auto">
          <a:xfrm>
            <a:off x="4500563" y="4292600"/>
            <a:ext cx="1295400" cy="369888"/>
          </a:xfrm>
          <a:prstGeom prst="rect">
            <a:avLst/>
          </a:prstGeom>
          <a:noFill/>
          <a:ln w="9525">
            <a:noFill/>
            <a:miter lim="800000"/>
            <a:headEnd/>
            <a:tailEnd/>
          </a:ln>
        </p:spPr>
        <p:txBody>
          <a:bodyPr>
            <a:spAutoFit/>
          </a:bodyPr>
          <a:lstStyle/>
          <a:p>
            <a:r>
              <a:rPr lang="en-US">
                <a:solidFill>
                  <a:schemeClr val="bg1"/>
                </a:solidFill>
              </a:rPr>
              <a:t>Currents</a:t>
            </a:r>
          </a:p>
        </p:txBody>
      </p:sp>
      <p:pic>
        <p:nvPicPr>
          <p:cNvPr id="12292" name="Picture 5" descr="chesbay_ofs.jpg"/>
          <p:cNvPicPr>
            <a:picLocks noChangeAspect="1"/>
          </p:cNvPicPr>
          <p:nvPr/>
        </p:nvPicPr>
        <p:blipFill>
          <a:blip r:embed="rId9" cstate="email"/>
          <a:srcRect/>
          <a:stretch>
            <a:fillRect/>
          </a:stretch>
        </p:blipFill>
        <p:spPr bwMode="auto">
          <a:xfrm>
            <a:off x="5614988" y="1452563"/>
            <a:ext cx="3278187" cy="48561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Custom 5">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6699"/>
        </a:solidFill>
        <a:ln w="9525" cap="flat" cmpd="sng" algn="ctr">
          <a:solidFill>
            <a:schemeClr val="accent2">
              <a:lumMod val="50000"/>
            </a:schemeClr>
          </a:solidFill>
          <a:prstDash val="solid"/>
          <a:round/>
          <a:headEnd type="none" w="med" len="med"/>
          <a:tailEnd type="none" w="med" len="med"/>
        </a:ln>
        <a:effectLst/>
      </a:spPr>
      <a:bodyPr/>
      <a:lstStyle>
        <a:defPPr>
          <a:defRPr dirty="0">
            <a:solidFill>
              <a:srgbClr val="336699"/>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2691</TotalTime>
  <Words>2509</Words>
  <Application>Microsoft Office PowerPoint</Application>
  <PresentationFormat>On-screen Show (4:3)</PresentationFormat>
  <Paragraphs>470</Paragraphs>
  <Slides>37</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Generic</vt:lpstr>
      <vt:lpstr>CorelDRAW</vt:lpstr>
      <vt:lpstr>NOAA’s Center for Operational Oceanographic  Products and Services :   Turning Operational Oceanographic Data Into  Meaningful Information For The Nation</vt:lpstr>
      <vt:lpstr>Slide 2</vt:lpstr>
      <vt:lpstr>CO-OPS Employees and Offices</vt:lpstr>
      <vt:lpstr>CO-OPS Organization</vt:lpstr>
      <vt:lpstr>CO-OPS Program Structure</vt:lpstr>
      <vt:lpstr>CO-OPS Observing Systems</vt:lpstr>
      <vt:lpstr>Physical Oceanographic Real-Time System PORTS</vt:lpstr>
      <vt:lpstr>Integrating Technology to Meet User Needs</vt:lpstr>
      <vt:lpstr>National Coastal Modeling</vt:lpstr>
      <vt:lpstr>Slide 10</vt:lpstr>
      <vt:lpstr>Maritime Safety and Efficiency</vt:lpstr>
      <vt:lpstr>Program Overview</vt:lpstr>
      <vt:lpstr>Maritime Services</vt:lpstr>
      <vt:lpstr>Slide 14</vt:lpstr>
      <vt:lpstr>Maritime Services</vt:lpstr>
      <vt:lpstr>Slide 16</vt:lpstr>
      <vt:lpstr>Maritime Services</vt:lpstr>
      <vt:lpstr>Maritime Services</vt:lpstr>
      <vt:lpstr>Program Overview</vt:lpstr>
      <vt:lpstr>Mapping and Charting Services</vt:lpstr>
      <vt:lpstr>Mapping and Charting Services</vt:lpstr>
      <vt:lpstr>Mapping and Charting Services</vt:lpstr>
      <vt:lpstr>Slide 23</vt:lpstr>
      <vt:lpstr>Program Overview</vt:lpstr>
      <vt:lpstr>COASTAL  Coastal Oceanographic Applications and Services of Tides and Lakes</vt:lpstr>
      <vt:lpstr>Helping Planners Restore Coastal Ecosystems</vt:lpstr>
      <vt:lpstr>COASTAL Coastal Oceanographic Applications and Services of Tides And Lakes Program</vt:lpstr>
      <vt:lpstr>Supporting Storm Surge Warning and Emergency Management</vt:lpstr>
      <vt:lpstr>Supporting National Tsunami Warning and Mitigation Efforts</vt:lpstr>
      <vt:lpstr>COASTAL Coastal Oceanographic Applications and Services of Tides And Lakes Program</vt:lpstr>
      <vt:lpstr>Slide 31</vt:lpstr>
      <vt:lpstr>Background Slides</vt:lpstr>
      <vt:lpstr>Authorization</vt:lpstr>
      <vt:lpstr>CO-OPS Budget Overview</vt:lpstr>
      <vt:lpstr>CO-OPS Hot Topics</vt:lpstr>
      <vt:lpstr>Continuous Operational Real-Time Monitoring System</vt:lpstr>
      <vt:lpstr>Slide 37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Scott M. Sherman</cp:lastModifiedBy>
  <cp:revision>361</cp:revision>
  <cp:lastPrinted>1601-01-01T00:00:00Z</cp:lastPrinted>
  <dcterms:created xsi:type="dcterms:W3CDTF">1601-01-01T00:00:00Z</dcterms:created>
  <dcterms:modified xsi:type="dcterms:W3CDTF">2011-04-05T12:15:08Z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