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4" r:id="rId3"/>
    <p:sldId id="287" r:id="rId4"/>
    <p:sldId id="288" r:id="rId5"/>
    <p:sldId id="289" r:id="rId6"/>
    <p:sldId id="277" r:id="rId7"/>
    <p:sldId id="326" r:id="rId8"/>
    <p:sldId id="304" r:id="rId9"/>
    <p:sldId id="305" r:id="rId10"/>
    <p:sldId id="306" r:id="rId11"/>
    <p:sldId id="307" r:id="rId12"/>
    <p:sldId id="308" r:id="rId13"/>
    <p:sldId id="318" r:id="rId1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7" autoAdjust="0"/>
    <p:restoredTop sz="82774" autoAdjust="0"/>
  </p:normalViewPr>
  <p:slideViewPr>
    <p:cSldViewPr>
      <p:cViewPr varScale="1">
        <p:scale>
          <a:sx n="114" d="100"/>
          <a:sy n="114"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defTabSz="931863">
              <a:defRPr sz="1200"/>
            </a:lvl1pPr>
          </a:lstStyle>
          <a:p>
            <a:pPr>
              <a:defRPr/>
            </a:pPr>
            <a:endParaRPr lang="en-US"/>
          </a:p>
        </p:txBody>
      </p:sp>
      <p:sp>
        <p:nvSpPr>
          <p:cNvPr id="5632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algn="r" defTabSz="931863">
              <a:defRPr sz="1200"/>
            </a:lvl1pPr>
          </a:lstStyle>
          <a:p>
            <a:pPr>
              <a:defRPr/>
            </a:pPr>
            <a:endParaRPr lang="en-US"/>
          </a:p>
        </p:txBody>
      </p:sp>
      <p:sp>
        <p:nvSpPr>
          <p:cNvPr id="56324"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defTabSz="931863">
              <a:defRPr sz="1200"/>
            </a:lvl1pPr>
          </a:lstStyle>
          <a:p>
            <a:pPr>
              <a:defRPr/>
            </a:pPr>
            <a:endParaRPr lang="en-US"/>
          </a:p>
        </p:txBody>
      </p:sp>
      <p:sp>
        <p:nvSpPr>
          <p:cNvPr id="56325"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algn="r" defTabSz="931863">
              <a:defRPr sz="1200"/>
            </a:lvl1pPr>
          </a:lstStyle>
          <a:p>
            <a:pPr>
              <a:defRPr/>
            </a:pPr>
            <a:fld id="{995DFD27-A723-4BCC-822B-1A8C2266F4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defTabSz="931863">
              <a:defRPr sz="1200"/>
            </a:lvl1pPr>
          </a:lstStyle>
          <a:p>
            <a:pPr>
              <a:defRPr/>
            </a:pPr>
            <a:endParaRPr lang="en-US"/>
          </a:p>
        </p:txBody>
      </p:sp>
      <p:sp>
        <p:nvSpPr>
          <p:cNvPr id="921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algn="r" defTabSz="9318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defTabSz="931863">
              <a:defRPr sz="1200"/>
            </a:lvl1pPr>
          </a:lstStyle>
          <a:p>
            <a:pPr>
              <a:defRPr/>
            </a:pPr>
            <a:endParaRPr lang="en-US"/>
          </a:p>
        </p:txBody>
      </p:sp>
      <p:sp>
        <p:nvSpPr>
          <p:cNvPr id="922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algn="r" defTabSz="931863">
              <a:defRPr sz="1200"/>
            </a:lvl1pPr>
          </a:lstStyle>
          <a:p>
            <a:pPr>
              <a:defRPr/>
            </a:pPr>
            <a:fld id="{254BAC0D-309B-41BB-B24A-8E2E1C825D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7A47B85-996E-4BFE-A4B6-D2AE60918B1B}"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eaLnBrk="1" hangingPunct="1">
              <a:defRPr/>
            </a:pPr>
            <a:r>
              <a:rPr lang="en-US" sz="1800" b="1" dirty="0" smtClean="0">
                <a:solidFill>
                  <a:schemeClr val="accent2"/>
                </a:solidFill>
                <a:effectLst>
                  <a:outerShdw blurRad="38100" dist="38100" dir="2700000" algn="tl">
                    <a:srgbClr val="C0C0C0"/>
                  </a:outerShdw>
                </a:effectLst>
                <a:latin typeface="Arial" charset="0"/>
              </a:rPr>
              <a:t>est. January 2000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The new Bay Hydro II</a:t>
            </a:r>
          </a:p>
          <a:p>
            <a:r>
              <a:rPr lang="en-US" smtClean="0"/>
              <a:t>3 Member crew</a:t>
            </a:r>
          </a:p>
          <a:p>
            <a:r>
              <a:rPr lang="en-US" smtClean="0"/>
              <a:t>Solomons, MD</a:t>
            </a:r>
          </a:p>
          <a:p>
            <a:r>
              <a:rPr lang="en-US" smtClean="0"/>
              <a:t>Area of operations is the Chesapeake Bay</a:t>
            </a:r>
          </a:p>
          <a:p>
            <a:r>
              <a:rPr lang="en-US" smtClean="0"/>
              <a:t>Hydrographic Surveys and Research and Development</a:t>
            </a:r>
          </a:p>
          <a:p>
            <a:r>
              <a:rPr lang="en-US" smtClean="0"/>
              <a:t>	Tide Buoy</a:t>
            </a:r>
          </a:p>
          <a:p>
            <a:r>
              <a:rPr lang="en-US" smtClean="0"/>
              <a:t>	Interf</a:t>
            </a:r>
          </a:p>
          <a:p>
            <a:r>
              <a:rPr lang="en-US" smtClean="0"/>
              <a:t>	AUV</a:t>
            </a:r>
          </a:p>
          <a:p>
            <a:endParaRPr lang="en-US" smtClean="0"/>
          </a:p>
        </p:txBody>
      </p:sp>
      <p:sp>
        <p:nvSpPr>
          <p:cNvPr id="25604" name="Slide Number Placeholder 3"/>
          <p:cNvSpPr>
            <a:spLocks noGrp="1"/>
          </p:cNvSpPr>
          <p:nvPr>
            <p:ph type="sldNum" sz="quarter" idx="5"/>
          </p:nvPr>
        </p:nvSpPr>
        <p:spPr>
          <a:noFill/>
        </p:spPr>
        <p:txBody>
          <a:bodyPr/>
          <a:lstStyle/>
          <a:p>
            <a:fld id="{443AAE7E-D0E7-4436-9CC5-E0B550CDA7C3}"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smtClean="0"/>
              <a:t>The teams are regional located.</a:t>
            </a:r>
          </a:p>
          <a:p>
            <a:r>
              <a:rPr lang="en-US" smtClean="0"/>
              <a:t>Helps in quick responses.  </a:t>
            </a:r>
          </a:p>
        </p:txBody>
      </p:sp>
      <p:sp>
        <p:nvSpPr>
          <p:cNvPr id="26628" name="Slide Number Placeholder 3"/>
          <p:cNvSpPr>
            <a:spLocks noGrp="1"/>
          </p:cNvSpPr>
          <p:nvPr>
            <p:ph type="sldNum" sz="quarter" idx="5"/>
          </p:nvPr>
        </p:nvSpPr>
        <p:spPr>
          <a:noFill/>
        </p:spPr>
        <p:txBody>
          <a:bodyPr/>
          <a:lstStyle/>
          <a:p>
            <a:fld id="{9FE452B0-2434-4D96-932A-B24A0CDF397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t>(M.I.S.T.) </a:t>
            </a:r>
          </a:p>
          <a:p>
            <a:pPr lvl="1" eaLnBrk="1" hangingPunct="1"/>
            <a:r>
              <a:rPr lang="en-US" smtClean="0"/>
              <a:t>Two person crew</a:t>
            </a:r>
          </a:p>
          <a:p>
            <a:pPr lvl="1" eaLnBrk="1" hangingPunct="1"/>
            <a:r>
              <a:rPr lang="en-US" smtClean="0"/>
              <a:t>Highly portable</a:t>
            </a:r>
          </a:p>
          <a:p>
            <a:pPr lvl="1" eaLnBrk="1" hangingPunct="1"/>
            <a:r>
              <a:rPr lang="en-US" smtClean="0"/>
              <a:t>24 hour mobilization</a:t>
            </a:r>
          </a:p>
          <a:p>
            <a:pPr lvl="1" eaLnBrk="1" hangingPunct="1"/>
            <a:r>
              <a:rPr lang="en-US" smtClean="0"/>
              <a:t>SSS,   VBES capable</a:t>
            </a:r>
          </a:p>
          <a:p>
            <a:pPr lvl="1" eaLnBrk="1" hangingPunct="1"/>
            <a:r>
              <a:rPr lang="en-US" smtClean="0"/>
              <a:t>Reliant upon vessel of opportunity</a:t>
            </a:r>
          </a:p>
          <a:p>
            <a:pPr lvl="1" eaLnBrk="1" hangingPunct="1"/>
            <a:r>
              <a:rPr lang="en-US" smtClean="0"/>
              <a:t>Endurance dependant on vessel</a:t>
            </a:r>
          </a:p>
          <a:p>
            <a:pPr eaLnBrk="1" hangingPunct="1"/>
            <a:r>
              <a:rPr lang="en-US" smtClean="0"/>
              <a:t>(AUV)</a:t>
            </a:r>
          </a:p>
          <a:p>
            <a:pPr lvl="1" eaLnBrk="1" hangingPunct="1"/>
            <a:r>
              <a:rPr lang="en-US" smtClean="0"/>
              <a:t>Portable</a:t>
            </a:r>
          </a:p>
          <a:p>
            <a:pPr lvl="1" eaLnBrk="1" hangingPunct="1"/>
            <a:r>
              <a:rPr lang="en-US" smtClean="0"/>
              <a:t>SSS/Non-IHO depths</a:t>
            </a:r>
          </a:p>
          <a:p>
            <a:pPr lvl="1" eaLnBrk="1" hangingPunct="1"/>
            <a:r>
              <a:rPr lang="en-US" smtClean="0"/>
              <a:t>Force Multiplier</a:t>
            </a:r>
          </a:p>
          <a:p>
            <a:pPr lvl="1" eaLnBrk="1" hangingPunct="1"/>
            <a:r>
              <a:rPr lang="en-US" smtClean="0"/>
              <a:t>8 hour mission length</a:t>
            </a:r>
          </a:p>
          <a:p>
            <a:pPr lvl="1" eaLnBrk="1" hangingPunct="1"/>
            <a:r>
              <a:rPr lang="en-US" smtClean="0"/>
              <a:t>High current problematic</a:t>
            </a:r>
          </a:p>
          <a:p>
            <a:pPr lvl="1" eaLnBrk="1" hangingPunct="1"/>
            <a:r>
              <a:rPr lang="en-US" smtClean="0"/>
              <a:t>Two person crew</a:t>
            </a:r>
          </a:p>
          <a:p>
            <a:pPr lvl="1" eaLnBrk="1" hangingPunct="1"/>
            <a:r>
              <a:rPr lang="en-US" smtClean="0"/>
              <a:t>Reliant on vessel of opportunity</a:t>
            </a:r>
          </a:p>
          <a:p>
            <a:pPr lvl="1" eaLnBrk="1" hangingPunct="1"/>
            <a:r>
              <a:rPr lang="en-US" smtClean="0"/>
              <a:t>Deliverables within 24 hours</a:t>
            </a:r>
          </a:p>
          <a:p>
            <a:pPr lvl="1" eaLnBrk="1" hangingPunct="1"/>
            <a:endParaRPr lang="en-US" sz="1600" smtClean="0"/>
          </a:p>
          <a:p>
            <a:endParaRPr lang="en-US" smtClean="0"/>
          </a:p>
        </p:txBody>
      </p:sp>
      <p:sp>
        <p:nvSpPr>
          <p:cNvPr id="27652" name="Slide Number Placeholder 3"/>
          <p:cNvSpPr>
            <a:spLocks noGrp="1"/>
          </p:cNvSpPr>
          <p:nvPr>
            <p:ph type="sldNum" sz="quarter" idx="5"/>
          </p:nvPr>
        </p:nvSpPr>
        <p:spPr>
          <a:noFill/>
        </p:spPr>
        <p:txBody>
          <a:bodyPr/>
          <a:lstStyle/>
          <a:p>
            <a:fld id="{A167378A-9382-4CD7-B533-AD5080569A98}"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smtClean="0"/>
          </a:p>
        </p:txBody>
      </p:sp>
      <p:sp>
        <p:nvSpPr>
          <p:cNvPr id="17412" name="Slide Number Placeholder 3"/>
          <p:cNvSpPr>
            <a:spLocks noGrp="1"/>
          </p:cNvSpPr>
          <p:nvPr>
            <p:ph type="sldNum" sz="quarter" idx="5"/>
          </p:nvPr>
        </p:nvSpPr>
        <p:spPr>
          <a:noFill/>
        </p:spPr>
        <p:txBody>
          <a:bodyPr/>
          <a:lstStyle/>
          <a:p>
            <a:fld id="{8973EBF6-950F-4241-8FB8-AFC4A988C8D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9F8A9C99-C826-4611-8171-FA6DDF2E634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Dangers, Cautions, Pilotage, Quarantine, Anchorage Info, Tug and Tow Information, Small craft Facilities, Channels, Prominent Features, Communications Protocol, Tides and Currents,</a:t>
            </a:r>
          </a:p>
        </p:txBody>
      </p:sp>
      <p:sp>
        <p:nvSpPr>
          <p:cNvPr id="19460" name="Slide Number Placeholder 3"/>
          <p:cNvSpPr>
            <a:spLocks noGrp="1"/>
          </p:cNvSpPr>
          <p:nvPr>
            <p:ph type="sldNum" sz="quarter" idx="5"/>
          </p:nvPr>
        </p:nvSpPr>
        <p:spPr>
          <a:noFill/>
        </p:spPr>
        <p:txBody>
          <a:bodyPr/>
          <a:lstStyle/>
          <a:p>
            <a:fld id="{987EB7BE-44D9-43C6-8870-FD973CC566D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F3F1E4D-EE4A-4A0E-9C97-8A3584DAE4C5}" type="slidenum">
              <a:rPr lang="en-US" smtClean="0"/>
              <a:pPr/>
              <a:t>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lnSpc>
                <a:spcPct val="90000"/>
              </a:lnSpc>
            </a:pPr>
            <a:r>
              <a:rPr lang="en-US" sz="800" b="1" smtClean="0"/>
              <a:t>Technical expert</a:t>
            </a:r>
            <a:r>
              <a:rPr lang="en-US" sz="800" smtClean="0"/>
              <a:t> for the Office of Coast Survey in matters concerning NOS’s various products and services.</a:t>
            </a:r>
          </a:p>
          <a:p>
            <a:pPr eaLnBrk="1" hangingPunct="1">
              <a:lnSpc>
                <a:spcPct val="90000"/>
              </a:lnSpc>
            </a:pPr>
            <a:r>
              <a:rPr lang="en-US" sz="800" smtClean="0"/>
              <a:t>  </a:t>
            </a:r>
            <a:endParaRPr lang="en-US" sz="800" b="1" smtClean="0"/>
          </a:p>
          <a:p>
            <a:pPr eaLnBrk="1" hangingPunct="1">
              <a:lnSpc>
                <a:spcPct val="90000"/>
              </a:lnSpc>
            </a:pPr>
            <a:r>
              <a:rPr lang="en-US" sz="800" b="1" smtClean="0"/>
              <a:t>Assist</a:t>
            </a:r>
            <a:r>
              <a:rPr lang="en-US" sz="800" smtClean="0"/>
              <a:t> NOAAs customers throughout their region of responsibility by </a:t>
            </a:r>
            <a:r>
              <a:rPr lang="en-US" sz="800" b="1" smtClean="0"/>
              <a:t>Provide</a:t>
            </a:r>
            <a:r>
              <a:rPr lang="en-US" sz="800" smtClean="0"/>
              <a:t> a source of information concerning regional navigational and environmental issues.  </a:t>
            </a:r>
          </a:p>
          <a:p>
            <a:pPr eaLnBrk="1" hangingPunct="1">
              <a:lnSpc>
                <a:spcPct val="90000"/>
              </a:lnSpc>
            </a:pPr>
            <a:endParaRPr lang="en-US" sz="800" smtClean="0"/>
          </a:p>
          <a:p>
            <a:pPr eaLnBrk="1" hangingPunct="1">
              <a:lnSpc>
                <a:spcPct val="90000"/>
              </a:lnSpc>
            </a:pPr>
            <a:r>
              <a:rPr lang="en-US" sz="800" b="1" smtClean="0"/>
              <a:t>Visit</a:t>
            </a:r>
            <a:r>
              <a:rPr lang="en-US" sz="800" smtClean="0"/>
              <a:t> regional ports and/or port areas as assigned for the purpose of reviewing and revising the relevant sections of the Coast Pilot and nautical charts. </a:t>
            </a:r>
            <a:endParaRPr lang="en-US" sz="800" b="1" smtClean="0"/>
          </a:p>
          <a:p>
            <a:pPr eaLnBrk="1" hangingPunct="1">
              <a:lnSpc>
                <a:spcPct val="90000"/>
              </a:lnSpc>
            </a:pPr>
            <a:endParaRPr lang="en-US" sz="800" b="1" smtClean="0"/>
          </a:p>
          <a:p>
            <a:pPr eaLnBrk="1" hangingPunct="1">
              <a:lnSpc>
                <a:spcPct val="90000"/>
              </a:lnSpc>
            </a:pPr>
            <a:r>
              <a:rPr lang="en-US" sz="800" b="1" smtClean="0"/>
              <a:t>Inform</a:t>
            </a:r>
            <a:r>
              <a:rPr lang="en-US" sz="800" smtClean="0"/>
              <a:t> present and potential users throughout their region of NOAA’s products and services through presentations, meetings, and workshops. </a:t>
            </a:r>
            <a:endParaRPr lang="en-US" sz="800" b="1" smtClean="0"/>
          </a:p>
          <a:p>
            <a:pPr eaLnBrk="1" hangingPunct="1">
              <a:lnSpc>
                <a:spcPct val="90000"/>
              </a:lnSpc>
            </a:pPr>
            <a:endParaRPr lang="en-US" sz="800" b="1" smtClean="0"/>
          </a:p>
          <a:p>
            <a:pPr eaLnBrk="1" hangingPunct="1">
              <a:lnSpc>
                <a:spcPct val="90000"/>
              </a:lnSpc>
            </a:pPr>
            <a:r>
              <a:rPr lang="en-US" sz="800" b="1" smtClean="0"/>
              <a:t>Conduct</a:t>
            </a:r>
            <a:r>
              <a:rPr lang="en-US" sz="800" smtClean="0"/>
              <a:t> or attend region-wide harbor workshops among the professional maritime community for the purpose of updating, assessing, and verifying NOS charting and navigational products and services. </a:t>
            </a:r>
            <a:r>
              <a:rPr lang="en-US" sz="800" b="1" smtClean="0"/>
              <a:t>Relate</a:t>
            </a:r>
            <a:r>
              <a:rPr lang="en-US" sz="800" smtClean="0"/>
              <a:t> users’ ideas and concerns by </a:t>
            </a:r>
            <a:r>
              <a:rPr lang="en-US" sz="800" b="1" smtClean="0"/>
              <a:t>Providing </a:t>
            </a:r>
            <a:r>
              <a:rPr lang="en-US" sz="800" smtClean="0"/>
              <a:t>accurate information for Coast Pilot and nautical charts updates.</a:t>
            </a:r>
            <a:endParaRPr lang="en-US" sz="800" b="1" smtClean="0"/>
          </a:p>
          <a:p>
            <a:pPr eaLnBrk="1" hangingPunct="1">
              <a:lnSpc>
                <a:spcPct val="90000"/>
              </a:lnSpc>
            </a:pPr>
            <a:endParaRPr lang="en-US" sz="800" b="1" smtClean="0"/>
          </a:p>
          <a:p>
            <a:pPr eaLnBrk="1" hangingPunct="1">
              <a:lnSpc>
                <a:spcPct val="90000"/>
              </a:lnSpc>
            </a:pPr>
            <a:r>
              <a:rPr lang="en-US" sz="800" b="1" smtClean="0"/>
              <a:t>Facilitate</a:t>
            </a:r>
            <a:r>
              <a:rPr lang="en-US" sz="800" smtClean="0"/>
              <a:t> the flow of source for the verification of recommended changes (e.g., photographs, records).  Enlist the assistance of local knowledgeable groups (pilot associations, port authorities) in updating local nautical charts and the Coast Pilot.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30275"/>
            <a:fld id="{794F3DF6-F8AD-4A59-9611-7E1F40B449AC}" type="slidenum">
              <a:rPr lang="en-US" smtClean="0"/>
              <a:pPr defTabSz="930275"/>
              <a:t>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F142701A-F596-4AD9-B795-F9E2FD5EAFAB}"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In NRB</a:t>
            </a:r>
          </a:p>
          <a:p>
            <a:r>
              <a:rPr lang="en-US" smtClean="0"/>
              <a:t>We have 3 people in HQ</a:t>
            </a:r>
          </a:p>
          <a:p>
            <a:r>
              <a:rPr lang="en-US" smtClean="0"/>
              <a:t>CDR Todd Haupt, who is the Chief  of the Branch</a:t>
            </a:r>
          </a:p>
          <a:p>
            <a:r>
              <a:rPr lang="en-US" smtClean="0"/>
              <a:t>Chris Hare, the project Manager and Vitad Pradith also provide Logistical and Operation Support</a:t>
            </a:r>
          </a:p>
          <a:p>
            <a:endParaRPr lang="en-US" smtClean="0"/>
          </a:p>
          <a:p>
            <a:r>
              <a:rPr lang="en-US" smtClean="0"/>
              <a:t>In the field </a:t>
            </a:r>
          </a:p>
          <a:p>
            <a:r>
              <a:rPr lang="en-US" smtClean="0"/>
              <a:t>We have six NRTs and the new Bay Hydro II, which just replaced the Bay Hydrographer</a:t>
            </a:r>
          </a:p>
        </p:txBody>
      </p:sp>
      <p:sp>
        <p:nvSpPr>
          <p:cNvPr id="23556" name="Slide Number Placeholder 3"/>
          <p:cNvSpPr>
            <a:spLocks noGrp="1"/>
          </p:cNvSpPr>
          <p:nvPr>
            <p:ph type="sldNum" sz="quarter" idx="5"/>
          </p:nvPr>
        </p:nvSpPr>
        <p:spPr>
          <a:noFill/>
        </p:spPr>
        <p:txBody>
          <a:bodyPr/>
          <a:lstStyle/>
          <a:p>
            <a:fld id="{C642C72C-579E-4350-A19A-E382F4ACE456}"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b="1" smtClean="0"/>
              <a:t>NOAA’s Navigation Response Teams (NRT)</a:t>
            </a:r>
            <a:r>
              <a:rPr lang="en-US" smtClean="0"/>
              <a:t> </a:t>
            </a:r>
          </a:p>
          <a:p>
            <a:r>
              <a:rPr lang="en-US" smtClean="0"/>
              <a:t>are mobile emergency response teams. </a:t>
            </a:r>
          </a:p>
          <a:p>
            <a:r>
              <a:rPr lang="en-US" smtClean="0"/>
              <a:t>They survey ports and near-shore waterways </a:t>
            </a:r>
          </a:p>
          <a:p>
            <a:r>
              <a:rPr lang="en-US" smtClean="0"/>
              <a:t>NRTs have the ability to be transported by trailer over land from one location to another for quick response </a:t>
            </a:r>
          </a:p>
          <a:p>
            <a:r>
              <a:rPr lang="en-US" smtClean="0"/>
              <a:t>Largest boat that can be trailered with out it being oversized</a:t>
            </a:r>
          </a:p>
          <a:p>
            <a:r>
              <a:rPr lang="en-US" smtClean="0"/>
              <a:t>The team is made up of a three member crew</a:t>
            </a:r>
          </a:p>
          <a:p>
            <a:r>
              <a:rPr lang="en-US" smtClean="0"/>
              <a:t>SSS, MBES and VBES</a:t>
            </a:r>
          </a:p>
          <a:p>
            <a:r>
              <a:rPr lang="en-US" smtClean="0"/>
              <a:t>Office trailer – process the data</a:t>
            </a:r>
          </a:p>
          <a:p>
            <a:endParaRPr lang="en-US" smtClean="0"/>
          </a:p>
          <a:p>
            <a:endParaRPr lang="en-US" smtClean="0"/>
          </a:p>
          <a:p>
            <a:endParaRPr lang="en-US" smtClean="0"/>
          </a:p>
        </p:txBody>
      </p:sp>
      <p:sp>
        <p:nvSpPr>
          <p:cNvPr id="24580" name="Slide Number Placeholder 3"/>
          <p:cNvSpPr>
            <a:spLocks noGrp="1"/>
          </p:cNvSpPr>
          <p:nvPr>
            <p:ph type="sldNum" sz="quarter" idx="5"/>
          </p:nvPr>
        </p:nvSpPr>
        <p:spPr>
          <a:noFill/>
        </p:spPr>
        <p:txBody>
          <a:bodyPr/>
          <a:lstStyle/>
          <a:p>
            <a:fld id="{0540F392-BD4B-4781-B377-5327D53ABCD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2606B-E7C3-4ECC-84E1-B577EA16F2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1DD105-33FA-47FE-B6B7-5E5A68298B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7CF8F-4A03-4C88-9531-2F7FBCF3C0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93AC00-DD57-4F5A-A4F9-4885DD40C4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897CC-4C09-42EC-B1E9-756EB972A6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8A9C3-4A2C-4F1A-8EF9-8D77E4EBA5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D5FF69-A2A1-4DAC-A8FC-2138BC338A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6CD3EC-0027-4150-A718-93B7509B5F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8A1C5-94BB-4FF5-8C72-7383B0C4DE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CDDD80-CB46-4859-8283-9E2CE9AC50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C9986-1FE3-4CBB-9903-BCB1D2154E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357908-B616-4CE3-A3E5-E2F2B16BA8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mailto:matthew.forney@noaa.gov" TargetMode="External"/><Relationship Id="rId4" Type="http://schemas.openxmlformats.org/officeDocument/2006/relationships/hyperlink" Target="mailto:tim.osborn@noaa.gov"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083" descr="CIMG0698"/>
          <p:cNvPicPr>
            <a:picLocks noChangeAspect="1" noChangeArrowheads="1"/>
          </p:cNvPicPr>
          <p:nvPr/>
        </p:nvPicPr>
        <p:blipFill>
          <a:blip r:embed="rId3" cstate="email"/>
          <a:srcRect/>
          <a:stretch>
            <a:fillRect/>
          </a:stretch>
        </p:blipFill>
        <p:spPr bwMode="auto">
          <a:xfrm>
            <a:off x="0" y="0"/>
            <a:ext cx="9220200" cy="6915150"/>
          </a:xfrm>
          <a:prstGeom prst="rect">
            <a:avLst/>
          </a:prstGeom>
          <a:noFill/>
          <a:ln w="9525">
            <a:noFill/>
            <a:miter lim="800000"/>
            <a:headEnd/>
            <a:tailEnd/>
          </a:ln>
        </p:spPr>
      </p:pic>
      <p:sp>
        <p:nvSpPr>
          <p:cNvPr id="2051" name="Text Box 5"/>
          <p:cNvSpPr txBox="1">
            <a:spLocks noChangeArrowheads="1"/>
          </p:cNvSpPr>
          <p:nvPr/>
        </p:nvSpPr>
        <p:spPr bwMode="auto">
          <a:xfrm>
            <a:off x="0" y="838200"/>
            <a:ext cx="9144000" cy="914400"/>
          </a:xfrm>
          <a:prstGeom prst="rect">
            <a:avLst/>
          </a:prstGeom>
          <a:noFill/>
          <a:ln w="9525">
            <a:noFill/>
            <a:miter lim="800000"/>
            <a:headEnd/>
            <a:tailEnd/>
          </a:ln>
        </p:spPr>
        <p:txBody>
          <a:bodyPr>
            <a:spAutoFit/>
          </a:bodyPr>
          <a:lstStyle/>
          <a:p>
            <a:pPr algn="ctr">
              <a:spcBef>
                <a:spcPct val="50000"/>
              </a:spcBef>
            </a:pPr>
            <a:r>
              <a:rPr lang="en-US" sz="5400">
                <a:latin typeface="AvantGarde Bk BT" pitchFamily="34" charset="0"/>
              </a:rPr>
              <a:t>Navigation Services Division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Bert and Emily of NRT 4 atPort Allen 2.jpg"/>
          <p:cNvPicPr>
            <a:picLocks noChangeAspect="1"/>
          </p:cNvPicPr>
          <p:nvPr/>
        </p:nvPicPr>
        <p:blipFill>
          <a:blip r:embed="rId3" cstate="email"/>
          <a:srcRect/>
          <a:stretch>
            <a:fillRect/>
          </a:stretch>
        </p:blipFill>
        <p:spPr bwMode="auto">
          <a:xfrm>
            <a:off x="609600" y="3352800"/>
            <a:ext cx="4267200" cy="3200400"/>
          </a:xfrm>
          <a:prstGeom prst="rect">
            <a:avLst/>
          </a:prstGeom>
          <a:noFill/>
          <a:ln w="9525">
            <a:noFill/>
            <a:miter lim="800000"/>
            <a:headEnd/>
            <a:tailEnd/>
          </a:ln>
        </p:spPr>
      </p:pic>
      <p:sp>
        <p:nvSpPr>
          <p:cNvPr id="11267" name="Title 1"/>
          <p:cNvSpPr>
            <a:spLocks noGrp="1"/>
          </p:cNvSpPr>
          <p:nvPr>
            <p:ph type="title"/>
          </p:nvPr>
        </p:nvSpPr>
        <p:spPr>
          <a:xfrm>
            <a:off x="457200" y="0"/>
            <a:ext cx="8229600" cy="1143000"/>
          </a:xfrm>
        </p:spPr>
        <p:txBody>
          <a:bodyPr/>
          <a:lstStyle/>
          <a:p>
            <a:pPr eaLnBrk="1" hangingPunct="1"/>
            <a:r>
              <a:rPr lang="en-US" b="1" smtClean="0"/>
              <a:t>NRT equipment and staffing</a:t>
            </a:r>
          </a:p>
        </p:txBody>
      </p:sp>
      <p:sp>
        <p:nvSpPr>
          <p:cNvPr id="11268" name="TextBox 3"/>
          <p:cNvSpPr txBox="1">
            <a:spLocks noChangeArrowheads="1"/>
          </p:cNvSpPr>
          <p:nvPr/>
        </p:nvSpPr>
        <p:spPr bwMode="auto">
          <a:xfrm>
            <a:off x="152400" y="1676400"/>
            <a:ext cx="3903663" cy="1570038"/>
          </a:xfrm>
          <a:prstGeom prst="rect">
            <a:avLst/>
          </a:prstGeom>
          <a:noFill/>
          <a:ln w="9525">
            <a:noFill/>
            <a:miter lim="800000"/>
            <a:headEnd/>
            <a:tailEnd/>
          </a:ln>
        </p:spPr>
        <p:txBody>
          <a:bodyPr wrap="none">
            <a:spAutoFit/>
          </a:bodyPr>
          <a:lstStyle/>
          <a:p>
            <a:r>
              <a:rPr lang="en-US">
                <a:latin typeface="Constantia" pitchFamily="18" charset="0"/>
              </a:rPr>
              <a:t>-Highly mobile/trailer</a:t>
            </a:r>
          </a:p>
          <a:p>
            <a:r>
              <a:rPr lang="en-US">
                <a:latin typeface="Constantia" pitchFamily="18" charset="0"/>
              </a:rPr>
              <a:t>-3 Person teams</a:t>
            </a:r>
          </a:p>
          <a:p>
            <a:r>
              <a:rPr lang="en-US">
                <a:latin typeface="Constantia" pitchFamily="18" charset="0"/>
              </a:rPr>
              <a:t>-SSS/VBES/MBES capability</a:t>
            </a:r>
          </a:p>
          <a:p>
            <a:endParaRPr lang="en-US">
              <a:latin typeface="Constantia" pitchFamily="18" charset="0"/>
            </a:endParaRPr>
          </a:p>
        </p:txBody>
      </p:sp>
      <p:pic>
        <p:nvPicPr>
          <p:cNvPr id="11269" name="Picture 5" descr="Picture1.jpg"/>
          <p:cNvPicPr>
            <a:picLocks noChangeAspect="1"/>
          </p:cNvPicPr>
          <p:nvPr/>
        </p:nvPicPr>
        <p:blipFill>
          <a:blip r:embed="rId4" cstate="email"/>
          <a:srcRect/>
          <a:stretch>
            <a:fillRect/>
          </a:stretch>
        </p:blipFill>
        <p:spPr bwMode="auto">
          <a:xfrm>
            <a:off x="4267200" y="14478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US" b="1" smtClean="0"/>
              <a:t>R/V Bay Hydro II</a:t>
            </a:r>
          </a:p>
        </p:txBody>
      </p:sp>
      <p:sp>
        <p:nvSpPr>
          <p:cNvPr id="12291" name="TextBox 3"/>
          <p:cNvSpPr txBox="1">
            <a:spLocks noChangeArrowheads="1"/>
          </p:cNvSpPr>
          <p:nvPr/>
        </p:nvSpPr>
        <p:spPr bwMode="auto">
          <a:xfrm>
            <a:off x="152400" y="1295400"/>
            <a:ext cx="5392738" cy="2432050"/>
          </a:xfrm>
          <a:prstGeom prst="rect">
            <a:avLst/>
          </a:prstGeom>
          <a:noFill/>
          <a:ln w="9525">
            <a:noFill/>
            <a:miter lim="800000"/>
            <a:headEnd/>
            <a:tailEnd/>
          </a:ln>
        </p:spPr>
        <p:txBody>
          <a:bodyPr wrap="none">
            <a:spAutoFit/>
          </a:bodyPr>
          <a:lstStyle/>
          <a:p>
            <a:r>
              <a:rPr lang="en-US">
                <a:latin typeface="Constantia" pitchFamily="18" charset="0"/>
              </a:rPr>
              <a:t>-</a:t>
            </a:r>
            <a:r>
              <a:rPr lang="en-US" sz="2000">
                <a:latin typeface="Constantia" pitchFamily="18" charset="0"/>
              </a:rPr>
              <a:t>Delivered in 2009</a:t>
            </a:r>
          </a:p>
          <a:p>
            <a:r>
              <a:rPr lang="en-US" sz="2000">
                <a:latin typeface="Constantia" pitchFamily="18" charset="0"/>
              </a:rPr>
              <a:t>-3 Person team</a:t>
            </a:r>
          </a:p>
          <a:p>
            <a:r>
              <a:rPr lang="en-US" sz="2000">
                <a:latin typeface="Constantia" pitchFamily="18" charset="0"/>
              </a:rPr>
              <a:t>-Response to Chesapeake Bay and Mid-Atlantic</a:t>
            </a:r>
          </a:p>
          <a:p>
            <a:r>
              <a:rPr lang="en-US" sz="2000">
                <a:latin typeface="Constantia" pitchFamily="18" charset="0"/>
              </a:rPr>
              <a:t>-SSS/VBES/MBES capability</a:t>
            </a:r>
          </a:p>
          <a:p>
            <a:r>
              <a:rPr lang="en-US" sz="2000">
                <a:latin typeface="Constantia" pitchFamily="18" charset="0"/>
              </a:rPr>
              <a:t>-OCS R&amp;D platform</a:t>
            </a:r>
          </a:p>
          <a:p>
            <a:endParaRPr lang="en-US" b="1">
              <a:latin typeface="Constantia" pitchFamily="18" charset="0"/>
            </a:endParaRPr>
          </a:p>
          <a:p>
            <a:endParaRPr lang="en-US">
              <a:latin typeface="Constantia" pitchFamily="18" charset="0"/>
            </a:endParaRPr>
          </a:p>
        </p:txBody>
      </p:sp>
      <p:pic>
        <p:nvPicPr>
          <p:cNvPr id="12292" name="Picture 6" descr="noaa_run.jpg"/>
          <p:cNvPicPr>
            <a:picLocks noChangeAspect="1"/>
          </p:cNvPicPr>
          <p:nvPr/>
        </p:nvPicPr>
        <p:blipFill>
          <a:blip r:embed="rId3" cstate="email"/>
          <a:srcRect/>
          <a:stretch>
            <a:fillRect/>
          </a:stretch>
        </p:blipFill>
        <p:spPr bwMode="auto">
          <a:xfrm>
            <a:off x="228600" y="3352800"/>
            <a:ext cx="4572000" cy="3302000"/>
          </a:xfrm>
          <a:prstGeom prst="rect">
            <a:avLst/>
          </a:prstGeom>
          <a:noFill/>
          <a:ln w="9525">
            <a:noFill/>
            <a:miter lim="800000"/>
            <a:headEnd/>
            <a:tailEnd/>
          </a:ln>
        </p:spPr>
      </p:pic>
      <p:pic>
        <p:nvPicPr>
          <p:cNvPr id="12293" name="Picture 9" descr="IMG_0830.jpg"/>
          <p:cNvPicPr>
            <a:picLocks noChangeAspect="1"/>
          </p:cNvPicPr>
          <p:nvPr/>
        </p:nvPicPr>
        <p:blipFill>
          <a:blip r:embed="rId4" cstate="email"/>
          <a:srcRect/>
          <a:stretch>
            <a:fillRect/>
          </a:stretch>
        </p:blipFill>
        <p:spPr bwMode="auto">
          <a:xfrm>
            <a:off x="4724400" y="2362200"/>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7772400" cy="914400"/>
          </a:xfrm>
        </p:spPr>
        <p:txBody>
          <a:bodyPr/>
          <a:lstStyle/>
          <a:p>
            <a:pPr eaLnBrk="1" hangingPunct="1"/>
            <a:r>
              <a:rPr lang="en-US" b="1" smtClean="0"/>
              <a:t>NRB Vessel Locations</a:t>
            </a:r>
          </a:p>
        </p:txBody>
      </p:sp>
      <p:pic>
        <p:nvPicPr>
          <p:cNvPr id="13315" name="Picture 3" descr="NRT Locations.jpg"/>
          <p:cNvPicPr>
            <a:picLocks noChangeAspect="1"/>
          </p:cNvPicPr>
          <p:nvPr/>
        </p:nvPicPr>
        <p:blipFill>
          <a:blip r:embed="rId3" cstate="email"/>
          <a:srcRect/>
          <a:stretch>
            <a:fillRect/>
          </a:stretch>
        </p:blipFill>
        <p:spPr bwMode="auto">
          <a:xfrm>
            <a:off x="838200" y="914400"/>
            <a:ext cx="7391400" cy="576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IMG_0177"/>
          <p:cNvPicPr>
            <a:picLocks noChangeAspect="1" noChangeArrowheads="1"/>
          </p:cNvPicPr>
          <p:nvPr/>
        </p:nvPicPr>
        <p:blipFill>
          <a:blip r:embed="rId3" cstate="email"/>
          <a:srcRect/>
          <a:stretch>
            <a:fillRect/>
          </a:stretch>
        </p:blipFill>
        <p:spPr bwMode="auto">
          <a:xfrm>
            <a:off x="2819400" y="3810000"/>
            <a:ext cx="4064000" cy="3048000"/>
          </a:xfrm>
          <a:prstGeom prst="rect">
            <a:avLst/>
          </a:prstGeom>
          <a:noFill/>
          <a:ln w="9525">
            <a:noFill/>
            <a:miter lim="800000"/>
            <a:headEnd/>
            <a:tailEnd/>
          </a:ln>
        </p:spPr>
      </p:pic>
      <p:sp>
        <p:nvSpPr>
          <p:cNvPr id="14339" name="Title 1"/>
          <p:cNvSpPr>
            <a:spLocks noGrp="1"/>
          </p:cNvSpPr>
          <p:nvPr>
            <p:ph type="title"/>
          </p:nvPr>
        </p:nvSpPr>
        <p:spPr>
          <a:xfrm>
            <a:off x="457200" y="304800"/>
            <a:ext cx="8229600" cy="838200"/>
          </a:xfrm>
        </p:spPr>
        <p:txBody>
          <a:bodyPr/>
          <a:lstStyle/>
          <a:p>
            <a:pPr eaLnBrk="1" hangingPunct="1"/>
            <a:r>
              <a:rPr lang="en-US" b="1" smtClean="0"/>
              <a:t>Emergency Responses</a:t>
            </a:r>
          </a:p>
        </p:txBody>
      </p:sp>
      <p:sp>
        <p:nvSpPr>
          <p:cNvPr id="14340" name="Content Placeholder 2"/>
          <p:cNvSpPr>
            <a:spLocks noGrp="1"/>
          </p:cNvSpPr>
          <p:nvPr>
            <p:ph sz="half" idx="1"/>
          </p:nvPr>
        </p:nvSpPr>
        <p:spPr>
          <a:xfrm>
            <a:off x="457200" y="1752600"/>
            <a:ext cx="4038600" cy="4433888"/>
          </a:xfrm>
        </p:spPr>
        <p:txBody>
          <a:bodyPr/>
          <a:lstStyle/>
          <a:p>
            <a:pPr eaLnBrk="1" hangingPunct="1"/>
            <a:r>
              <a:rPr lang="en-US" sz="2400" smtClean="0"/>
              <a:t>Mobile Integrated Survey Team (M.I.S.T.) </a:t>
            </a:r>
            <a:endParaRPr lang="en-US" sz="1400" smtClean="0"/>
          </a:p>
          <a:p>
            <a:pPr eaLnBrk="1" hangingPunct="1"/>
            <a:endParaRPr lang="en-US" smtClean="0"/>
          </a:p>
        </p:txBody>
      </p:sp>
      <p:sp>
        <p:nvSpPr>
          <p:cNvPr id="14341" name="Content Placeholder 3"/>
          <p:cNvSpPr>
            <a:spLocks noGrp="1"/>
          </p:cNvSpPr>
          <p:nvPr>
            <p:ph sz="half" idx="2"/>
          </p:nvPr>
        </p:nvSpPr>
        <p:spPr>
          <a:xfrm>
            <a:off x="4648200" y="1752600"/>
            <a:ext cx="4038600" cy="4433888"/>
          </a:xfrm>
        </p:spPr>
        <p:txBody>
          <a:bodyPr/>
          <a:lstStyle/>
          <a:p>
            <a:pPr eaLnBrk="1" hangingPunct="1"/>
            <a:r>
              <a:rPr lang="en-US" sz="2400" smtClean="0"/>
              <a:t>Autonomous Underwater Vehicle (AUV)</a:t>
            </a:r>
          </a:p>
          <a:p>
            <a:pPr eaLnBrk="1" hangingPunct="1"/>
            <a:endParaRPr lang="en-US" smtClean="0"/>
          </a:p>
        </p:txBody>
      </p:sp>
      <p:pic>
        <p:nvPicPr>
          <p:cNvPr id="14342" name="Picture 11" descr="2868405884_aba12b4c67_m"/>
          <p:cNvPicPr>
            <a:picLocks noChangeAspect="1" noChangeArrowheads="1"/>
          </p:cNvPicPr>
          <p:nvPr/>
        </p:nvPicPr>
        <p:blipFill>
          <a:blip r:embed="rId4" cstate="email"/>
          <a:srcRect/>
          <a:stretch>
            <a:fillRect/>
          </a:stretch>
        </p:blipFill>
        <p:spPr bwMode="auto">
          <a:xfrm>
            <a:off x="5867400" y="2590800"/>
            <a:ext cx="3046413" cy="2286000"/>
          </a:xfrm>
          <a:prstGeom prst="rect">
            <a:avLst/>
          </a:prstGeom>
          <a:noFill/>
          <a:ln w="9525">
            <a:solidFill>
              <a:schemeClr val="tx1"/>
            </a:solidFill>
            <a:miter lim="800000"/>
            <a:headEnd/>
            <a:tailEnd/>
          </a:ln>
        </p:spPr>
      </p:pic>
      <p:pic>
        <p:nvPicPr>
          <p:cNvPr id="14343" name="Picture 3" descr="Klein 3900.jpg"/>
          <p:cNvPicPr>
            <a:picLocks noChangeAspect="1"/>
          </p:cNvPicPr>
          <p:nvPr/>
        </p:nvPicPr>
        <p:blipFill>
          <a:blip r:embed="rId5" cstate="email"/>
          <a:srcRect/>
          <a:stretch>
            <a:fillRect/>
          </a:stretch>
        </p:blipFill>
        <p:spPr bwMode="auto">
          <a:xfrm>
            <a:off x="304800" y="2590800"/>
            <a:ext cx="3449638" cy="2286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66800" y="609600"/>
            <a:ext cx="7086600" cy="990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75" name="Text Box 3"/>
          <p:cNvSpPr txBox="1">
            <a:spLocks noChangeArrowheads="1"/>
          </p:cNvSpPr>
          <p:nvPr/>
        </p:nvSpPr>
        <p:spPr bwMode="auto">
          <a:xfrm>
            <a:off x="1295400" y="762000"/>
            <a:ext cx="6705600" cy="579438"/>
          </a:xfrm>
          <a:prstGeom prst="rect">
            <a:avLst/>
          </a:prstGeom>
          <a:noFill/>
          <a:ln w="9525">
            <a:noFill/>
            <a:miter lim="800000"/>
            <a:headEnd/>
            <a:tailEnd/>
          </a:ln>
        </p:spPr>
        <p:txBody>
          <a:bodyPr>
            <a:spAutoFit/>
          </a:bodyPr>
          <a:lstStyle/>
          <a:p>
            <a:pPr algn="ctr">
              <a:spcBef>
                <a:spcPct val="50000"/>
              </a:spcBef>
            </a:pPr>
            <a:r>
              <a:rPr lang="en-US" sz="3200">
                <a:latin typeface="AvantGarde Bk BT" pitchFamily="34" charset="0"/>
              </a:rPr>
              <a:t>Office of Coast Survey</a:t>
            </a:r>
          </a:p>
        </p:txBody>
      </p:sp>
      <p:sp>
        <p:nvSpPr>
          <p:cNvPr id="3076" name="Rectangle 5"/>
          <p:cNvSpPr>
            <a:spLocks noChangeArrowheads="1"/>
          </p:cNvSpPr>
          <p:nvPr/>
        </p:nvSpPr>
        <p:spPr bwMode="auto">
          <a:xfrm>
            <a:off x="4114800" y="2286000"/>
            <a:ext cx="1447800" cy="685800"/>
          </a:xfrm>
          <a:prstGeom prst="rect">
            <a:avLst/>
          </a:prstGeom>
          <a:noFill/>
          <a:ln w="9525">
            <a:solidFill>
              <a:schemeClr val="tx1"/>
            </a:solidFill>
            <a:miter lim="800000"/>
            <a:headEnd/>
            <a:tailEnd/>
          </a:ln>
        </p:spPr>
        <p:txBody>
          <a:bodyPr wrap="none" anchor="ctr"/>
          <a:lstStyle/>
          <a:p>
            <a:endParaRPr lang="en-US"/>
          </a:p>
        </p:txBody>
      </p:sp>
      <p:sp>
        <p:nvSpPr>
          <p:cNvPr id="3077" name="Text Box 6"/>
          <p:cNvSpPr txBox="1">
            <a:spLocks noChangeArrowheads="1"/>
          </p:cNvSpPr>
          <p:nvPr/>
        </p:nvSpPr>
        <p:spPr bwMode="auto">
          <a:xfrm>
            <a:off x="4191000" y="2438400"/>
            <a:ext cx="1295400" cy="457200"/>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MCD</a:t>
            </a:r>
          </a:p>
        </p:txBody>
      </p:sp>
      <p:sp>
        <p:nvSpPr>
          <p:cNvPr id="3078" name="Rectangle 7"/>
          <p:cNvSpPr>
            <a:spLocks noChangeArrowheads="1"/>
          </p:cNvSpPr>
          <p:nvPr/>
        </p:nvSpPr>
        <p:spPr bwMode="auto">
          <a:xfrm>
            <a:off x="7315200" y="2286000"/>
            <a:ext cx="1447800" cy="685800"/>
          </a:xfrm>
          <a:prstGeom prst="rect">
            <a:avLst/>
          </a:prstGeom>
          <a:noFill/>
          <a:ln w="9525">
            <a:solidFill>
              <a:schemeClr val="tx1"/>
            </a:solidFill>
            <a:miter lim="800000"/>
            <a:headEnd/>
            <a:tailEnd/>
          </a:ln>
        </p:spPr>
        <p:txBody>
          <a:bodyPr wrap="none" anchor="ctr"/>
          <a:lstStyle/>
          <a:p>
            <a:endParaRPr lang="en-US"/>
          </a:p>
        </p:txBody>
      </p:sp>
      <p:sp>
        <p:nvSpPr>
          <p:cNvPr id="3079" name="Text Box 8"/>
          <p:cNvSpPr txBox="1">
            <a:spLocks noChangeArrowheads="1"/>
          </p:cNvSpPr>
          <p:nvPr/>
        </p:nvSpPr>
        <p:spPr bwMode="auto">
          <a:xfrm>
            <a:off x="7391400" y="2438400"/>
            <a:ext cx="1295400" cy="457200"/>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CSDL</a:t>
            </a:r>
          </a:p>
        </p:txBody>
      </p:sp>
      <p:sp>
        <p:nvSpPr>
          <p:cNvPr id="3080" name="Rectangle 9"/>
          <p:cNvSpPr>
            <a:spLocks noChangeArrowheads="1"/>
          </p:cNvSpPr>
          <p:nvPr/>
        </p:nvSpPr>
        <p:spPr bwMode="auto">
          <a:xfrm>
            <a:off x="152400" y="2057400"/>
            <a:ext cx="3733800" cy="1600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81" name="Text Box 10"/>
          <p:cNvSpPr txBox="1">
            <a:spLocks noChangeArrowheads="1"/>
          </p:cNvSpPr>
          <p:nvPr/>
        </p:nvSpPr>
        <p:spPr bwMode="auto">
          <a:xfrm>
            <a:off x="228600" y="2286000"/>
            <a:ext cx="3657600" cy="1187450"/>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Navigation Services Division</a:t>
            </a:r>
            <a:br>
              <a:rPr lang="en-US">
                <a:latin typeface="AvantGarde Bk BT" pitchFamily="34" charset="0"/>
              </a:rPr>
            </a:br>
            <a:endParaRPr lang="en-US">
              <a:latin typeface="AvantGarde Bk BT" pitchFamily="34" charset="0"/>
            </a:endParaRPr>
          </a:p>
        </p:txBody>
      </p:sp>
      <p:sp>
        <p:nvSpPr>
          <p:cNvPr id="3082" name="Rectangle 11"/>
          <p:cNvSpPr>
            <a:spLocks noChangeArrowheads="1"/>
          </p:cNvSpPr>
          <p:nvPr/>
        </p:nvSpPr>
        <p:spPr bwMode="auto">
          <a:xfrm>
            <a:off x="5791200" y="2286000"/>
            <a:ext cx="1295400" cy="685800"/>
          </a:xfrm>
          <a:prstGeom prst="rect">
            <a:avLst/>
          </a:prstGeom>
          <a:noFill/>
          <a:ln w="9525">
            <a:solidFill>
              <a:schemeClr val="tx1"/>
            </a:solidFill>
            <a:miter lim="800000"/>
            <a:headEnd/>
            <a:tailEnd/>
          </a:ln>
        </p:spPr>
        <p:txBody>
          <a:bodyPr wrap="none" anchor="ctr"/>
          <a:lstStyle/>
          <a:p>
            <a:endParaRPr lang="en-US"/>
          </a:p>
        </p:txBody>
      </p:sp>
      <p:sp>
        <p:nvSpPr>
          <p:cNvPr id="3083" name="Text Box 12"/>
          <p:cNvSpPr txBox="1">
            <a:spLocks noChangeArrowheads="1"/>
          </p:cNvSpPr>
          <p:nvPr/>
        </p:nvSpPr>
        <p:spPr bwMode="auto">
          <a:xfrm>
            <a:off x="5867400" y="2438400"/>
            <a:ext cx="1143000" cy="457200"/>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HSD</a:t>
            </a:r>
          </a:p>
        </p:txBody>
      </p:sp>
      <p:sp>
        <p:nvSpPr>
          <p:cNvPr id="3084" name="Line 13"/>
          <p:cNvSpPr>
            <a:spLocks noChangeShapeType="1"/>
          </p:cNvSpPr>
          <p:nvPr/>
        </p:nvSpPr>
        <p:spPr bwMode="auto">
          <a:xfrm>
            <a:off x="1905000" y="1600200"/>
            <a:ext cx="0" cy="457200"/>
          </a:xfrm>
          <a:prstGeom prst="line">
            <a:avLst/>
          </a:prstGeom>
          <a:noFill/>
          <a:ln w="25400">
            <a:solidFill>
              <a:schemeClr val="tx1"/>
            </a:solidFill>
            <a:round/>
            <a:headEnd/>
            <a:tailEnd/>
          </a:ln>
        </p:spPr>
        <p:txBody>
          <a:bodyPr/>
          <a:lstStyle/>
          <a:p>
            <a:endParaRPr lang="en-US"/>
          </a:p>
        </p:txBody>
      </p:sp>
      <p:sp>
        <p:nvSpPr>
          <p:cNvPr id="3085" name="Line 14"/>
          <p:cNvSpPr>
            <a:spLocks noChangeShapeType="1"/>
          </p:cNvSpPr>
          <p:nvPr/>
        </p:nvSpPr>
        <p:spPr bwMode="auto">
          <a:xfrm>
            <a:off x="4800600" y="1600200"/>
            <a:ext cx="0" cy="685800"/>
          </a:xfrm>
          <a:prstGeom prst="line">
            <a:avLst/>
          </a:prstGeom>
          <a:noFill/>
          <a:ln w="25400">
            <a:solidFill>
              <a:schemeClr val="tx1"/>
            </a:solidFill>
            <a:round/>
            <a:headEnd/>
            <a:tailEnd/>
          </a:ln>
        </p:spPr>
        <p:txBody>
          <a:bodyPr/>
          <a:lstStyle/>
          <a:p>
            <a:endParaRPr lang="en-US"/>
          </a:p>
        </p:txBody>
      </p:sp>
      <p:sp>
        <p:nvSpPr>
          <p:cNvPr id="3086" name="Line 15"/>
          <p:cNvSpPr>
            <a:spLocks noChangeShapeType="1"/>
          </p:cNvSpPr>
          <p:nvPr/>
        </p:nvSpPr>
        <p:spPr bwMode="auto">
          <a:xfrm>
            <a:off x="6400800" y="1600200"/>
            <a:ext cx="0" cy="685800"/>
          </a:xfrm>
          <a:prstGeom prst="line">
            <a:avLst/>
          </a:prstGeom>
          <a:noFill/>
          <a:ln w="25400">
            <a:solidFill>
              <a:schemeClr val="tx1"/>
            </a:solidFill>
            <a:round/>
            <a:headEnd/>
            <a:tailEnd/>
          </a:ln>
        </p:spPr>
        <p:txBody>
          <a:bodyPr/>
          <a:lstStyle/>
          <a:p>
            <a:endParaRPr lang="en-US"/>
          </a:p>
        </p:txBody>
      </p:sp>
      <p:sp>
        <p:nvSpPr>
          <p:cNvPr id="3087" name="Line 16"/>
          <p:cNvSpPr>
            <a:spLocks noChangeShapeType="1"/>
          </p:cNvSpPr>
          <p:nvPr/>
        </p:nvSpPr>
        <p:spPr bwMode="auto">
          <a:xfrm>
            <a:off x="7924800" y="1600200"/>
            <a:ext cx="0" cy="685800"/>
          </a:xfrm>
          <a:prstGeom prst="line">
            <a:avLst/>
          </a:prstGeom>
          <a:noFill/>
          <a:ln w="25400">
            <a:solidFill>
              <a:schemeClr val="tx1"/>
            </a:solidFill>
            <a:round/>
            <a:headEnd/>
            <a:tailEnd/>
          </a:ln>
        </p:spPr>
        <p:txBody>
          <a:bodyPr/>
          <a:lstStyle/>
          <a:p>
            <a:endParaRPr lang="en-US"/>
          </a:p>
        </p:txBody>
      </p:sp>
      <p:sp>
        <p:nvSpPr>
          <p:cNvPr id="3088" name="Oval 17"/>
          <p:cNvSpPr>
            <a:spLocks noChangeArrowheads="1"/>
          </p:cNvSpPr>
          <p:nvPr/>
        </p:nvSpPr>
        <p:spPr bwMode="auto">
          <a:xfrm>
            <a:off x="152400" y="4419600"/>
            <a:ext cx="2895600" cy="1219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089" name="Oval 19"/>
          <p:cNvSpPr>
            <a:spLocks noChangeArrowheads="1"/>
          </p:cNvSpPr>
          <p:nvPr/>
        </p:nvSpPr>
        <p:spPr bwMode="auto">
          <a:xfrm>
            <a:off x="6172200" y="4343400"/>
            <a:ext cx="2895600" cy="1219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090" name="Text Box 20"/>
          <p:cNvSpPr txBox="1">
            <a:spLocks noChangeArrowheads="1"/>
          </p:cNvSpPr>
          <p:nvPr/>
        </p:nvSpPr>
        <p:spPr bwMode="auto">
          <a:xfrm>
            <a:off x="609600" y="4648200"/>
            <a:ext cx="1905000" cy="822325"/>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Coast Pilot Branch</a:t>
            </a:r>
          </a:p>
        </p:txBody>
      </p:sp>
      <p:sp>
        <p:nvSpPr>
          <p:cNvPr id="3091" name="Oval 21"/>
          <p:cNvSpPr>
            <a:spLocks noChangeArrowheads="1"/>
          </p:cNvSpPr>
          <p:nvPr/>
        </p:nvSpPr>
        <p:spPr bwMode="auto">
          <a:xfrm>
            <a:off x="3276600" y="4343400"/>
            <a:ext cx="2743200" cy="1295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3092" name="Text Box 22"/>
          <p:cNvSpPr txBox="1">
            <a:spLocks noChangeArrowheads="1"/>
          </p:cNvSpPr>
          <p:nvPr/>
        </p:nvSpPr>
        <p:spPr bwMode="auto">
          <a:xfrm>
            <a:off x="6248400" y="4572000"/>
            <a:ext cx="2895600" cy="822325"/>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Navigation Response Branch</a:t>
            </a:r>
          </a:p>
        </p:txBody>
      </p:sp>
      <p:sp>
        <p:nvSpPr>
          <p:cNvPr id="3093" name="Line 23"/>
          <p:cNvSpPr>
            <a:spLocks noChangeShapeType="1"/>
          </p:cNvSpPr>
          <p:nvPr/>
        </p:nvSpPr>
        <p:spPr bwMode="auto">
          <a:xfrm>
            <a:off x="1600200" y="3657600"/>
            <a:ext cx="0" cy="762000"/>
          </a:xfrm>
          <a:prstGeom prst="line">
            <a:avLst/>
          </a:prstGeom>
          <a:noFill/>
          <a:ln w="25400">
            <a:solidFill>
              <a:schemeClr val="tx1"/>
            </a:solidFill>
            <a:round/>
            <a:headEnd/>
            <a:tailEnd/>
          </a:ln>
        </p:spPr>
        <p:txBody>
          <a:bodyPr/>
          <a:lstStyle/>
          <a:p>
            <a:endParaRPr lang="en-US"/>
          </a:p>
        </p:txBody>
      </p:sp>
      <p:sp>
        <p:nvSpPr>
          <p:cNvPr id="3094" name="Line 24"/>
          <p:cNvSpPr>
            <a:spLocks noChangeShapeType="1"/>
          </p:cNvSpPr>
          <p:nvPr/>
        </p:nvSpPr>
        <p:spPr bwMode="auto">
          <a:xfrm>
            <a:off x="2590800" y="3657600"/>
            <a:ext cx="0" cy="381000"/>
          </a:xfrm>
          <a:prstGeom prst="line">
            <a:avLst/>
          </a:prstGeom>
          <a:noFill/>
          <a:ln w="25400">
            <a:solidFill>
              <a:schemeClr val="tx1"/>
            </a:solidFill>
            <a:round/>
            <a:headEnd/>
            <a:tailEnd/>
          </a:ln>
        </p:spPr>
        <p:txBody>
          <a:bodyPr/>
          <a:lstStyle/>
          <a:p>
            <a:endParaRPr lang="en-US"/>
          </a:p>
        </p:txBody>
      </p:sp>
      <p:sp>
        <p:nvSpPr>
          <p:cNvPr id="3095" name="Line 25"/>
          <p:cNvSpPr>
            <a:spLocks noChangeShapeType="1"/>
          </p:cNvSpPr>
          <p:nvPr/>
        </p:nvSpPr>
        <p:spPr bwMode="auto">
          <a:xfrm>
            <a:off x="2590800" y="4038600"/>
            <a:ext cx="1981200" cy="0"/>
          </a:xfrm>
          <a:prstGeom prst="line">
            <a:avLst/>
          </a:prstGeom>
          <a:noFill/>
          <a:ln w="25400">
            <a:solidFill>
              <a:schemeClr val="tx1"/>
            </a:solidFill>
            <a:round/>
            <a:headEnd/>
            <a:tailEnd/>
          </a:ln>
        </p:spPr>
        <p:txBody>
          <a:bodyPr/>
          <a:lstStyle/>
          <a:p>
            <a:endParaRPr lang="en-US"/>
          </a:p>
        </p:txBody>
      </p:sp>
      <p:sp>
        <p:nvSpPr>
          <p:cNvPr id="3096" name="Line 26"/>
          <p:cNvSpPr>
            <a:spLocks noChangeShapeType="1"/>
          </p:cNvSpPr>
          <p:nvPr/>
        </p:nvSpPr>
        <p:spPr bwMode="auto">
          <a:xfrm>
            <a:off x="4572000" y="4038600"/>
            <a:ext cx="0" cy="304800"/>
          </a:xfrm>
          <a:prstGeom prst="line">
            <a:avLst/>
          </a:prstGeom>
          <a:noFill/>
          <a:ln w="25400">
            <a:solidFill>
              <a:schemeClr val="tx1"/>
            </a:solidFill>
            <a:round/>
            <a:headEnd/>
            <a:tailEnd/>
          </a:ln>
        </p:spPr>
        <p:txBody>
          <a:bodyPr/>
          <a:lstStyle/>
          <a:p>
            <a:endParaRPr lang="en-US"/>
          </a:p>
        </p:txBody>
      </p:sp>
      <p:sp>
        <p:nvSpPr>
          <p:cNvPr id="3097" name="Line 27"/>
          <p:cNvSpPr>
            <a:spLocks noChangeShapeType="1"/>
          </p:cNvSpPr>
          <p:nvPr/>
        </p:nvSpPr>
        <p:spPr bwMode="auto">
          <a:xfrm>
            <a:off x="3429000" y="3657600"/>
            <a:ext cx="0" cy="228600"/>
          </a:xfrm>
          <a:prstGeom prst="line">
            <a:avLst/>
          </a:prstGeom>
          <a:noFill/>
          <a:ln w="25400">
            <a:solidFill>
              <a:schemeClr val="tx1"/>
            </a:solidFill>
            <a:round/>
            <a:headEnd/>
            <a:tailEnd/>
          </a:ln>
        </p:spPr>
        <p:txBody>
          <a:bodyPr/>
          <a:lstStyle/>
          <a:p>
            <a:endParaRPr lang="en-US"/>
          </a:p>
        </p:txBody>
      </p:sp>
      <p:sp>
        <p:nvSpPr>
          <p:cNvPr id="3098" name="Line 28"/>
          <p:cNvSpPr>
            <a:spLocks noChangeShapeType="1"/>
          </p:cNvSpPr>
          <p:nvPr/>
        </p:nvSpPr>
        <p:spPr bwMode="auto">
          <a:xfrm>
            <a:off x="3429000" y="3886200"/>
            <a:ext cx="4114800" cy="0"/>
          </a:xfrm>
          <a:prstGeom prst="line">
            <a:avLst/>
          </a:prstGeom>
          <a:noFill/>
          <a:ln w="25400">
            <a:solidFill>
              <a:schemeClr val="tx1"/>
            </a:solidFill>
            <a:round/>
            <a:headEnd/>
            <a:tailEnd/>
          </a:ln>
        </p:spPr>
        <p:txBody>
          <a:bodyPr/>
          <a:lstStyle/>
          <a:p>
            <a:endParaRPr lang="en-US"/>
          </a:p>
        </p:txBody>
      </p:sp>
      <p:sp>
        <p:nvSpPr>
          <p:cNvPr id="3099" name="Line 29"/>
          <p:cNvSpPr>
            <a:spLocks noChangeShapeType="1"/>
          </p:cNvSpPr>
          <p:nvPr/>
        </p:nvSpPr>
        <p:spPr bwMode="auto">
          <a:xfrm>
            <a:off x="7543800" y="3886200"/>
            <a:ext cx="0" cy="457200"/>
          </a:xfrm>
          <a:prstGeom prst="line">
            <a:avLst/>
          </a:prstGeom>
          <a:noFill/>
          <a:ln w="25400">
            <a:solidFill>
              <a:schemeClr val="tx1"/>
            </a:solidFill>
            <a:round/>
            <a:headEnd/>
            <a:tailEnd/>
          </a:ln>
        </p:spPr>
        <p:txBody>
          <a:bodyPr/>
          <a:lstStyle/>
          <a:p>
            <a:endParaRPr lang="en-US"/>
          </a:p>
        </p:txBody>
      </p:sp>
      <p:sp>
        <p:nvSpPr>
          <p:cNvPr id="3100" name="Text Box 18"/>
          <p:cNvSpPr txBox="1">
            <a:spLocks noChangeArrowheads="1"/>
          </p:cNvSpPr>
          <p:nvPr/>
        </p:nvSpPr>
        <p:spPr bwMode="auto">
          <a:xfrm>
            <a:off x="3505200" y="4572000"/>
            <a:ext cx="2133600" cy="822325"/>
          </a:xfrm>
          <a:prstGeom prst="rect">
            <a:avLst/>
          </a:prstGeom>
          <a:noFill/>
          <a:ln w="9525">
            <a:noFill/>
            <a:miter lim="800000"/>
            <a:headEnd/>
            <a:tailEnd/>
          </a:ln>
        </p:spPr>
        <p:txBody>
          <a:bodyPr>
            <a:spAutoFit/>
          </a:bodyPr>
          <a:lstStyle/>
          <a:p>
            <a:pPr algn="ctr">
              <a:spcBef>
                <a:spcPct val="50000"/>
              </a:spcBef>
            </a:pPr>
            <a:r>
              <a:rPr lang="en-US">
                <a:latin typeface="AvantGarde Bk BT" pitchFamily="34" charset="0"/>
              </a:rPr>
              <a:t>Customer Affairs Branch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057400" y="152400"/>
            <a:ext cx="4876800" cy="990600"/>
          </a:xfrm>
          <a:prstGeom prst="rect">
            <a:avLst/>
          </a:prstGeom>
          <a:noFill/>
          <a:ln w="9525">
            <a:noFill/>
            <a:miter lim="800000"/>
            <a:headEnd/>
            <a:tailEnd/>
          </a:ln>
          <a:effectLst/>
        </p:spPr>
        <p:txBody>
          <a:bodyPr anchor="ctr"/>
          <a:lstStyle/>
          <a:p>
            <a:pPr>
              <a:defRPr/>
            </a:pPr>
            <a:r>
              <a:rPr lang="en-US" sz="4400" b="1" kern="0" dirty="0">
                <a:latin typeface="+mj-lt"/>
                <a:ea typeface="+mj-ea"/>
                <a:cs typeface="+mj-cs"/>
              </a:rPr>
              <a:t>Coast Pilot Branch</a:t>
            </a:r>
          </a:p>
        </p:txBody>
      </p:sp>
      <p:pic>
        <p:nvPicPr>
          <p:cNvPr id="4099" name="Picture 2" descr="C:\Documents and Settings\matt.kroll\Desktop\CP1_2009_COVER1.jpg"/>
          <p:cNvPicPr>
            <a:picLocks noChangeAspect="1" noChangeArrowheads="1"/>
          </p:cNvPicPr>
          <p:nvPr/>
        </p:nvPicPr>
        <p:blipFill>
          <a:blip r:embed="rId3" cstate="email"/>
          <a:srcRect/>
          <a:stretch>
            <a:fillRect/>
          </a:stretch>
        </p:blipFill>
        <p:spPr bwMode="auto">
          <a:xfrm>
            <a:off x="2362200" y="1219200"/>
            <a:ext cx="4191000" cy="54959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152400"/>
            <a:ext cx="7010400" cy="1143000"/>
          </a:xfrm>
          <a:prstGeom prst="rect">
            <a:avLst/>
          </a:prstGeom>
          <a:noFill/>
          <a:ln w="9525">
            <a:noFill/>
            <a:miter lim="800000"/>
            <a:headEnd/>
            <a:tailEnd/>
          </a:ln>
          <a:effectLst/>
        </p:spPr>
        <p:txBody>
          <a:bodyPr anchor="ctr"/>
          <a:lstStyle/>
          <a:p>
            <a:pPr algn="ctr">
              <a:defRPr/>
            </a:pPr>
            <a:r>
              <a:rPr lang="en-US" sz="4400" b="1" kern="0" dirty="0">
                <a:latin typeface="+mj-lt"/>
                <a:ea typeface="+mj-ea"/>
                <a:cs typeface="+mj-cs"/>
              </a:rPr>
              <a:t>What is the Coast Pilot?</a:t>
            </a:r>
          </a:p>
        </p:txBody>
      </p:sp>
      <p:sp>
        <p:nvSpPr>
          <p:cNvPr id="5123" name="Content Placeholder 2"/>
          <p:cNvSpPr>
            <a:spLocks noGrp="1"/>
          </p:cNvSpPr>
          <p:nvPr>
            <p:ph idx="1"/>
          </p:nvPr>
        </p:nvSpPr>
        <p:spPr>
          <a:xfrm>
            <a:off x="304800" y="1600200"/>
            <a:ext cx="8229600" cy="4525963"/>
          </a:xfrm>
        </p:spPr>
        <p:txBody>
          <a:bodyPr/>
          <a:lstStyle/>
          <a:p>
            <a:pPr eaLnBrk="1" hangingPunct="1"/>
            <a:r>
              <a:rPr lang="en-US" sz="2800" smtClean="0"/>
              <a:t>The Coast Pilot is a companion to the chart</a:t>
            </a:r>
          </a:p>
          <a:p>
            <a:pPr lvl="1" eaLnBrk="1" hangingPunct="1"/>
            <a:r>
              <a:rPr lang="en-US" sz="2400" smtClean="0"/>
              <a:t>9 Volumes, each of them printed once per year</a:t>
            </a:r>
          </a:p>
          <a:p>
            <a:pPr eaLnBrk="1" hangingPunct="1"/>
            <a:r>
              <a:rPr lang="en-US" sz="2800" smtClean="0"/>
              <a:t>The Coast Pilot provides descriptive material which cannot be shown on the chart</a:t>
            </a:r>
          </a:p>
          <a:p>
            <a:pPr lvl="1" eaLnBrk="1" hangingPunct="1"/>
            <a:r>
              <a:rPr lang="en-US" sz="2400" smtClean="0"/>
              <a:t>Navigation Regulations</a:t>
            </a:r>
          </a:p>
          <a:p>
            <a:pPr lvl="1" eaLnBrk="1" hangingPunct="1"/>
            <a:r>
              <a:rPr lang="en-US" sz="2400" smtClean="0"/>
              <a:t>Sailing Directions</a:t>
            </a:r>
          </a:p>
          <a:p>
            <a:pPr lvl="1" eaLnBrk="1" hangingPunct="1"/>
            <a:r>
              <a:rPr lang="en-US" sz="2400" smtClean="0"/>
              <a:t>Weather and Climatological Information</a:t>
            </a:r>
          </a:p>
          <a:p>
            <a:pPr lvl="1" eaLnBrk="1" hangingPunct="1"/>
            <a:r>
              <a:rPr lang="en-US" sz="2400" smtClean="0"/>
              <a:t>Ice Information</a:t>
            </a:r>
          </a:p>
          <a:p>
            <a:pPr lvl="1" eaLnBrk="1" hangingPunct="1"/>
            <a:r>
              <a:rPr lang="en-US" sz="2400" smtClean="0"/>
              <a:t>Supplies</a:t>
            </a:r>
          </a:p>
          <a:p>
            <a:pPr lvl="1" eaLnBrk="1" hangingPunct="1"/>
            <a:r>
              <a:rPr lang="en-US" sz="2400" smtClean="0"/>
              <a:t>Port Facilities</a:t>
            </a:r>
          </a:p>
          <a:p>
            <a:pPr lvl="1" eaLnBrk="1" hangingPunct="1"/>
            <a:r>
              <a:rPr lang="en-US" sz="2400" smtClean="0"/>
              <a:t>Repairs</a:t>
            </a:r>
          </a:p>
          <a:p>
            <a:pPr lvl="1" eaLnBrk="1" hangingPunct="1"/>
            <a:endParaRPr lang="en-US" sz="2400" smtClean="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0" y="0"/>
            <a:ext cx="7010400" cy="1143000"/>
          </a:xfrm>
          <a:prstGeom prst="rect">
            <a:avLst/>
          </a:prstGeom>
          <a:noFill/>
          <a:ln w="9525">
            <a:noFill/>
            <a:miter lim="800000"/>
            <a:headEnd/>
            <a:tailEnd/>
          </a:ln>
          <a:effectLst/>
        </p:spPr>
        <p:txBody>
          <a:bodyPr anchor="ctr"/>
          <a:lstStyle/>
          <a:p>
            <a:pPr algn="ctr">
              <a:defRPr/>
            </a:pPr>
            <a:r>
              <a:rPr lang="en-US" sz="4400" b="1" kern="0" dirty="0">
                <a:latin typeface="+mj-lt"/>
              </a:rPr>
              <a:t>Coast Pilot Coverage</a:t>
            </a:r>
            <a:endParaRPr lang="en-US" sz="2000" b="1" kern="0" dirty="0">
              <a:latin typeface="+mj-lt"/>
              <a:ea typeface="+mj-ea"/>
              <a:cs typeface="+mj-cs"/>
            </a:endParaRPr>
          </a:p>
        </p:txBody>
      </p:sp>
      <p:pic>
        <p:nvPicPr>
          <p:cNvPr id="6147" name="Picture 5"/>
          <p:cNvPicPr>
            <a:picLocks noGrp="1" noChangeAspect="1" noChangeArrowheads="1"/>
          </p:cNvPicPr>
          <p:nvPr>
            <p:ph idx="1"/>
          </p:nvPr>
        </p:nvPicPr>
        <p:blipFill>
          <a:blip r:embed="rId2" cstate="email"/>
          <a:srcRect/>
          <a:stretch>
            <a:fillRect/>
          </a:stretch>
        </p:blipFill>
        <p:spPr>
          <a:xfrm>
            <a:off x="1219200" y="1066800"/>
            <a:ext cx="6145213" cy="55848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P:\Photos and Graphics\CAB in action\Ed.JPG"/>
          <p:cNvPicPr>
            <a:picLocks noChangeAspect="1" noChangeArrowheads="1"/>
          </p:cNvPicPr>
          <p:nvPr/>
        </p:nvPicPr>
        <p:blipFill>
          <a:blip r:embed="rId3" cstate="email"/>
          <a:srcRect/>
          <a:stretch>
            <a:fillRect/>
          </a:stretch>
        </p:blipFill>
        <p:spPr bwMode="auto">
          <a:xfrm>
            <a:off x="8015288" y="0"/>
            <a:ext cx="1128712" cy="1601788"/>
          </a:xfrm>
          <a:prstGeom prst="rect">
            <a:avLst/>
          </a:prstGeom>
          <a:noFill/>
          <a:ln w="9525">
            <a:noFill/>
            <a:miter lim="800000"/>
            <a:headEnd/>
            <a:tailEnd/>
          </a:ln>
        </p:spPr>
      </p:pic>
      <p:sp>
        <p:nvSpPr>
          <p:cNvPr id="4099" name="Text Box 5"/>
          <p:cNvSpPr txBox="1">
            <a:spLocks noChangeArrowheads="1"/>
          </p:cNvSpPr>
          <p:nvPr/>
        </p:nvSpPr>
        <p:spPr bwMode="auto">
          <a:xfrm>
            <a:off x="228600" y="1447800"/>
            <a:ext cx="5837238" cy="2786063"/>
          </a:xfrm>
          <a:prstGeom prst="rect">
            <a:avLst/>
          </a:prstGeom>
          <a:noFill/>
          <a:ln w="9525">
            <a:noFill/>
            <a:miter lim="800000"/>
            <a:headEnd/>
            <a:tailEnd/>
          </a:ln>
        </p:spPr>
        <p:txBody>
          <a:bodyPr>
            <a:spAutoFit/>
          </a:bodyPr>
          <a:lstStyle/>
          <a:p>
            <a:pPr marL="350838" indent="-350838" algn="ctr">
              <a:defRPr/>
            </a:pPr>
            <a:endParaRPr lang="en-US" sz="900" b="1" dirty="0">
              <a:latin typeface="+mn-lt"/>
            </a:endParaRPr>
          </a:p>
          <a:p>
            <a:pPr marL="350838" indent="-350838">
              <a:spcAft>
                <a:spcPts val="600"/>
              </a:spcAft>
              <a:buFont typeface="Arial" pitchFamily="34" charset="0"/>
              <a:buChar char="•"/>
              <a:defRPr/>
            </a:pPr>
            <a:r>
              <a:rPr lang="en-US" sz="2000" dirty="0">
                <a:latin typeface="+mn-lt"/>
                <a:cs typeface="Times New Roman" pitchFamily="18" charset="0"/>
              </a:rPr>
              <a:t>Navigation Managers are OCS representatives in the field, interacting with the maritime community, and helping to identify the challenges facing marine transportation</a:t>
            </a:r>
          </a:p>
          <a:p>
            <a:pPr marL="350838" indent="-350838">
              <a:spcAft>
                <a:spcPts val="600"/>
              </a:spcAft>
              <a:buFont typeface="Arial" pitchFamily="34" charset="0"/>
              <a:buChar char="•"/>
              <a:defRPr/>
            </a:pPr>
            <a:r>
              <a:rPr lang="en-US" sz="2000" dirty="0">
                <a:latin typeface="+mn-lt"/>
                <a:cs typeface="Times New Roman" pitchFamily="18" charset="0"/>
              </a:rPr>
              <a:t>Navigation Managers focus on educating and soliciting feedback on NOAA's navigation products and services from the maritime community.</a:t>
            </a:r>
          </a:p>
          <a:p>
            <a:pPr marL="350838" indent="-350838">
              <a:buFontTx/>
              <a:buBlip>
                <a:blip r:embed="rId4"/>
              </a:buBlip>
              <a:defRPr/>
            </a:pPr>
            <a:endParaRPr lang="en-US" sz="1600" dirty="0">
              <a:latin typeface="+mn-lt"/>
              <a:cs typeface="Times New Roman" pitchFamily="18" charset="0"/>
            </a:endParaRPr>
          </a:p>
        </p:txBody>
      </p:sp>
      <p:sp>
        <p:nvSpPr>
          <p:cNvPr id="4100" name="Rectangle 10"/>
          <p:cNvSpPr>
            <a:spLocks noChangeArrowheads="1"/>
          </p:cNvSpPr>
          <p:nvPr/>
        </p:nvSpPr>
        <p:spPr bwMode="auto">
          <a:xfrm>
            <a:off x="-533400" y="304800"/>
            <a:ext cx="9144000" cy="769938"/>
          </a:xfrm>
          <a:prstGeom prst="rect">
            <a:avLst/>
          </a:prstGeom>
          <a:noFill/>
          <a:ln w="9525">
            <a:noFill/>
            <a:miter lim="800000"/>
            <a:headEnd/>
            <a:tailEnd/>
          </a:ln>
        </p:spPr>
        <p:txBody>
          <a:bodyPr>
            <a:spAutoFit/>
          </a:bodyPr>
          <a:lstStyle/>
          <a:p>
            <a:pPr marL="350838" indent="-350838" algn="ctr">
              <a:defRPr/>
            </a:pPr>
            <a:r>
              <a:rPr lang="en-US" sz="4400" b="1" dirty="0">
                <a:latin typeface="+mn-lt"/>
              </a:rPr>
              <a:t>Customer Affairs Branch</a:t>
            </a:r>
          </a:p>
        </p:txBody>
      </p:sp>
      <p:pic>
        <p:nvPicPr>
          <p:cNvPr id="7173" name="Picture 11" descr="Alan Bunn and Ship on the Mississippi River"/>
          <p:cNvPicPr>
            <a:picLocks noChangeAspect="1" noChangeArrowheads="1"/>
          </p:cNvPicPr>
          <p:nvPr/>
        </p:nvPicPr>
        <p:blipFill>
          <a:blip r:embed="rId5" cstate="email"/>
          <a:srcRect/>
          <a:stretch>
            <a:fillRect/>
          </a:stretch>
        </p:blipFill>
        <p:spPr bwMode="auto">
          <a:xfrm>
            <a:off x="0" y="4572000"/>
            <a:ext cx="3048000" cy="2286000"/>
          </a:xfrm>
          <a:prstGeom prst="rect">
            <a:avLst/>
          </a:prstGeom>
          <a:noFill/>
          <a:ln w="9525">
            <a:noFill/>
            <a:miter lim="800000"/>
            <a:headEnd/>
            <a:tailEnd/>
          </a:ln>
        </p:spPr>
      </p:pic>
      <p:pic>
        <p:nvPicPr>
          <p:cNvPr id="7174" name="Picture 17" descr="brian"/>
          <p:cNvPicPr>
            <a:picLocks noChangeAspect="1" noChangeArrowheads="1"/>
          </p:cNvPicPr>
          <p:nvPr/>
        </p:nvPicPr>
        <p:blipFill>
          <a:blip r:embed="rId6" cstate="email"/>
          <a:srcRect/>
          <a:stretch>
            <a:fillRect/>
          </a:stretch>
        </p:blipFill>
        <p:spPr bwMode="auto">
          <a:xfrm>
            <a:off x="1981200" y="4572000"/>
            <a:ext cx="3084513" cy="2286000"/>
          </a:xfrm>
          <a:prstGeom prst="rect">
            <a:avLst/>
          </a:prstGeom>
          <a:noFill/>
          <a:ln w="9525" algn="ctr">
            <a:noFill/>
            <a:miter lim="800000"/>
            <a:headEnd/>
            <a:tailEnd/>
          </a:ln>
        </p:spPr>
      </p:pic>
      <p:pic>
        <p:nvPicPr>
          <p:cNvPr id="7175" name="Picture 18" descr="Howard 1"/>
          <p:cNvPicPr>
            <a:picLocks noChangeAspect="1" noChangeArrowheads="1"/>
          </p:cNvPicPr>
          <p:nvPr/>
        </p:nvPicPr>
        <p:blipFill>
          <a:blip r:embed="rId7" cstate="email"/>
          <a:srcRect/>
          <a:stretch>
            <a:fillRect/>
          </a:stretch>
        </p:blipFill>
        <p:spPr bwMode="auto">
          <a:xfrm>
            <a:off x="6705600" y="1312863"/>
            <a:ext cx="2438400" cy="1858962"/>
          </a:xfrm>
          <a:prstGeom prst="rect">
            <a:avLst/>
          </a:prstGeom>
          <a:noFill/>
          <a:ln w="9525" algn="in">
            <a:noFill/>
            <a:miter lim="800000"/>
            <a:headEnd/>
            <a:tailEnd/>
          </a:ln>
        </p:spPr>
      </p:pic>
      <p:pic>
        <p:nvPicPr>
          <p:cNvPr id="7176" name="Picture 15" descr="Thunderhorse 11.jpg"/>
          <p:cNvPicPr>
            <a:picLocks noChangeAspect="1"/>
          </p:cNvPicPr>
          <p:nvPr/>
        </p:nvPicPr>
        <p:blipFill>
          <a:blip r:embed="rId8" cstate="email"/>
          <a:srcRect/>
          <a:stretch>
            <a:fillRect/>
          </a:stretch>
        </p:blipFill>
        <p:spPr bwMode="auto">
          <a:xfrm>
            <a:off x="3276600" y="4572000"/>
            <a:ext cx="3048000" cy="2286000"/>
          </a:xfrm>
          <a:prstGeom prst="rect">
            <a:avLst/>
          </a:prstGeom>
          <a:noFill/>
          <a:ln w="9525">
            <a:noFill/>
            <a:miter lim="800000"/>
            <a:headEnd/>
            <a:tailEnd/>
          </a:ln>
        </p:spPr>
      </p:pic>
      <p:pic>
        <p:nvPicPr>
          <p:cNvPr id="7177" name="Picture 14" descr="P:\Photos and Graphics\CAB in action\Pilot boat depart 1.JPG"/>
          <p:cNvPicPr>
            <a:picLocks noChangeAspect="1" noChangeArrowheads="1"/>
          </p:cNvPicPr>
          <p:nvPr/>
        </p:nvPicPr>
        <p:blipFill>
          <a:blip r:embed="rId9" cstate="email"/>
          <a:srcRect/>
          <a:stretch>
            <a:fillRect/>
          </a:stretch>
        </p:blipFill>
        <p:spPr bwMode="auto">
          <a:xfrm>
            <a:off x="6477000" y="2762250"/>
            <a:ext cx="2667000" cy="2000250"/>
          </a:xfrm>
          <a:prstGeom prst="rect">
            <a:avLst/>
          </a:prstGeom>
          <a:noFill/>
          <a:ln w="9525">
            <a:noFill/>
            <a:miter lim="800000"/>
            <a:headEnd/>
            <a:tailEnd/>
          </a:ln>
        </p:spPr>
      </p:pic>
      <p:pic>
        <p:nvPicPr>
          <p:cNvPr id="7178" name="Picture 7" descr="Safe Navigation 3"/>
          <p:cNvPicPr>
            <a:picLocks noChangeAspect="1" noChangeArrowheads="1"/>
          </p:cNvPicPr>
          <p:nvPr/>
        </p:nvPicPr>
        <p:blipFill>
          <a:blip r:embed="rId10" cstate="email"/>
          <a:srcRect/>
          <a:stretch>
            <a:fillRect/>
          </a:stretch>
        </p:blipFill>
        <p:spPr bwMode="auto">
          <a:xfrm>
            <a:off x="6324600" y="4743450"/>
            <a:ext cx="2819400" cy="2114550"/>
          </a:xfrm>
          <a:prstGeom prst="rect">
            <a:avLst/>
          </a:prstGeom>
          <a:noFill/>
          <a:ln w="9525">
            <a:noFill/>
            <a:miter lim="800000"/>
            <a:headEnd/>
            <a:tailEnd/>
          </a:ln>
        </p:spPr>
      </p:pic>
      <p:pic>
        <p:nvPicPr>
          <p:cNvPr id="7179" name="Picture 16" descr="P:\Photos and Graphics\Hendersons Pictures\New Coastie airedale 3.jpg"/>
          <p:cNvPicPr>
            <a:picLocks noChangeAspect="1" noChangeArrowheads="1"/>
          </p:cNvPicPr>
          <p:nvPr/>
        </p:nvPicPr>
        <p:blipFill>
          <a:blip r:embed="rId11" cstate="email"/>
          <a:srcRect/>
          <a:stretch>
            <a:fillRect/>
          </a:stretch>
        </p:blipFill>
        <p:spPr bwMode="auto">
          <a:xfrm>
            <a:off x="6248400" y="4038600"/>
            <a:ext cx="11096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58"/>
          <p:cNvSpPr>
            <a:spLocks/>
          </p:cNvSpPr>
          <p:nvPr/>
        </p:nvSpPr>
        <p:spPr bwMode="auto">
          <a:xfrm>
            <a:off x="5581650" y="3621088"/>
            <a:ext cx="585788" cy="246062"/>
          </a:xfrm>
          <a:custGeom>
            <a:avLst/>
            <a:gdLst>
              <a:gd name="T0" fmla="*/ 2147483647 w 369"/>
              <a:gd name="T1" fmla="*/ 2147483647 h 155"/>
              <a:gd name="T2" fmla="*/ 2147483647 w 369"/>
              <a:gd name="T3" fmla="*/ 2147483647 h 155"/>
              <a:gd name="T4" fmla="*/ 2147483647 w 369"/>
              <a:gd name="T5" fmla="*/ 2147483647 h 155"/>
              <a:gd name="T6" fmla="*/ 2147483647 w 369"/>
              <a:gd name="T7" fmla="*/ 2147483647 h 155"/>
              <a:gd name="T8" fmla="*/ 2147483647 w 369"/>
              <a:gd name="T9" fmla="*/ 2147483647 h 155"/>
              <a:gd name="T10" fmla="*/ 2147483647 w 369"/>
              <a:gd name="T11" fmla="*/ 2147483647 h 155"/>
              <a:gd name="T12" fmla="*/ 2147483647 w 369"/>
              <a:gd name="T13" fmla="*/ 2147483647 h 155"/>
              <a:gd name="T14" fmla="*/ 2147483647 w 369"/>
              <a:gd name="T15" fmla="*/ 2147483647 h 155"/>
              <a:gd name="T16" fmla="*/ 2147483647 w 369"/>
              <a:gd name="T17" fmla="*/ 2147483647 h 155"/>
              <a:gd name="T18" fmla="*/ 2147483647 w 369"/>
              <a:gd name="T19" fmla="*/ 2147483647 h 155"/>
              <a:gd name="T20" fmla="*/ 2147483647 w 369"/>
              <a:gd name="T21" fmla="*/ 2147483647 h 155"/>
              <a:gd name="T22" fmla="*/ 2147483647 w 369"/>
              <a:gd name="T23" fmla="*/ 2147483647 h 155"/>
              <a:gd name="T24" fmla="*/ 2147483647 w 369"/>
              <a:gd name="T25" fmla="*/ 2147483647 h 155"/>
              <a:gd name="T26" fmla="*/ 2147483647 w 369"/>
              <a:gd name="T27" fmla="*/ 2147483647 h 155"/>
              <a:gd name="T28" fmla="*/ 2147483647 w 369"/>
              <a:gd name="T29" fmla="*/ 2147483647 h 155"/>
              <a:gd name="T30" fmla="*/ 0 w 369"/>
              <a:gd name="T31" fmla="*/ 2147483647 h 155"/>
              <a:gd name="T32" fmla="*/ 2147483647 w 369"/>
              <a:gd name="T33" fmla="*/ 2147483647 h 155"/>
              <a:gd name="T34" fmla="*/ 2147483647 w 369"/>
              <a:gd name="T35" fmla="*/ 2147483647 h 155"/>
              <a:gd name="T36" fmla="*/ 2147483647 w 369"/>
              <a:gd name="T37" fmla="*/ 2147483647 h 155"/>
              <a:gd name="T38" fmla="*/ 2147483647 w 369"/>
              <a:gd name="T39" fmla="*/ 2147483647 h 155"/>
              <a:gd name="T40" fmla="*/ 2147483647 w 369"/>
              <a:gd name="T41" fmla="*/ 2147483647 h 155"/>
              <a:gd name="T42" fmla="*/ 2147483647 w 369"/>
              <a:gd name="T43" fmla="*/ 2147483647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9"/>
              <a:gd name="T67" fmla="*/ 0 h 155"/>
              <a:gd name="T68" fmla="*/ 369 w 369"/>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9" h="155">
                <a:moveTo>
                  <a:pt x="114" y="2"/>
                </a:moveTo>
                <a:cubicBezTo>
                  <a:pt x="127" y="0"/>
                  <a:pt x="144" y="2"/>
                  <a:pt x="183" y="2"/>
                </a:cubicBezTo>
                <a:cubicBezTo>
                  <a:pt x="222" y="2"/>
                  <a:pt x="323" y="1"/>
                  <a:pt x="351" y="5"/>
                </a:cubicBezTo>
                <a:cubicBezTo>
                  <a:pt x="352" y="11"/>
                  <a:pt x="358" y="23"/>
                  <a:pt x="351" y="29"/>
                </a:cubicBezTo>
                <a:cubicBezTo>
                  <a:pt x="346" y="33"/>
                  <a:pt x="333" y="35"/>
                  <a:pt x="333" y="35"/>
                </a:cubicBezTo>
                <a:cubicBezTo>
                  <a:pt x="342" y="38"/>
                  <a:pt x="351" y="41"/>
                  <a:pt x="360" y="44"/>
                </a:cubicBezTo>
                <a:cubicBezTo>
                  <a:pt x="363" y="45"/>
                  <a:pt x="369" y="47"/>
                  <a:pt x="369" y="47"/>
                </a:cubicBezTo>
                <a:cubicBezTo>
                  <a:pt x="365" y="72"/>
                  <a:pt x="362" y="67"/>
                  <a:pt x="336" y="71"/>
                </a:cubicBezTo>
                <a:cubicBezTo>
                  <a:pt x="331" y="110"/>
                  <a:pt x="352" y="103"/>
                  <a:pt x="315" y="110"/>
                </a:cubicBezTo>
                <a:cubicBezTo>
                  <a:pt x="304" y="126"/>
                  <a:pt x="299" y="134"/>
                  <a:pt x="279" y="137"/>
                </a:cubicBezTo>
                <a:cubicBezTo>
                  <a:pt x="275" y="143"/>
                  <a:pt x="275" y="141"/>
                  <a:pt x="270" y="146"/>
                </a:cubicBezTo>
                <a:cubicBezTo>
                  <a:pt x="265" y="151"/>
                  <a:pt x="258" y="151"/>
                  <a:pt x="252" y="155"/>
                </a:cubicBezTo>
                <a:cubicBezTo>
                  <a:pt x="231" y="148"/>
                  <a:pt x="233" y="122"/>
                  <a:pt x="216" y="110"/>
                </a:cubicBezTo>
                <a:cubicBezTo>
                  <a:pt x="205" y="94"/>
                  <a:pt x="189" y="95"/>
                  <a:pt x="171" y="92"/>
                </a:cubicBezTo>
                <a:cubicBezTo>
                  <a:pt x="162" y="86"/>
                  <a:pt x="153" y="83"/>
                  <a:pt x="144" y="77"/>
                </a:cubicBezTo>
                <a:cubicBezTo>
                  <a:pt x="83" y="79"/>
                  <a:pt x="54" y="87"/>
                  <a:pt x="0" y="83"/>
                </a:cubicBezTo>
                <a:cubicBezTo>
                  <a:pt x="9" y="77"/>
                  <a:pt x="18" y="74"/>
                  <a:pt x="27" y="68"/>
                </a:cubicBezTo>
                <a:cubicBezTo>
                  <a:pt x="36" y="54"/>
                  <a:pt x="43" y="56"/>
                  <a:pt x="60" y="53"/>
                </a:cubicBezTo>
                <a:cubicBezTo>
                  <a:pt x="68" y="49"/>
                  <a:pt x="62" y="42"/>
                  <a:pt x="69" y="35"/>
                </a:cubicBezTo>
                <a:cubicBezTo>
                  <a:pt x="73" y="31"/>
                  <a:pt x="87" y="33"/>
                  <a:pt x="90" y="29"/>
                </a:cubicBezTo>
                <a:cubicBezTo>
                  <a:pt x="92" y="26"/>
                  <a:pt x="96" y="25"/>
                  <a:pt x="99" y="23"/>
                </a:cubicBezTo>
                <a:cubicBezTo>
                  <a:pt x="102" y="10"/>
                  <a:pt x="100" y="2"/>
                  <a:pt x="114" y="2"/>
                </a:cubicBezTo>
                <a:close/>
              </a:path>
            </a:pathLst>
          </a:custGeom>
          <a:solidFill>
            <a:srgbClr val="990099"/>
          </a:solidFill>
          <a:ln w="9525">
            <a:solidFill>
              <a:schemeClr val="tx1"/>
            </a:solidFill>
            <a:round/>
            <a:headEnd/>
            <a:tailEnd/>
          </a:ln>
        </p:spPr>
        <p:txBody>
          <a:bodyPr/>
          <a:lstStyle/>
          <a:p>
            <a:endParaRPr lang="en-US"/>
          </a:p>
        </p:txBody>
      </p:sp>
      <p:pic>
        <p:nvPicPr>
          <p:cNvPr id="8195" name="Picture 2" descr="Ed"/>
          <p:cNvPicPr>
            <a:picLocks noChangeAspect="1" noChangeArrowheads="1"/>
          </p:cNvPicPr>
          <p:nvPr/>
        </p:nvPicPr>
        <p:blipFill>
          <a:blip r:embed="rId3" cstate="email"/>
          <a:srcRect/>
          <a:stretch>
            <a:fillRect/>
          </a:stretch>
        </p:blipFill>
        <p:spPr bwMode="auto">
          <a:xfrm>
            <a:off x="1066800" y="152400"/>
            <a:ext cx="7010400" cy="6553200"/>
          </a:xfrm>
          <a:prstGeom prst="rect">
            <a:avLst/>
          </a:prstGeom>
          <a:noFill/>
          <a:ln w="9525">
            <a:noFill/>
            <a:miter lim="800000"/>
            <a:headEnd/>
            <a:tailEnd/>
          </a:ln>
        </p:spPr>
      </p:pic>
      <p:sp>
        <p:nvSpPr>
          <p:cNvPr id="8196" name="Text Box 3"/>
          <p:cNvSpPr txBox="1">
            <a:spLocks noChangeArrowheads="1"/>
          </p:cNvSpPr>
          <p:nvPr/>
        </p:nvSpPr>
        <p:spPr bwMode="auto">
          <a:xfrm>
            <a:off x="7162800" y="2209800"/>
            <a:ext cx="1693863" cy="708025"/>
          </a:xfrm>
          <a:prstGeom prst="rect">
            <a:avLst/>
          </a:prstGeom>
          <a:solidFill>
            <a:schemeClr val="bg1"/>
          </a:solidFill>
          <a:ln w="9525">
            <a:noFill/>
            <a:miter lim="800000"/>
            <a:headEnd/>
            <a:tailEnd/>
          </a:ln>
        </p:spPr>
        <p:txBody>
          <a:bodyPr wrap="none">
            <a:spAutoFit/>
          </a:bodyPr>
          <a:lstStyle/>
          <a:p>
            <a:r>
              <a:rPr lang="en-US" sz="1000" b="1"/>
              <a:t> </a:t>
            </a:r>
            <a:r>
              <a:rPr lang="en-US" sz="1000" b="1" i="1">
                <a:solidFill>
                  <a:srgbClr val="990033"/>
                </a:solidFill>
              </a:rPr>
              <a:t>Northeast </a:t>
            </a:r>
            <a:r>
              <a:rPr lang="en-US" sz="1000" b="1">
                <a:solidFill>
                  <a:srgbClr val="020202"/>
                </a:solidFill>
              </a:rPr>
              <a:t>Vacant</a:t>
            </a:r>
          </a:p>
          <a:p>
            <a:r>
              <a:rPr lang="en-US" sz="1000" b="1">
                <a:solidFill>
                  <a:srgbClr val="020202"/>
                </a:solidFill>
              </a:rPr>
              <a:t>Matthew Kroll </a:t>
            </a:r>
            <a:r>
              <a:rPr lang="en-US" sz="1000">
                <a:solidFill>
                  <a:srgbClr val="020202"/>
                </a:solidFill>
              </a:rPr>
              <a:t>(Temporary)</a:t>
            </a:r>
          </a:p>
          <a:p>
            <a:r>
              <a:rPr lang="en-US" sz="1000"/>
              <a:t>Phone: 301-713-2730 x 179</a:t>
            </a:r>
          </a:p>
          <a:p>
            <a:r>
              <a:rPr lang="en-US" sz="1000"/>
              <a:t>Email: matt.kroll@noaa.gov</a:t>
            </a:r>
          </a:p>
        </p:txBody>
      </p:sp>
      <p:sp>
        <p:nvSpPr>
          <p:cNvPr id="8197" name="Text Box 4"/>
          <p:cNvSpPr txBox="1">
            <a:spLocks noChangeArrowheads="1"/>
          </p:cNvSpPr>
          <p:nvPr/>
        </p:nvSpPr>
        <p:spPr bwMode="auto">
          <a:xfrm>
            <a:off x="6577013" y="2971800"/>
            <a:ext cx="2566987" cy="701675"/>
          </a:xfrm>
          <a:prstGeom prst="rect">
            <a:avLst/>
          </a:prstGeom>
          <a:noFill/>
          <a:ln w="9525">
            <a:noFill/>
            <a:miter lim="800000"/>
            <a:headEnd/>
            <a:tailEnd/>
          </a:ln>
        </p:spPr>
        <p:txBody>
          <a:bodyPr wrap="none">
            <a:spAutoFit/>
          </a:bodyPr>
          <a:lstStyle/>
          <a:p>
            <a:r>
              <a:rPr lang="en-US" sz="1000" b="1"/>
              <a:t>Howard Danley, </a:t>
            </a:r>
            <a:r>
              <a:rPr lang="en-US" sz="1000" b="1" i="1">
                <a:solidFill>
                  <a:srgbClr val="00FFFF"/>
                </a:solidFill>
              </a:rPr>
              <a:t>Chesapeake, Delaware Bay </a:t>
            </a:r>
          </a:p>
          <a:p>
            <a:r>
              <a:rPr lang="en-US" sz="1000"/>
              <a:t>Phone: 301-713-2729 x 160</a:t>
            </a:r>
          </a:p>
          <a:p>
            <a:r>
              <a:rPr lang="en-US" sz="1000"/>
              <a:t>Cell: 301-980-4807</a:t>
            </a:r>
          </a:p>
          <a:p>
            <a:r>
              <a:rPr lang="en-US" sz="1000"/>
              <a:t>Email: howard.danley@noaa.gov</a:t>
            </a:r>
          </a:p>
        </p:txBody>
      </p:sp>
      <p:sp>
        <p:nvSpPr>
          <p:cNvPr id="8198" name="Text Box 5"/>
          <p:cNvSpPr txBox="1">
            <a:spLocks noChangeArrowheads="1"/>
          </p:cNvSpPr>
          <p:nvPr/>
        </p:nvSpPr>
        <p:spPr bwMode="auto">
          <a:xfrm>
            <a:off x="6629400" y="4191000"/>
            <a:ext cx="2438400" cy="1016000"/>
          </a:xfrm>
          <a:prstGeom prst="rect">
            <a:avLst/>
          </a:prstGeom>
          <a:noFill/>
          <a:ln w="9525">
            <a:noFill/>
            <a:miter lim="800000"/>
            <a:headEnd/>
            <a:tailEnd/>
          </a:ln>
        </p:spPr>
        <p:txBody>
          <a:bodyPr>
            <a:spAutoFit/>
          </a:bodyPr>
          <a:lstStyle/>
          <a:p>
            <a:r>
              <a:rPr lang="en-US" sz="1000" b="1" i="1">
                <a:solidFill>
                  <a:srgbClr val="660066"/>
                </a:solidFill>
              </a:rPr>
              <a:t>Southeast </a:t>
            </a:r>
            <a:r>
              <a:rPr lang="en-US" sz="1000" b="1" i="1"/>
              <a:t>Vacant</a:t>
            </a:r>
          </a:p>
          <a:p>
            <a:r>
              <a:rPr lang="en-US" sz="1000" b="1"/>
              <a:t>Michael Henderson </a:t>
            </a:r>
            <a:r>
              <a:rPr lang="en-US" sz="1000"/>
              <a:t>(Temporary)</a:t>
            </a:r>
            <a:endParaRPr lang="en-US" sz="1000" i="1"/>
          </a:p>
          <a:p>
            <a:r>
              <a:rPr lang="en-US" sz="1000"/>
              <a:t>Phone: 727-824-5396</a:t>
            </a:r>
            <a:endParaRPr lang="en-US" sz="1000">
              <a:cs typeface="Times New Roman" pitchFamily="18" charset="0"/>
            </a:endParaRPr>
          </a:p>
          <a:p>
            <a:r>
              <a:rPr lang="en-US" sz="1000"/>
              <a:t>Cell: 727-772-3708 </a:t>
            </a:r>
          </a:p>
          <a:p>
            <a:r>
              <a:rPr lang="en-US" sz="1000"/>
              <a:t>Email: michael.henderson@noaa.gov</a:t>
            </a:r>
          </a:p>
          <a:p>
            <a:endParaRPr lang="en-US" sz="1000" b="1" i="1">
              <a:solidFill>
                <a:srgbClr val="660066"/>
              </a:solidFill>
            </a:endParaRPr>
          </a:p>
        </p:txBody>
      </p:sp>
      <p:sp>
        <p:nvSpPr>
          <p:cNvPr id="8199" name="Text Box 6"/>
          <p:cNvSpPr txBox="1">
            <a:spLocks noChangeArrowheads="1"/>
          </p:cNvSpPr>
          <p:nvPr/>
        </p:nvSpPr>
        <p:spPr bwMode="auto">
          <a:xfrm>
            <a:off x="4419600" y="4800600"/>
            <a:ext cx="1922463" cy="1477963"/>
          </a:xfrm>
          <a:prstGeom prst="rect">
            <a:avLst/>
          </a:prstGeom>
          <a:solidFill>
            <a:schemeClr val="bg1"/>
          </a:solidFill>
          <a:ln w="9525">
            <a:noFill/>
            <a:miter lim="800000"/>
            <a:headEnd/>
            <a:tailEnd/>
          </a:ln>
        </p:spPr>
        <p:txBody>
          <a:bodyPr wrap="none">
            <a:spAutoFit/>
          </a:bodyPr>
          <a:lstStyle/>
          <a:p>
            <a:r>
              <a:rPr lang="en-US" sz="1000" b="1"/>
              <a:t>Tim Osborn, </a:t>
            </a:r>
            <a:r>
              <a:rPr lang="en-US" sz="1000" b="1" i="1">
                <a:solidFill>
                  <a:srgbClr val="FF0000"/>
                </a:solidFill>
              </a:rPr>
              <a:t>Central Gulf Coast</a:t>
            </a:r>
          </a:p>
          <a:p>
            <a:r>
              <a:rPr lang="en-US" sz="1000"/>
              <a:t>Phone: 337-291-2111</a:t>
            </a:r>
          </a:p>
          <a:p>
            <a:r>
              <a:rPr lang="en-US" sz="1000"/>
              <a:t>Cell: 337-254-5933</a:t>
            </a:r>
          </a:p>
          <a:p>
            <a:r>
              <a:rPr lang="en-US" sz="1000"/>
              <a:t>Email: </a:t>
            </a:r>
            <a:r>
              <a:rPr lang="en-US" sz="1000">
                <a:hlinkClick r:id="rId4"/>
              </a:rPr>
              <a:t>tim.osborn@noaa.gov</a:t>
            </a:r>
            <a:endParaRPr lang="en-US" sz="1000"/>
          </a:p>
          <a:p>
            <a:endParaRPr lang="en-US" sz="1000" b="1">
              <a:cs typeface="Times New Roman" pitchFamily="18" charset="0"/>
            </a:endParaRPr>
          </a:p>
          <a:p>
            <a:r>
              <a:rPr lang="en-US" sz="1000" b="1">
                <a:cs typeface="Times New Roman" pitchFamily="18" charset="0"/>
              </a:rPr>
              <a:t>Patrick</a:t>
            </a:r>
            <a:r>
              <a:rPr lang="en-US" sz="1000">
                <a:cs typeface="Times New Roman" pitchFamily="18" charset="0"/>
              </a:rPr>
              <a:t> </a:t>
            </a:r>
            <a:r>
              <a:rPr lang="en-US" sz="1000" b="1">
                <a:cs typeface="Times New Roman" pitchFamily="18" charset="0"/>
              </a:rPr>
              <a:t>Fink</a:t>
            </a:r>
            <a:r>
              <a:rPr lang="en-US" sz="1000" b="1" i="1">
                <a:solidFill>
                  <a:srgbClr val="FF0000"/>
                </a:solidFill>
              </a:rPr>
              <a:t> Central Gulf Coast</a:t>
            </a:r>
            <a:endParaRPr lang="en-US" sz="1000" b="1">
              <a:cs typeface="Times New Roman" pitchFamily="18" charset="0"/>
            </a:endParaRPr>
          </a:p>
          <a:p>
            <a:r>
              <a:rPr lang="en-US" sz="1000">
                <a:cs typeface="Times New Roman" pitchFamily="18" charset="0"/>
              </a:rPr>
              <a:t>Office: 251-690-7712</a:t>
            </a:r>
          </a:p>
          <a:p>
            <a:r>
              <a:rPr lang="en-US" sz="1000">
                <a:cs typeface="Times New Roman" pitchFamily="18" charset="0"/>
              </a:rPr>
              <a:t>Cell:  337-501-3097</a:t>
            </a:r>
          </a:p>
          <a:p>
            <a:r>
              <a:rPr lang="en-US" sz="1000">
                <a:cs typeface="Times New Roman" pitchFamily="18" charset="0"/>
              </a:rPr>
              <a:t>Email: patrick.fink@noaa.gov</a:t>
            </a:r>
            <a:endParaRPr lang="en-US" sz="1000"/>
          </a:p>
        </p:txBody>
      </p:sp>
      <p:sp>
        <p:nvSpPr>
          <p:cNvPr id="8200" name="Text Box 7"/>
          <p:cNvSpPr txBox="1">
            <a:spLocks noChangeArrowheads="1"/>
          </p:cNvSpPr>
          <p:nvPr/>
        </p:nvSpPr>
        <p:spPr bwMode="auto">
          <a:xfrm>
            <a:off x="2743200" y="4343400"/>
            <a:ext cx="1717675" cy="701675"/>
          </a:xfrm>
          <a:prstGeom prst="rect">
            <a:avLst/>
          </a:prstGeom>
          <a:solidFill>
            <a:schemeClr val="bg1"/>
          </a:solidFill>
          <a:ln w="9525">
            <a:noFill/>
            <a:miter lim="800000"/>
            <a:headEnd/>
            <a:tailEnd/>
          </a:ln>
        </p:spPr>
        <p:txBody>
          <a:bodyPr>
            <a:spAutoFit/>
          </a:bodyPr>
          <a:lstStyle/>
          <a:p>
            <a:r>
              <a:rPr lang="en-US" sz="1000" b="1"/>
              <a:t>Alan Bunn, </a:t>
            </a:r>
            <a:r>
              <a:rPr lang="en-US" sz="1000" b="1" i="1">
                <a:solidFill>
                  <a:srgbClr val="FFFF00"/>
                </a:solidFill>
              </a:rPr>
              <a:t>West Gulf Coast </a:t>
            </a:r>
          </a:p>
          <a:p>
            <a:r>
              <a:rPr lang="en-US" sz="1000"/>
              <a:t>Phone:409-621-5151 x 118</a:t>
            </a:r>
          </a:p>
          <a:p>
            <a:r>
              <a:rPr lang="en-US" sz="1000"/>
              <a:t>Cell: 979-676-2866</a:t>
            </a:r>
          </a:p>
          <a:p>
            <a:r>
              <a:rPr lang="en-US" sz="1000"/>
              <a:t>Email: alan.bunn@noaa.gov</a:t>
            </a:r>
          </a:p>
        </p:txBody>
      </p:sp>
      <p:sp>
        <p:nvSpPr>
          <p:cNvPr id="8201" name="Text Box 8"/>
          <p:cNvSpPr txBox="1">
            <a:spLocks noChangeArrowheads="1"/>
          </p:cNvSpPr>
          <p:nvPr/>
        </p:nvSpPr>
        <p:spPr bwMode="auto">
          <a:xfrm>
            <a:off x="1066800" y="3124200"/>
            <a:ext cx="1868488" cy="701675"/>
          </a:xfrm>
          <a:prstGeom prst="rect">
            <a:avLst/>
          </a:prstGeom>
          <a:solidFill>
            <a:schemeClr val="bg1"/>
          </a:solidFill>
          <a:ln w="9525">
            <a:noFill/>
            <a:miter lim="800000"/>
            <a:headEnd/>
            <a:tailEnd/>
          </a:ln>
        </p:spPr>
        <p:txBody>
          <a:bodyPr wrap="none">
            <a:spAutoFit/>
          </a:bodyPr>
          <a:lstStyle/>
          <a:p>
            <a:r>
              <a:rPr lang="en-US" sz="1000" b="1"/>
              <a:t>Gerry Wheaton, </a:t>
            </a:r>
            <a:r>
              <a:rPr lang="en-US" sz="1000" b="1" i="1">
                <a:solidFill>
                  <a:srgbClr val="66FF66"/>
                </a:solidFill>
              </a:rPr>
              <a:t>California</a:t>
            </a:r>
          </a:p>
          <a:p>
            <a:r>
              <a:rPr lang="en-US" sz="1000"/>
              <a:t>Phone: 831-583-2365</a:t>
            </a:r>
          </a:p>
          <a:p>
            <a:r>
              <a:rPr lang="en-US" sz="1000"/>
              <a:t>Cell: 831-801-8457</a:t>
            </a:r>
          </a:p>
          <a:p>
            <a:r>
              <a:rPr lang="en-US" sz="1000"/>
              <a:t>Email: gerry.wheaton@noaa.gov</a:t>
            </a:r>
          </a:p>
        </p:txBody>
      </p:sp>
      <p:sp>
        <p:nvSpPr>
          <p:cNvPr id="8202" name="Text Box 9"/>
          <p:cNvSpPr txBox="1">
            <a:spLocks noChangeArrowheads="1"/>
          </p:cNvSpPr>
          <p:nvPr/>
        </p:nvSpPr>
        <p:spPr bwMode="auto">
          <a:xfrm>
            <a:off x="3048000" y="1295400"/>
            <a:ext cx="1582738" cy="1016000"/>
          </a:xfrm>
          <a:prstGeom prst="rect">
            <a:avLst/>
          </a:prstGeom>
          <a:solidFill>
            <a:schemeClr val="bg1"/>
          </a:solidFill>
          <a:ln w="9525">
            <a:noFill/>
            <a:miter lim="800000"/>
            <a:headEnd/>
            <a:tailEnd/>
          </a:ln>
        </p:spPr>
        <p:txBody>
          <a:bodyPr>
            <a:spAutoFit/>
          </a:bodyPr>
          <a:lstStyle/>
          <a:p>
            <a:r>
              <a:rPr lang="en-US" sz="1000" b="1">
                <a:cs typeface="Times New Roman" pitchFamily="18" charset="0"/>
              </a:rPr>
              <a:t>Matthew Forney</a:t>
            </a:r>
            <a:r>
              <a:rPr lang="en-US" sz="1000">
                <a:cs typeface="Times New Roman" pitchFamily="18" charset="0"/>
              </a:rPr>
              <a:t>, </a:t>
            </a:r>
            <a:r>
              <a:rPr lang="en-US" sz="1000" b="1" i="1">
                <a:solidFill>
                  <a:srgbClr val="000099"/>
                </a:solidFill>
                <a:cs typeface="Times New Roman" pitchFamily="18" charset="0"/>
              </a:rPr>
              <a:t>Alaska</a:t>
            </a:r>
          </a:p>
          <a:p>
            <a:r>
              <a:rPr lang="en-US" sz="1000">
                <a:cs typeface="Times New Roman" pitchFamily="18" charset="0"/>
              </a:rPr>
              <a:t>Phone: 907-242-4925</a:t>
            </a:r>
          </a:p>
          <a:p>
            <a:r>
              <a:rPr lang="en-US" sz="1000">
                <a:cs typeface="Times New Roman" pitchFamily="18" charset="0"/>
              </a:rPr>
              <a:t>Cell: 513-235-5328</a:t>
            </a:r>
          </a:p>
          <a:p>
            <a:r>
              <a:rPr lang="en-US" sz="1000">
                <a:cs typeface="Times New Roman" pitchFamily="18" charset="0"/>
                <a:hlinkClick r:id="rId5"/>
              </a:rPr>
              <a:t>matthew.forney@noaa.gov</a:t>
            </a:r>
            <a:endParaRPr lang="en-US" sz="1000">
              <a:cs typeface="Times New Roman" pitchFamily="18" charset="0"/>
            </a:endParaRPr>
          </a:p>
          <a:p>
            <a:r>
              <a:rPr lang="en-US" sz="1000">
                <a:cs typeface="Times New Roman" pitchFamily="18" charset="0"/>
              </a:rPr>
              <a:t>October 2010</a:t>
            </a:r>
          </a:p>
          <a:p>
            <a:endParaRPr lang="en-US" sz="1000" b="1" i="1">
              <a:solidFill>
                <a:srgbClr val="000099"/>
              </a:solidFill>
              <a:cs typeface="Times New Roman" pitchFamily="18" charset="0"/>
            </a:endParaRPr>
          </a:p>
        </p:txBody>
      </p:sp>
      <p:sp>
        <p:nvSpPr>
          <p:cNvPr id="8203" name="Text Box 10"/>
          <p:cNvSpPr txBox="1">
            <a:spLocks noChangeArrowheads="1"/>
          </p:cNvSpPr>
          <p:nvPr/>
        </p:nvSpPr>
        <p:spPr bwMode="auto">
          <a:xfrm>
            <a:off x="4648200" y="1828800"/>
            <a:ext cx="1892300" cy="701675"/>
          </a:xfrm>
          <a:prstGeom prst="rect">
            <a:avLst/>
          </a:prstGeom>
          <a:solidFill>
            <a:schemeClr val="bg1"/>
          </a:solidFill>
          <a:ln w="9525">
            <a:noFill/>
            <a:miter lim="800000"/>
            <a:headEnd/>
            <a:tailEnd/>
          </a:ln>
        </p:spPr>
        <p:txBody>
          <a:bodyPr wrap="none">
            <a:spAutoFit/>
          </a:bodyPr>
          <a:lstStyle/>
          <a:p>
            <a:r>
              <a:rPr lang="en-US" sz="1000" b="1"/>
              <a:t>Brian Link, </a:t>
            </a:r>
            <a:r>
              <a:rPr lang="en-US" sz="1000" b="1" i="1">
                <a:solidFill>
                  <a:srgbClr val="006600"/>
                </a:solidFill>
              </a:rPr>
              <a:t>Great Lakes Region</a:t>
            </a:r>
          </a:p>
          <a:p>
            <a:r>
              <a:rPr lang="en-US" sz="1000"/>
              <a:t>Phone: 231-759-1252</a:t>
            </a:r>
          </a:p>
          <a:p>
            <a:r>
              <a:rPr lang="en-US" sz="1000"/>
              <a:t>Cell: 231-740-4110</a:t>
            </a:r>
          </a:p>
          <a:p>
            <a:r>
              <a:rPr lang="en-US" sz="1000"/>
              <a:t>Email: brian.link@noaa.gov</a:t>
            </a:r>
          </a:p>
        </p:txBody>
      </p:sp>
      <p:sp>
        <p:nvSpPr>
          <p:cNvPr id="8204" name="Text Box 11"/>
          <p:cNvSpPr txBox="1">
            <a:spLocks noChangeArrowheads="1"/>
          </p:cNvSpPr>
          <p:nvPr/>
        </p:nvSpPr>
        <p:spPr bwMode="auto">
          <a:xfrm>
            <a:off x="3638550" y="5464175"/>
            <a:ext cx="184150" cy="244475"/>
          </a:xfrm>
          <a:prstGeom prst="rect">
            <a:avLst/>
          </a:prstGeom>
          <a:solidFill>
            <a:schemeClr val="bg1"/>
          </a:solidFill>
          <a:ln w="9525">
            <a:noFill/>
            <a:miter lim="800000"/>
            <a:headEnd/>
            <a:tailEnd/>
          </a:ln>
        </p:spPr>
        <p:txBody>
          <a:bodyPr wrap="none">
            <a:spAutoFit/>
          </a:bodyPr>
          <a:lstStyle/>
          <a:p>
            <a:endParaRPr lang="en-US" sz="1000"/>
          </a:p>
        </p:txBody>
      </p:sp>
      <p:sp>
        <p:nvSpPr>
          <p:cNvPr id="8205" name="Text Box 12"/>
          <p:cNvSpPr txBox="1">
            <a:spLocks noChangeArrowheads="1"/>
          </p:cNvSpPr>
          <p:nvPr/>
        </p:nvSpPr>
        <p:spPr bwMode="auto">
          <a:xfrm>
            <a:off x="152400" y="4953000"/>
            <a:ext cx="2209800" cy="1784350"/>
          </a:xfrm>
          <a:prstGeom prst="rect">
            <a:avLst/>
          </a:prstGeom>
          <a:solidFill>
            <a:schemeClr val="accent1"/>
          </a:solidFill>
          <a:ln w="9525">
            <a:solidFill>
              <a:schemeClr val="tx2"/>
            </a:solidFill>
            <a:miter lim="800000"/>
            <a:headEnd/>
            <a:tailEnd/>
          </a:ln>
        </p:spPr>
        <p:txBody>
          <a:bodyPr>
            <a:spAutoFit/>
          </a:bodyPr>
          <a:lstStyle/>
          <a:p>
            <a:r>
              <a:rPr lang="en-US" sz="1000" b="1"/>
              <a:t>Matthew Kroll</a:t>
            </a:r>
          </a:p>
          <a:p>
            <a:r>
              <a:rPr lang="en-US" sz="1000" b="1" i="1"/>
              <a:t>Chief, Customer Affairs Branch (Acting)</a:t>
            </a:r>
          </a:p>
          <a:p>
            <a:r>
              <a:rPr lang="en-US" sz="1000"/>
              <a:t>Phone: 301-713-2730 x 179</a:t>
            </a:r>
          </a:p>
          <a:p>
            <a:r>
              <a:rPr lang="en-US" sz="1000"/>
              <a:t>Email: matt.kroll@noaa.gov</a:t>
            </a:r>
          </a:p>
          <a:p>
            <a:r>
              <a:rPr lang="en-US" sz="1000"/>
              <a:t>Fax: 301-713-9312</a:t>
            </a:r>
          </a:p>
          <a:p>
            <a:r>
              <a:rPr lang="en-US" sz="1000" b="1"/>
              <a:t>Stephen Soherr, </a:t>
            </a:r>
            <a:r>
              <a:rPr lang="en-US" sz="1000" b="1" i="1"/>
              <a:t>Cartographic Advisor</a:t>
            </a:r>
          </a:p>
          <a:p>
            <a:r>
              <a:rPr lang="en-US" sz="1000"/>
              <a:t>Phone: 301-713-2730 x 174</a:t>
            </a:r>
          </a:p>
          <a:p>
            <a:r>
              <a:rPr lang="en-US" sz="1000"/>
              <a:t>Cell: 703-314-5587</a:t>
            </a:r>
          </a:p>
          <a:p>
            <a:r>
              <a:rPr lang="en-US" sz="1000"/>
              <a:t>Email: steve.soherr@noaa.gov</a:t>
            </a:r>
          </a:p>
        </p:txBody>
      </p:sp>
      <p:sp>
        <p:nvSpPr>
          <p:cNvPr id="8206" name="Text Box 13"/>
          <p:cNvSpPr txBox="1">
            <a:spLocks noChangeArrowheads="1"/>
          </p:cNvSpPr>
          <p:nvPr/>
        </p:nvSpPr>
        <p:spPr bwMode="blackWhite">
          <a:xfrm>
            <a:off x="1905000" y="685800"/>
            <a:ext cx="5486400" cy="325438"/>
          </a:xfrm>
          <a:prstGeom prst="rect">
            <a:avLst/>
          </a:prstGeom>
          <a:solidFill>
            <a:schemeClr val="bg1"/>
          </a:solidFill>
          <a:ln w="9525" algn="ctr">
            <a:noFill/>
            <a:miter lim="800000"/>
            <a:headEnd/>
            <a:tailEnd/>
          </a:ln>
        </p:spPr>
        <p:txBody>
          <a:bodyPr lIns="36000" rIns="36000" anchorCtr="1">
            <a:spAutoFit/>
          </a:bodyPr>
          <a:lstStyle/>
          <a:p>
            <a:pPr algn="ctr" eaLnBrk="0" hangingPunct="0">
              <a:lnSpc>
                <a:spcPct val="85000"/>
              </a:lnSpc>
              <a:spcBef>
                <a:spcPct val="50000"/>
              </a:spcBef>
            </a:pPr>
            <a:r>
              <a:rPr lang="en-US" b="1">
                <a:solidFill>
                  <a:schemeClr val="accent2"/>
                </a:solidFill>
              </a:rPr>
              <a:t>Maritime Community Interaction </a:t>
            </a:r>
          </a:p>
        </p:txBody>
      </p:sp>
      <p:sp>
        <p:nvSpPr>
          <p:cNvPr id="8207" name="Text Box 14"/>
          <p:cNvSpPr txBox="1">
            <a:spLocks noChangeArrowheads="1"/>
          </p:cNvSpPr>
          <p:nvPr/>
        </p:nvSpPr>
        <p:spPr bwMode="auto">
          <a:xfrm>
            <a:off x="1066800" y="2209800"/>
            <a:ext cx="1905000" cy="862013"/>
          </a:xfrm>
          <a:prstGeom prst="rect">
            <a:avLst/>
          </a:prstGeom>
          <a:noFill/>
          <a:ln w="9525">
            <a:noFill/>
            <a:miter lim="800000"/>
            <a:headEnd/>
            <a:tailEnd/>
          </a:ln>
        </p:spPr>
        <p:txBody>
          <a:bodyPr>
            <a:spAutoFit/>
          </a:bodyPr>
          <a:lstStyle/>
          <a:p>
            <a:endParaRPr lang="en-US" sz="1000" b="1"/>
          </a:p>
          <a:p>
            <a:r>
              <a:rPr lang="en-US" sz="1000" b="1" i="1">
                <a:solidFill>
                  <a:srgbClr val="FF6600"/>
                </a:solidFill>
              </a:rPr>
              <a:t>Northwest </a:t>
            </a:r>
            <a:r>
              <a:rPr lang="en-US" sz="1000" b="1" i="1"/>
              <a:t> </a:t>
            </a:r>
            <a:r>
              <a:rPr lang="en-US" sz="1000" b="1"/>
              <a:t>Vacant</a:t>
            </a:r>
            <a:endParaRPr lang="en-US" sz="1000" b="1">
              <a:cs typeface="Times New Roman" pitchFamily="18" charset="0"/>
            </a:endParaRPr>
          </a:p>
          <a:p>
            <a:r>
              <a:rPr lang="en-US" sz="1000">
                <a:cs typeface="Times New Roman" pitchFamily="18" charset="0"/>
              </a:rPr>
              <a:t>LT Matt Ringel (Temporary)</a:t>
            </a:r>
          </a:p>
          <a:p>
            <a:r>
              <a:rPr lang="en-US" sz="1000">
                <a:cs typeface="Times New Roman" pitchFamily="18" charset="0"/>
              </a:rPr>
              <a:t>Phone: 206-526-6319</a:t>
            </a:r>
          </a:p>
          <a:p>
            <a:r>
              <a:rPr lang="en-US" sz="1000">
                <a:cs typeface="Times New Roman" pitchFamily="18" charset="0"/>
              </a:rPr>
              <a:t>Email: matthew.ringel@noaa.gov</a:t>
            </a:r>
            <a:endParaRPr lang="en-US" sz="1200" b="1"/>
          </a:p>
        </p:txBody>
      </p:sp>
      <p:pic>
        <p:nvPicPr>
          <p:cNvPr id="8208" name="Picture 15" descr="HSC"/>
          <p:cNvPicPr>
            <a:picLocks noChangeAspect="1" noChangeArrowheads="1"/>
          </p:cNvPicPr>
          <p:nvPr/>
        </p:nvPicPr>
        <p:blipFill>
          <a:blip r:embed="rId6" cstate="email"/>
          <a:srcRect/>
          <a:stretch>
            <a:fillRect/>
          </a:stretch>
        </p:blipFill>
        <p:spPr bwMode="auto">
          <a:xfrm>
            <a:off x="6362700" y="3070225"/>
            <a:ext cx="77788" cy="82550"/>
          </a:xfrm>
          <a:prstGeom prst="rect">
            <a:avLst/>
          </a:prstGeom>
          <a:noFill/>
          <a:ln w="9525">
            <a:noFill/>
            <a:miter lim="800000"/>
            <a:headEnd/>
            <a:tailEnd/>
          </a:ln>
        </p:spPr>
      </p:pic>
      <p:pic>
        <p:nvPicPr>
          <p:cNvPr id="8209" name="Picture 16" descr="HSC"/>
          <p:cNvPicPr>
            <a:picLocks noChangeAspect="1" noChangeArrowheads="1"/>
          </p:cNvPicPr>
          <p:nvPr/>
        </p:nvPicPr>
        <p:blipFill>
          <a:blip r:embed="rId6" cstate="email"/>
          <a:srcRect/>
          <a:stretch>
            <a:fillRect/>
          </a:stretch>
        </p:blipFill>
        <p:spPr bwMode="auto">
          <a:xfrm>
            <a:off x="6210300" y="3228975"/>
            <a:ext cx="77788" cy="82550"/>
          </a:xfrm>
          <a:prstGeom prst="rect">
            <a:avLst/>
          </a:prstGeom>
          <a:noFill/>
          <a:ln w="9525">
            <a:noFill/>
            <a:miter lim="800000"/>
            <a:headEnd/>
            <a:tailEnd/>
          </a:ln>
        </p:spPr>
      </p:pic>
      <p:pic>
        <p:nvPicPr>
          <p:cNvPr id="8210" name="Picture 17" descr="HSC"/>
          <p:cNvPicPr>
            <a:picLocks noChangeAspect="1" noChangeArrowheads="1"/>
          </p:cNvPicPr>
          <p:nvPr/>
        </p:nvPicPr>
        <p:blipFill>
          <a:blip r:embed="rId6" cstate="email"/>
          <a:srcRect/>
          <a:stretch>
            <a:fillRect/>
          </a:stretch>
        </p:blipFill>
        <p:spPr bwMode="auto">
          <a:xfrm>
            <a:off x="6324600" y="3200400"/>
            <a:ext cx="77788" cy="82550"/>
          </a:xfrm>
          <a:prstGeom prst="rect">
            <a:avLst/>
          </a:prstGeom>
          <a:noFill/>
          <a:ln w="9525">
            <a:noFill/>
            <a:miter lim="800000"/>
            <a:headEnd/>
            <a:tailEnd/>
          </a:ln>
        </p:spPr>
      </p:pic>
      <p:pic>
        <p:nvPicPr>
          <p:cNvPr id="8211" name="Picture 18" descr="HSC"/>
          <p:cNvPicPr>
            <a:picLocks noChangeAspect="1" noChangeArrowheads="1"/>
          </p:cNvPicPr>
          <p:nvPr/>
        </p:nvPicPr>
        <p:blipFill>
          <a:blip r:embed="rId6" cstate="email"/>
          <a:srcRect/>
          <a:stretch>
            <a:fillRect/>
          </a:stretch>
        </p:blipFill>
        <p:spPr bwMode="auto">
          <a:xfrm>
            <a:off x="6019800" y="3352800"/>
            <a:ext cx="77788" cy="82550"/>
          </a:xfrm>
          <a:prstGeom prst="rect">
            <a:avLst/>
          </a:prstGeom>
          <a:noFill/>
          <a:ln w="9525">
            <a:noFill/>
            <a:miter lim="800000"/>
            <a:headEnd/>
            <a:tailEnd/>
          </a:ln>
        </p:spPr>
      </p:pic>
      <p:pic>
        <p:nvPicPr>
          <p:cNvPr id="8212" name="Picture 19" descr="HSC"/>
          <p:cNvPicPr>
            <a:picLocks noChangeAspect="1" noChangeArrowheads="1"/>
          </p:cNvPicPr>
          <p:nvPr/>
        </p:nvPicPr>
        <p:blipFill>
          <a:blip r:embed="rId6" cstate="email"/>
          <a:srcRect/>
          <a:stretch>
            <a:fillRect/>
          </a:stretch>
        </p:blipFill>
        <p:spPr bwMode="auto">
          <a:xfrm>
            <a:off x="6096000" y="3276600"/>
            <a:ext cx="77788" cy="82550"/>
          </a:xfrm>
          <a:prstGeom prst="rect">
            <a:avLst/>
          </a:prstGeom>
          <a:noFill/>
          <a:ln w="9525">
            <a:noFill/>
            <a:miter lim="800000"/>
            <a:headEnd/>
            <a:tailEnd/>
          </a:ln>
        </p:spPr>
      </p:pic>
      <p:pic>
        <p:nvPicPr>
          <p:cNvPr id="8213" name="Picture 20" descr="HSC"/>
          <p:cNvPicPr>
            <a:picLocks noChangeAspect="1" noChangeArrowheads="1"/>
          </p:cNvPicPr>
          <p:nvPr/>
        </p:nvPicPr>
        <p:blipFill>
          <a:blip r:embed="rId6" cstate="email"/>
          <a:srcRect/>
          <a:stretch>
            <a:fillRect/>
          </a:stretch>
        </p:blipFill>
        <p:spPr bwMode="auto">
          <a:xfrm>
            <a:off x="5600700" y="3111500"/>
            <a:ext cx="77788" cy="82550"/>
          </a:xfrm>
          <a:prstGeom prst="rect">
            <a:avLst/>
          </a:prstGeom>
          <a:noFill/>
          <a:ln w="9525">
            <a:noFill/>
            <a:miter lim="800000"/>
            <a:headEnd/>
            <a:tailEnd/>
          </a:ln>
        </p:spPr>
      </p:pic>
      <p:pic>
        <p:nvPicPr>
          <p:cNvPr id="8214" name="Picture 21" descr="HSC"/>
          <p:cNvPicPr>
            <a:picLocks noChangeAspect="1" noChangeArrowheads="1"/>
          </p:cNvPicPr>
          <p:nvPr/>
        </p:nvPicPr>
        <p:blipFill>
          <a:blip r:embed="rId6" cstate="email"/>
          <a:srcRect/>
          <a:stretch>
            <a:fillRect/>
          </a:stretch>
        </p:blipFill>
        <p:spPr bwMode="auto">
          <a:xfrm>
            <a:off x="5753100" y="4067175"/>
            <a:ext cx="77788" cy="82550"/>
          </a:xfrm>
          <a:prstGeom prst="rect">
            <a:avLst/>
          </a:prstGeom>
          <a:noFill/>
          <a:ln w="9525">
            <a:noFill/>
            <a:miter lim="800000"/>
            <a:headEnd/>
            <a:tailEnd/>
          </a:ln>
        </p:spPr>
      </p:pic>
      <p:pic>
        <p:nvPicPr>
          <p:cNvPr id="8215" name="Picture 22" descr="HSC"/>
          <p:cNvPicPr>
            <a:picLocks noChangeAspect="1" noChangeArrowheads="1"/>
          </p:cNvPicPr>
          <p:nvPr/>
        </p:nvPicPr>
        <p:blipFill>
          <a:blip r:embed="rId6" cstate="email"/>
          <a:srcRect/>
          <a:stretch>
            <a:fillRect/>
          </a:stretch>
        </p:blipFill>
        <p:spPr bwMode="auto">
          <a:xfrm>
            <a:off x="5867400" y="3962400"/>
            <a:ext cx="77788" cy="82550"/>
          </a:xfrm>
          <a:prstGeom prst="rect">
            <a:avLst/>
          </a:prstGeom>
          <a:noFill/>
          <a:ln w="9525">
            <a:noFill/>
            <a:miter lim="800000"/>
            <a:headEnd/>
            <a:tailEnd/>
          </a:ln>
        </p:spPr>
      </p:pic>
      <p:pic>
        <p:nvPicPr>
          <p:cNvPr id="8216" name="Picture 23" descr="HSC"/>
          <p:cNvPicPr>
            <a:picLocks noChangeAspect="1" noChangeArrowheads="1"/>
          </p:cNvPicPr>
          <p:nvPr/>
        </p:nvPicPr>
        <p:blipFill>
          <a:blip r:embed="rId6" cstate="email"/>
          <a:srcRect/>
          <a:stretch>
            <a:fillRect/>
          </a:stretch>
        </p:blipFill>
        <p:spPr bwMode="auto">
          <a:xfrm>
            <a:off x="5753100" y="4143375"/>
            <a:ext cx="77788" cy="82550"/>
          </a:xfrm>
          <a:prstGeom prst="rect">
            <a:avLst/>
          </a:prstGeom>
          <a:noFill/>
          <a:ln w="9525">
            <a:noFill/>
            <a:miter lim="800000"/>
            <a:headEnd/>
            <a:tailEnd/>
          </a:ln>
        </p:spPr>
      </p:pic>
      <p:pic>
        <p:nvPicPr>
          <p:cNvPr id="8217" name="Picture 24" descr="HSC"/>
          <p:cNvPicPr>
            <a:picLocks noChangeAspect="1" noChangeArrowheads="1"/>
          </p:cNvPicPr>
          <p:nvPr/>
        </p:nvPicPr>
        <p:blipFill>
          <a:blip r:embed="rId6" cstate="email"/>
          <a:srcRect/>
          <a:stretch>
            <a:fillRect/>
          </a:stretch>
        </p:blipFill>
        <p:spPr bwMode="auto">
          <a:xfrm>
            <a:off x="5829300" y="4371975"/>
            <a:ext cx="77788" cy="82550"/>
          </a:xfrm>
          <a:prstGeom prst="rect">
            <a:avLst/>
          </a:prstGeom>
          <a:noFill/>
          <a:ln w="9525">
            <a:noFill/>
            <a:miter lim="800000"/>
            <a:headEnd/>
            <a:tailEnd/>
          </a:ln>
        </p:spPr>
      </p:pic>
      <p:pic>
        <p:nvPicPr>
          <p:cNvPr id="8218" name="Picture 25" descr="HSC"/>
          <p:cNvPicPr>
            <a:picLocks noChangeAspect="1" noChangeArrowheads="1"/>
          </p:cNvPicPr>
          <p:nvPr/>
        </p:nvPicPr>
        <p:blipFill>
          <a:blip r:embed="rId6" cstate="email"/>
          <a:srcRect/>
          <a:stretch>
            <a:fillRect/>
          </a:stretch>
        </p:blipFill>
        <p:spPr bwMode="auto">
          <a:xfrm>
            <a:off x="6934200" y="5257800"/>
            <a:ext cx="77788" cy="82550"/>
          </a:xfrm>
          <a:prstGeom prst="rect">
            <a:avLst/>
          </a:prstGeom>
          <a:noFill/>
          <a:ln w="9525">
            <a:noFill/>
            <a:miter lim="800000"/>
            <a:headEnd/>
            <a:tailEnd/>
          </a:ln>
        </p:spPr>
      </p:pic>
      <p:pic>
        <p:nvPicPr>
          <p:cNvPr id="8219" name="Picture 26" descr="HSC"/>
          <p:cNvPicPr>
            <a:picLocks noChangeAspect="1" noChangeArrowheads="1"/>
          </p:cNvPicPr>
          <p:nvPr/>
        </p:nvPicPr>
        <p:blipFill>
          <a:blip r:embed="rId6" cstate="email"/>
          <a:srcRect/>
          <a:stretch>
            <a:fillRect/>
          </a:stretch>
        </p:blipFill>
        <p:spPr bwMode="auto">
          <a:xfrm>
            <a:off x="5905500" y="4524375"/>
            <a:ext cx="77788" cy="82550"/>
          </a:xfrm>
          <a:prstGeom prst="rect">
            <a:avLst/>
          </a:prstGeom>
          <a:noFill/>
          <a:ln w="9525">
            <a:noFill/>
            <a:miter lim="800000"/>
            <a:headEnd/>
            <a:tailEnd/>
          </a:ln>
        </p:spPr>
      </p:pic>
      <p:pic>
        <p:nvPicPr>
          <p:cNvPr id="8220" name="Picture 27" descr="HSC"/>
          <p:cNvPicPr>
            <a:picLocks noChangeAspect="1" noChangeArrowheads="1"/>
          </p:cNvPicPr>
          <p:nvPr/>
        </p:nvPicPr>
        <p:blipFill>
          <a:blip r:embed="rId6" cstate="email"/>
          <a:srcRect/>
          <a:stretch>
            <a:fillRect/>
          </a:stretch>
        </p:blipFill>
        <p:spPr bwMode="auto">
          <a:xfrm>
            <a:off x="5676900" y="4448175"/>
            <a:ext cx="77788" cy="82550"/>
          </a:xfrm>
          <a:prstGeom prst="rect">
            <a:avLst/>
          </a:prstGeom>
          <a:noFill/>
          <a:ln w="9525">
            <a:noFill/>
            <a:miter lim="800000"/>
            <a:headEnd/>
            <a:tailEnd/>
          </a:ln>
        </p:spPr>
      </p:pic>
      <p:pic>
        <p:nvPicPr>
          <p:cNvPr id="8221" name="Picture 28" descr="HSC"/>
          <p:cNvPicPr>
            <a:picLocks noChangeAspect="1" noChangeArrowheads="1"/>
          </p:cNvPicPr>
          <p:nvPr/>
        </p:nvPicPr>
        <p:blipFill>
          <a:blip r:embed="rId6" cstate="email"/>
          <a:srcRect/>
          <a:stretch>
            <a:fillRect/>
          </a:stretch>
        </p:blipFill>
        <p:spPr bwMode="auto">
          <a:xfrm>
            <a:off x="4918075" y="4197350"/>
            <a:ext cx="77788" cy="82550"/>
          </a:xfrm>
          <a:prstGeom prst="rect">
            <a:avLst/>
          </a:prstGeom>
          <a:noFill/>
          <a:ln w="9525">
            <a:noFill/>
            <a:miter lim="800000"/>
            <a:headEnd/>
            <a:tailEnd/>
          </a:ln>
        </p:spPr>
      </p:pic>
      <p:pic>
        <p:nvPicPr>
          <p:cNvPr id="8222" name="Picture 29" descr="HSC"/>
          <p:cNvPicPr>
            <a:picLocks noChangeAspect="1" noChangeArrowheads="1"/>
          </p:cNvPicPr>
          <p:nvPr/>
        </p:nvPicPr>
        <p:blipFill>
          <a:blip r:embed="rId6" cstate="email"/>
          <a:srcRect/>
          <a:stretch>
            <a:fillRect/>
          </a:stretch>
        </p:blipFill>
        <p:spPr bwMode="auto">
          <a:xfrm>
            <a:off x="4648200" y="4419600"/>
            <a:ext cx="77788" cy="82550"/>
          </a:xfrm>
          <a:prstGeom prst="rect">
            <a:avLst/>
          </a:prstGeom>
          <a:noFill/>
          <a:ln w="9525">
            <a:noFill/>
            <a:miter lim="800000"/>
            <a:headEnd/>
            <a:tailEnd/>
          </a:ln>
        </p:spPr>
      </p:pic>
      <p:pic>
        <p:nvPicPr>
          <p:cNvPr id="8223" name="Picture 30" descr="HSC"/>
          <p:cNvPicPr>
            <a:picLocks noChangeAspect="1" noChangeArrowheads="1"/>
          </p:cNvPicPr>
          <p:nvPr/>
        </p:nvPicPr>
        <p:blipFill>
          <a:blip r:embed="rId7" cstate="email"/>
          <a:srcRect/>
          <a:stretch>
            <a:fillRect/>
          </a:stretch>
        </p:blipFill>
        <p:spPr bwMode="auto">
          <a:xfrm>
            <a:off x="5105400" y="4191000"/>
            <a:ext cx="76200" cy="80963"/>
          </a:xfrm>
          <a:prstGeom prst="rect">
            <a:avLst/>
          </a:prstGeom>
          <a:noFill/>
          <a:ln w="9525">
            <a:noFill/>
            <a:miter lim="800000"/>
            <a:headEnd/>
            <a:tailEnd/>
          </a:ln>
        </p:spPr>
      </p:pic>
      <p:pic>
        <p:nvPicPr>
          <p:cNvPr id="8224" name="Picture 31" descr="HSC"/>
          <p:cNvPicPr>
            <a:picLocks noChangeAspect="1" noChangeArrowheads="1"/>
          </p:cNvPicPr>
          <p:nvPr/>
        </p:nvPicPr>
        <p:blipFill>
          <a:blip r:embed="rId6" cstate="email"/>
          <a:srcRect/>
          <a:stretch>
            <a:fillRect/>
          </a:stretch>
        </p:blipFill>
        <p:spPr bwMode="auto">
          <a:xfrm>
            <a:off x="4764088" y="4273550"/>
            <a:ext cx="77787" cy="82550"/>
          </a:xfrm>
          <a:prstGeom prst="rect">
            <a:avLst/>
          </a:prstGeom>
          <a:noFill/>
          <a:ln w="9525">
            <a:noFill/>
            <a:miter lim="800000"/>
            <a:headEnd/>
            <a:tailEnd/>
          </a:ln>
        </p:spPr>
      </p:pic>
      <p:pic>
        <p:nvPicPr>
          <p:cNvPr id="8225" name="Picture 32" descr="HSC"/>
          <p:cNvPicPr>
            <a:picLocks noChangeAspect="1" noChangeArrowheads="1"/>
          </p:cNvPicPr>
          <p:nvPr/>
        </p:nvPicPr>
        <p:blipFill>
          <a:blip r:embed="rId6" cstate="email"/>
          <a:srcRect/>
          <a:stretch>
            <a:fillRect/>
          </a:stretch>
        </p:blipFill>
        <p:spPr bwMode="auto">
          <a:xfrm>
            <a:off x="3009900" y="3533775"/>
            <a:ext cx="77788" cy="82550"/>
          </a:xfrm>
          <a:prstGeom prst="rect">
            <a:avLst/>
          </a:prstGeom>
          <a:noFill/>
          <a:ln w="9525">
            <a:noFill/>
            <a:miter lim="800000"/>
            <a:headEnd/>
            <a:tailEnd/>
          </a:ln>
        </p:spPr>
      </p:pic>
      <p:pic>
        <p:nvPicPr>
          <p:cNvPr id="8226" name="Picture 33" descr="HSC"/>
          <p:cNvPicPr preferRelativeResize="0">
            <a:picLocks noChangeAspect="1" noChangeArrowheads="1"/>
          </p:cNvPicPr>
          <p:nvPr/>
        </p:nvPicPr>
        <p:blipFill>
          <a:blip r:embed="rId8" cstate="email"/>
          <a:srcRect/>
          <a:stretch>
            <a:fillRect/>
          </a:stretch>
        </p:blipFill>
        <p:spPr bwMode="auto">
          <a:xfrm>
            <a:off x="2971800" y="6553200"/>
            <a:ext cx="146050" cy="153988"/>
          </a:xfrm>
          <a:prstGeom prst="rect">
            <a:avLst/>
          </a:prstGeom>
          <a:noFill/>
          <a:ln w="9525">
            <a:noFill/>
            <a:miter lim="800000"/>
            <a:headEnd/>
            <a:tailEnd/>
          </a:ln>
        </p:spPr>
      </p:pic>
      <p:pic>
        <p:nvPicPr>
          <p:cNvPr id="8227" name="Picture 34" descr="HSC"/>
          <p:cNvPicPr>
            <a:picLocks noChangeAspect="1" noChangeArrowheads="1"/>
          </p:cNvPicPr>
          <p:nvPr/>
        </p:nvPicPr>
        <p:blipFill>
          <a:blip r:embed="rId6" cstate="email"/>
          <a:srcRect/>
          <a:stretch>
            <a:fillRect/>
          </a:stretch>
        </p:blipFill>
        <p:spPr bwMode="auto">
          <a:xfrm>
            <a:off x="3238500" y="2619375"/>
            <a:ext cx="77788" cy="82550"/>
          </a:xfrm>
          <a:prstGeom prst="rect">
            <a:avLst/>
          </a:prstGeom>
          <a:noFill/>
          <a:ln w="9525">
            <a:noFill/>
            <a:miter lim="800000"/>
            <a:headEnd/>
            <a:tailEnd/>
          </a:ln>
        </p:spPr>
      </p:pic>
      <p:sp>
        <p:nvSpPr>
          <p:cNvPr id="8228" name="Text Box 35"/>
          <p:cNvSpPr txBox="1">
            <a:spLocks noChangeArrowheads="1"/>
          </p:cNvSpPr>
          <p:nvPr/>
        </p:nvSpPr>
        <p:spPr bwMode="auto">
          <a:xfrm>
            <a:off x="3124200" y="6538913"/>
            <a:ext cx="5562600" cy="365125"/>
          </a:xfrm>
          <a:prstGeom prst="rect">
            <a:avLst/>
          </a:prstGeom>
          <a:noFill/>
          <a:ln w="9525">
            <a:noFill/>
            <a:miter lim="800000"/>
            <a:headEnd/>
            <a:tailEnd/>
          </a:ln>
        </p:spPr>
        <p:txBody>
          <a:bodyPr>
            <a:spAutoFit/>
          </a:bodyPr>
          <a:lstStyle/>
          <a:p>
            <a:r>
              <a:rPr lang="en-US" sz="900" b="1"/>
              <a:t>Harbor Safety Committee 		Navigation Response Team</a:t>
            </a:r>
          </a:p>
          <a:p>
            <a:endParaRPr lang="en-US" sz="900" b="1"/>
          </a:p>
        </p:txBody>
      </p:sp>
      <p:pic>
        <p:nvPicPr>
          <p:cNvPr id="8229" name="Picture 36" descr="HSC"/>
          <p:cNvPicPr>
            <a:picLocks noChangeAspect="1" noChangeArrowheads="1"/>
          </p:cNvPicPr>
          <p:nvPr/>
        </p:nvPicPr>
        <p:blipFill>
          <a:blip r:embed="rId6" cstate="email"/>
          <a:srcRect/>
          <a:stretch>
            <a:fillRect/>
          </a:stretch>
        </p:blipFill>
        <p:spPr bwMode="auto">
          <a:xfrm>
            <a:off x="2362200" y="1600200"/>
            <a:ext cx="77788" cy="82550"/>
          </a:xfrm>
          <a:prstGeom prst="rect">
            <a:avLst/>
          </a:prstGeom>
          <a:noFill/>
          <a:ln w="9525">
            <a:noFill/>
            <a:miter lim="800000"/>
            <a:headEnd/>
            <a:tailEnd/>
          </a:ln>
        </p:spPr>
      </p:pic>
      <p:pic>
        <p:nvPicPr>
          <p:cNvPr id="8230" name="Picture 37" descr="HSC"/>
          <p:cNvPicPr>
            <a:picLocks noChangeAspect="1" noChangeArrowheads="1"/>
          </p:cNvPicPr>
          <p:nvPr/>
        </p:nvPicPr>
        <p:blipFill>
          <a:blip r:embed="rId6" cstate="email"/>
          <a:srcRect/>
          <a:stretch>
            <a:fillRect/>
          </a:stretch>
        </p:blipFill>
        <p:spPr bwMode="auto">
          <a:xfrm>
            <a:off x="3162300" y="3762375"/>
            <a:ext cx="77788" cy="82550"/>
          </a:xfrm>
          <a:prstGeom prst="rect">
            <a:avLst/>
          </a:prstGeom>
          <a:noFill/>
          <a:ln w="9525">
            <a:noFill/>
            <a:miter lim="800000"/>
            <a:headEnd/>
            <a:tailEnd/>
          </a:ln>
        </p:spPr>
      </p:pic>
      <p:pic>
        <p:nvPicPr>
          <p:cNvPr id="8231" name="Picture 38" descr="HSC"/>
          <p:cNvPicPr>
            <a:picLocks noChangeAspect="1" noChangeArrowheads="1"/>
          </p:cNvPicPr>
          <p:nvPr/>
        </p:nvPicPr>
        <p:blipFill>
          <a:blip r:embed="rId6" cstate="email"/>
          <a:srcRect/>
          <a:stretch>
            <a:fillRect/>
          </a:stretch>
        </p:blipFill>
        <p:spPr bwMode="auto">
          <a:xfrm>
            <a:off x="2921000" y="3346450"/>
            <a:ext cx="77788" cy="82550"/>
          </a:xfrm>
          <a:prstGeom prst="rect">
            <a:avLst/>
          </a:prstGeom>
          <a:noFill/>
          <a:ln w="9525">
            <a:noFill/>
            <a:miter lim="800000"/>
            <a:headEnd/>
            <a:tailEnd/>
          </a:ln>
        </p:spPr>
      </p:pic>
      <p:pic>
        <p:nvPicPr>
          <p:cNvPr id="8232" name="Picture 39" descr="HSC"/>
          <p:cNvPicPr>
            <a:picLocks noChangeAspect="1" noChangeArrowheads="1"/>
          </p:cNvPicPr>
          <p:nvPr/>
        </p:nvPicPr>
        <p:blipFill>
          <a:blip r:embed="rId6" cstate="email"/>
          <a:srcRect/>
          <a:stretch>
            <a:fillRect/>
          </a:stretch>
        </p:blipFill>
        <p:spPr bwMode="auto">
          <a:xfrm>
            <a:off x="3227388" y="3851275"/>
            <a:ext cx="77787" cy="82550"/>
          </a:xfrm>
          <a:prstGeom prst="rect">
            <a:avLst/>
          </a:prstGeom>
          <a:noFill/>
          <a:ln w="9525">
            <a:noFill/>
            <a:miter lim="800000"/>
            <a:headEnd/>
            <a:tailEnd/>
          </a:ln>
        </p:spPr>
      </p:pic>
      <p:pic>
        <p:nvPicPr>
          <p:cNvPr id="8233" name="Picture 40" descr="HSC"/>
          <p:cNvPicPr>
            <a:picLocks noChangeAspect="1" noChangeArrowheads="1"/>
          </p:cNvPicPr>
          <p:nvPr/>
        </p:nvPicPr>
        <p:blipFill>
          <a:blip r:embed="rId6" cstate="email"/>
          <a:srcRect/>
          <a:stretch>
            <a:fillRect/>
          </a:stretch>
        </p:blipFill>
        <p:spPr bwMode="auto">
          <a:xfrm>
            <a:off x="3113088" y="2776538"/>
            <a:ext cx="77787" cy="82550"/>
          </a:xfrm>
          <a:prstGeom prst="rect">
            <a:avLst/>
          </a:prstGeom>
          <a:noFill/>
          <a:ln w="9525">
            <a:noFill/>
            <a:miter lim="800000"/>
            <a:headEnd/>
            <a:tailEnd/>
          </a:ln>
        </p:spPr>
      </p:pic>
      <p:sp>
        <p:nvSpPr>
          <p:cNvPr id="8234" name="Text Box 41"/>
          <p:cNvSpPr txBox="1">
            <a:spLocks noChangeArrowheads="1"/>
          </p:cNvSpPr>
          <p:nvPr/>
        </p:nvSpPr>
        <p:spPr bwMode="auto">
          <a:xfrm>
            <a:off x="2971800" y="2895600"/>
            <a:ext cx="550863" cy="244475"/>
          </a:xfrm>
          <a:prstGeom prst="rect">
            <a:avLst/>
          </a:prstGeom>
          <a:solidFill>
            <a:schemeClr val="bg1">
              <a:alpha val="0"/>
            </a:schemeClr>
          </a:solidFill>
          <a:ln w="9525">
            <a:noFill/>
            <a:miter lim="800000"/>
            <a:headEnd/>
            <a:tailEnd/>
          </a:ln>
        </p:spPr>
        <p:txBody>
          <a:bodyPr wrap="none">
            <a:spAutoFit/>
          </a:bodyPr>
          <a:lstStyle/>
          <a:p>
            <a:r>
              <a:rPr lang="en-US" sz="1000" b="1" i="1">
                <a:solidFill>
                  <a:srgbClr val="000099"/>
                </a:solidFill>
              </a:rPr>
              <a:t>NRT 3</a:t>
            </a:r>
          </a:p>
        </p:txBody>
      </p:sp>
      <p:sp>
        <p:nvSpPr>
          <p:cNvPr id="8235" name="Text Box 42"/>
          <p:cNvSpPr txBox="1">
            <a:spLocks noChangeArrowheads="1"/>
          </p:cNvSpPr>
          <p:nvPr/>
        </p:nvSpPr>
        <p:spPr bwMode="auto">
          <a:xfrm>
            <a:off x="3189288" y="3476625"/>
            <a:ext cx="550862" cy="244475"/>
          </a:xfrm>
          <a:prstGeom prst="rect">
            <a:avLst/>
          </a:prstGeom>
          <a:solidFill>
            <a:schemeClr val="bg1"/>
          </a:solidFill>
          <a:ln w="9525">
            <a:noFill/>
            <a:miter lim="800000"/>
            <a:headEnd/>
            <a:tailEnd/>
          </a:ln>
        </p:spPr>
        <p:txBody>
          <a:bodyPr wrap="none">
            <a:spAutoFit/>
          </a:bodyPr>
          <a:lstStyle/>
          <a:p>
            <a:r>
              <a:rPr lang="en-US" sz="1000" b="1" i="1">
                <a:solidFill>
                  <a:srgbClr val="000099"/>
                </a:solidFill>
              </a:rPr>
              <a:t>NRT 6</a:t>
            </a:r>
          </a:p>
        </p:txBody>
      </p:sp>
      <p:sp>
        <p:nvSpPr>
          <p:cNvPr id="8236" name="Text Box 43"/>
          <p:cNvSpPr txBox="1">
            <a:spLocks noChangeArrowheads="1"/>
          </p:cNvSpPr>
          <p:nvPr/>
        </p:nvSpPr>
        <p:spPr bwMode="auto">
          <a:xfrm>
            <a:off x="5791200" y="2667000"/>
            <a:ext cx="550863" cy="244475"/>
          </a:xfrm>
          <a:prstGeom prst="rect">
            <a:avLst/>
          </a:prstGeom>
          <a:solidFill>
            <a:schemeClr val="bg1"/>
          </a:solidFill>
          <a:ln w="9525">
            <a:noFill/>
            <a:miter lim="800000"/>
            <a:headEnd/>
            <a:tailEnd/>
          </a:ln>
        </p:spPr>
        <p:txBody>
          <a:bodyPr wrap="none">
            <a:spAutoFit/>
          </a:bodyPr>
          <a:lstStyle/>
          <a:p>
            <a:r>
              <a:rPr lang="en-US" sz="1000" b="1" i="1">
                <a:solidFill>
                  <a:srgbClr val="000099"/>
                </a:solidFill>
              </a:rPr>
              <a:t>NRT 5</a:t>
            </a:r>
          </a:p>
        </p:txBody>
      </p:sp>
      <p:sp>
        <p:nvSpPr>
          <p:cNvPr id="8237" name="Text Box 44"/>
          <p:cNvSpPr txBox="1">
            <a:spLocks noChangeArrowheads="1"/>
          </p:cNvSpPr>
          <p:nvPr/>
        </p:nvSpPr>
        <p:spPr bwMode="auto">
          <a:xfrm>
            <a:off x="5029200" y="4343400"/>
            <a:ext cx="555625" cy="246063"/>
          </a:xfrm>
          <a:prstGeom prst="rect">
            <a:avLst/>
          </a:prstGeom>
          <a:solidFill>
            <a:schemeClr val="bg1"/>
          </a:solidFill>
          <a:ln w="9525">
            <a:noFill/>
            <a:miter lim="800000"/>
            <a:headEnd/>
            <a:tailEnd/>
          </a:ln>
        </p:spPr>
        <p:txBody>
          <a:bodyPr wrap="none">
            <a:spAutoFit/>
          </a:bodyPr>
          <a:lstStyle/>
          <a:p>
            <a:r>
              <a:rPr lang="en-US" sz="1000" b="1" i="1">
                <a:solidFill>
                  <a:srgbClr val="000099"/>
                </a:solidFill>
              </a:rPr>
              <a:t>NRT 1</a:t>
            </a:r>
          </a:p>
        </p:txBody>
      </p:sp>
      <p:sp>
        <p:nvSpPr>
          <p:cNvPr id="3117" name="AutoShape 45"/>
          <p:cNvSpPr>
            <a:spLocks noChangeArrowheads="1"/>
          </p:cNvSpPr>
          <p:nvPr/>
        </p:nvSpPr>
        <p:spPr bwMode="auto">
          <a:xfrm>
            <a:off x="5791200" y="655320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18" name="AutoShape 46"/>
          <p:cNvSpPr>
            <a:spLocks noChangeArrowheads="1"/>
          </p:cNvSpPr>
          <p:nvPr/>
        </p:nvSpPr>
        <p:spPr bwMode="auto">
          <a:xfrm>
            <a:off x="3035300" y="350520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19" name="AutoShape 47"/>
          <p:cNvSpPr>
            <a:spLocks noChangeArrowheads="1"/>
          </p:cNvSpPr>
          <p:nvPr/>
        </p:nvSpPr>
        <p:spPr bwMode="auto">
          <a:xfrm>
            <a:off x="3151188" y="262255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20" name="AutoShape 48"/>
          <p:cNvSpPr>
            <a:spLocks noChangeArrowheads="1"/>
          </p:cNvSpPr>
          <p:nvPr/>
        </p:nvSpPr>
        <p:spPr bwMode="auto">
          <a:xfrm>
            <a:off x="5638800" y="434340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21" name="AutoShape 49"/>
          <p:cNvSpPr>
            <a:spLocks noChangeArrowheads="1"/>
          </p:cNvSpPr>
          <p:nvPr/>
        </p:nvSpPr>
        <p:spPr bwMode="auto">
          <a:xfrm>
            <a:off x="5562600" y="289560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22" name="AutoShape 50"/>
          <p:cNvSpPr>
            <a:spLocks noChangeArrowheads="1"/>
          </p:cNvSpPr>
          <p:nvPr/>
        </p:nvSpPr>
        <p:spPr bwMode="auto">
          <a:xfrm>
            <a:off x="5791200" y="3886200"/>
            <a:ext cx="114300" cy="112713"/>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23" name="AutoShape 51"/>
          <p:cNvSpPr>
            <a:spLocks noChangeArrowheads="1"/>
          </p:cNvSpPr>
          <p:nvPr/>
        </p:nvSpPr>
        <p:spPr bwMode="auto">
          <a:xfrm>
            <a:off x="6248400" y="3124200"/>
            <a:ext cx="115888" cy="1143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8245" name="Rectangle 52"/>
          <p:cNvSpPr>
            <a:spLocks noChangeArrowheads="1"/>
          </p:cNvSpPr>
          <p:nvPr/>
        </p:nvSpPr>
        <p:spPr bwMode="auto">
          <a:xfrm>
            <a:off x="5105400" y="3276600"/>
            <a:ext cx="609600" cy="244475"/>
          </a:xfrm>
          <a:prstGeom prst="rect">
            <a:avLst/>
          </a:prstGeom>
          <a:solidFill>
            <a:schemeClr val="bg1"/>
          </a:solidFill>
          <a:ln w="9525">
            <a:noFill/>
            <a:miter lim="800000"/>
            <a:headEnd/>
            <a:tailEnd/>
          </a:ln>
        </p:spPr>
        <p:txBody>
          <a:bodyPr>
            <a:spAutoFit/>
          </a:bodyPr>
          <a:lstStyle/>
          <a:p>
            <a:r>
              <a:rPr lang="en-US" sz="1000" b="1" i="1">
                <a:solidFill>
                  <a:srgbClr val="000099"/>
                </a:solidFill>
              </a:rPr>
              <a:t>NRT 4</a:t>
            </a:r>
          </a:p>
        </p:txBody>
      </p:sp>
      <p:sp>
        <p:nvSpPr>
          <p:cNvPr id="8246" name="Rectangle 53"/>
          <p:cNvSpPr>
            <a:spLocks noChangeArrowheads="1"/>
          </p:cNvSpPr>
          <p:nvPr/>
        </p:nvSpPr>
        <p:spPr bwMode="auto">
          <a:xfrm>
            <a:off x="685800" y="3962400"/>
            <a:ext cx="2438400" cy="708025"/>
          </a:xfrm>
          <a:prstGeom prst="rect">
            <a:avLst/>
          </a:prstGeom>
          <a:noFill/>
          <a:ln w="9525">
            <a:noFill/>
            <a:miter lim="800000"/>
            <a:headEnd/>
            <a:tailEnd/>
          </a:ln>
        </p:spPr>
        <p:txBody>
          <a:bodyPr>
            <a:spAutoFit/>
          </a:bodyPr>
          <a:lstStyle/>
          <a:p>
            <a:r>
              <a:rPr lang="en-US" sz="1000" b="1">
                <a:cs typeface="Times New Roman" pitchFamily="18" charset="0"/>
              </a:rPr>
              <a:t>LT Kyle W. Ryan,</a:t>
            </a:r>
            <a:r>
              <a:rPr lang="en-US" sz="1000" b="1"/>
              <a:t> </a:t>
            </a:r>
            <a:r>
              <a:rPr lang="en-US" sz="1000" b="1" i="1"/>
              <a:t>Pacific Islands</a:t>
            </a:r>
          </a:p>
          <a:p>
            <a:r>
              <a:rPr lang="en-US" sz="1000"/>
              <a:t>Phone: 808-532-3202</a:t>
            </a:r>
          </a:p>
          <a:p>
            <a:r>
              <a:rPr lang="en-US" sz="1000"/>
              <a:t>Cell: 850-866-0204 </a:t>
            </a:r>
          </a:p>
          <a:p>
            <a:r>
              <a:rPr lang="en-US" sz="1000"/>
              <a:t>Email:Kyle.Ryan@noaa.gov</a:t>
            </a:r>
          </a:p>
        </p:txBody>
      </p:sp>
      <p:sp>
        <p:nvSpPr>
          <p:cNvPr id="8247" name="Rectangle 54"/>
          <p:cNvSpPr>
            <a:spLocks noChangeArrowheads="1"/>
          </p:cNvSpPr>
          <p:nvPr/>
        </p:nvSpPr>
        <p:spPr bwMode="auto">
          <a:xfrm>
            <a:off x="6400800" y="5410200"/>
            <a:ext cx="2281238" cy="854075"/>
          </a:xfrm>
          <a:prstGeom prst="rect">
            <a:avLst/>
          </a:prstGeom>
          <a:solidFill>
            <a:schemeClr val="bg1"/>
          </a:solidFill>
          <a:ln w="9525">
            <a:noFill/>
            <a:miter lim="800000"/>
            <a:headEnd/>
            <a:tailEnd/>
          </a:ln>
        </p:spPr>
        <p:txBody>
          <a:bodyPr>
            <a:spAutoFit/>
          </a:bodyPr>
          <a:lstStyle/>
          <a:p>
            <a:r>
              <a:rPr lang="en-US" sz="1000" b="1"/>
              <a:t>Michael Henderson</a:t>
            </a:r>
          </a:p>
          <a:p>
            <a:r>
              <a:rPr lang="en-US" sz="1000" b="1" i="1"/>
              <a:t>South Florida, PR and USVI</a:t>
            </a:r>
            <a:r>
              <a:rPr lang="en-US" sz="1000" b="1"/>
              <a:t> </a:t>
            </a:r>
          </a:p>
          <a:p>
            <a:r>
              <a:rPr lang="en-US" sz="1000"/>
              <a:t>Phone: 727-824-5396</a:t>
            </a:r>
          </a:p>
          <a:p>
            <a:r>
              <a:rPr lang="en-US" sz="1000"/>
              <a:t>Cell: 727-772-3708 </a:t>
            </a:r>
          </a:p>
          <a:p>
            <a:r>
              <a:rPr lang="en-US" sz="1000"/>
              <a:t>Email: michael.henderson@noaa.gov</a:t>
            </a:r>
          </a:p>
        </p:txBody>
      </p:sp>
      <p:sp>
        <p:nvSpPr>
          <p:cNvPr id="8248" name="Freeform 55"/>
          <p:cNvSpPr>
            <a:spLocks/>
          </p:cNvSpPr>
          <p:nvPr/>
        </p:nvSpPr>
        <p:spPr bwMode="auto">
          <a:xfrm>
            <a:off x="5757863" y="4452938"/>
            <a:ext cx="153987" cy="182562"/>
          </a:xfrm>
          <a:custGeom>
            <a:avLst/>
            <a:gdLst>
              <a:gd name="T0" fmla="*/ 0 w 97"/>
              <a:gd name="T1" fmla="*/ 0 h 115"/>
              <a:gd name="T2" fmla="*/ 2147483647 w 97"/>
              <a:gd name="T3" fmla="*/ 0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2147483647 w 97"/>
              <a:gd name="T15" fmla="*/ 2147483647 h 115"/>
              <a:gd name="T16" fmla="*/ 2147483647 w 97"/>
              <a:gd name="T17" fmla="*/ 2147483647 h 115"/>
              <a:gd name="T18" fmla="*/ 0 w 97"/>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5"/>
              <a:gd name="T32" fmla="*/ 97 w 97"/>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5">
                <a:moveTo>
                  <a:pt x="0" y="0"/>
                </a:moveTo>
                <a:cubicBezTo>
                  <a:pt x="31" y="0"/>
                  <a:pt x="62" y="0"/>
                  <a:pt x="93" y="0"/>
                </a:cubicBezTo>
                <a:cubicBezTo>
                  <a:pt x="93" y="36"/>
                  <a:pt x="93" y="72"/>
                  <a:pt x="93" y="108"/>
                </a:cubicBezTo>
                <a:cubicBezTo>
                  <a:pt x="85" y="97"/>
                  <a:pt x="69" y="89"/>
                  <a:pt x="69" y="75"/>
                </a:cubicBezTo>
                <a:cubicBezTo>
                  <a:pt x="69" y="63"/>
                  <a:pt x="88" y="91"/>
                  <a:pt x="93" y="102"/>
                </a:cubicBezTo>
                <a:cubicBezTo>
                  <a:pt x="97" y="111"/>
                  <a:pt x="66" y="114"/>
                  <a:pt x="66" y="114"/>
                </a:cubicBezTo>
                <a:cubicBezTo>
                  <a:pt x="61" y="113"/>
                  <a:pt x="54" y="115"/>
                  <a:pt x="51" y="111"/>
                </a:cubicBezTo>
                <a:cubicBezTo>
                  <a:pt x="38" y="94"/>
                  <a:pt x="54" y="82"/>
                  <a:pt x="33" y="75"/>
                </a:cubicBezTo>
                <a:cubicBezTo>
                  <a:pt x="29" y="63"/>
                  <a:pt x="21" y="63"/>
                  <a:pt x="12" y="54"/>
                </a:cubicBezTo>
                <a:cubicBezTo>
                  <a:pt x="9" y="29"/>
                  <a:pt x="9" y="21"/>
                  <a:pt x="0" y="0"/>
                </a:cubicBezTo>
                <a:close/>
              </a:path>
            </a:pathLst>
          </a:custGeom>
          <a:solidFill>
            <a:schemeClr val="tx1"/>
          </a:solidFill>
          <a:ln w="9525">
            <a:solidFill>
              <a:schemeClr val="tx1"/>
            </a:solidFill>
            <a:round/>
            <a:headEnd/>
            <a:tailEnd/>
          </a:ln>
        </p:spPr>
        <p:txBody>
          <a:bodyPr/>
          <a:lstStyle/>
          <a:p>
            <a:endParaRPr lang="en-US"/>
          </a:p>
        </p:txBody>
      </p:sp>
      <p:pic>
        <p:nvPicPr>
          <p:cNvPr id="8249" name="Picture 56" descr="HSC"/>
          <p:cNvPicPr>
            <a:picLocks noChangeAspect="1" noChangeArrowheads="1"/>
          </p:cNvPicPr>
          <p:nvPr/>
        </p:nvPicPr>
        <p:blipFill>
          <a:blip r:embed="rId7" cstate="email"/>
          <a:srcRect/>
          <a:stretch>
            <a:fillRect/>
          </a:stretch>
        </p:blipFill>
        <p:spPr bwMode="auto">
          <a:xfrm>
            <a:off x="5334000" y="4114800"/>
            <a:ext cx="76200" cy="80963"/>
          </a:xfrm>
          <a:prstGeom prst="rect">
            <a:avLst/>
          </a:prstGeom>
          <a:noFill/>
          <a:ln w="9525">
            <a:noFill/>
            <a:miter lim="800000"/>
            <a:headEnd/>
            <a:tailEnd/>
          </a:ln>
        </p:spPr>
      </p:pic>
      <p:pic>
        <p:nvPicPr>
          <p:cNvPr id="8250" name="Picture 57" descr="Mug Shot_3"/>
          <p:cNvPicPr>
            <a:picLocks noChangeAspect="1" noChangeArrowheads="1"/>
          </p:cNvPicPr>
          <p:nvPr/>
        </p:nvPicPr>
        <p:blipFill>
          <a:blip r:embed="rId9" cstate="email"/>
          <a:srcRect/>
          <a:stretch>
            <a:fillRect/>
          </a:stretch>
        </p:blipFill>
        <p:spPr bwMode="auto">
          <a:xfrm>
            <a:off x="0" y="0"/>
            <a:ext cx="1752600" cy="1314450"/>
          </a:xfrm>
          <a:prstGeom prst="rect">
            <a:avLst/>
          </a:prstGeom>
          <a:noFill/>
          <a:ln w="9525" algn="in">
            <a:noFill/>
            <a:miter lim="800000"/>
            <a:headEnd/>
            <a:tailEnd/>
          </a:ln>
        </p:spPr>
      </p:pic>
      <p:pic>
        <p:nvPicPr>
          <p:cNvPr id="8251" name="Picture 59" descr="HSC"/>
          <p:cNvPicPr>
            <a:picLocks noChangeAspect="1" noChangeArrowheads="1"/>
          </p:cNvPicPr>
          <p:nvPr/>
        </p:nvPicPr>
        <p:blipFill>
          <a:blip r:embed="rId6" cstate="email"/>
          <a:srcRect/>
          <a:stretch>
            <a:fillRect/>
          </a:stretch>
        </p:blipFill>
        <p:spPr bwMode="auto">
          <a:xfrm>
            <a:off x="6019800" y="3810000"/>
            <a:ext cx="77788" cy="82550"/>
          </a:xfrm>
          <a:prstGeom prst="rect">
            <a:avLst/>
          </a:prstGeom>
          <a:noFill/>
          <a:ln w="9525">
            <a:noFill/>
            <a:miter lim="800000"/>
            <a:headEnd/>
            <a:tailEnd/>
          </a:ln>
        </p:spPr>
      </p:pic>
      <p:pic>
        <p:nvPicPr>
          <p:cNvPr id="8252" name="Picture 60" descr="HSC"/>
          <p:cNvPicPr>
            <a:picLocks noChangeAspect="1" noChangeArrowheads="1"/>
          </p:cNvPicPr>
          <p:nvPr/>
        </p:nvPicPr>
        <p:blipFill>
          <a:blip r:embed="rId6" cstate="email"/>
          <a:srcRect/>
          <a:stretch>
            <a:fillRect/>
          </a:stretch>
        </p:blipFill>
        <p:spPr bwMode="auto">
          <a:xfrm>
            <a:off x="6096000" y="3581400"/>
            <a:ext cx="77788" cy="82550"/>
          </a:xfrm>
          <a:prstGeom prst="rect">
            <a:avLst/>
          </a:prstGeom>
          <a:noFill/>
          <a:ln w="9525">
            <a:noFill/>
            <a:miter lim="800000"/>
            <a:headEnd/>
            <a:tailEnd/>
          </a:ln>
        </p:spPr>
      </p:pic>
      <p:sp>
        <p:nvSpPr>
          <p:cNvPr id="8253" name="Text Box 63"/>
          <p:cNvSpPr txBox="1">
            <a:spLocks noChangeArrowheads="1"/>
          </p:cNvSpPr>
          <p:nvPr/>
        </p:nvSpPr>
        <p:spPr bwMode="auto">
          <a:xfrm>
            <a:off x="6181725" y="3657600"/>
            <a:ext cx="2962275" cy="554038"/>
          </a:xfrm>
          <a:prstGeom prst="rect">
            <a:avLst/>
          </a:prstGeom>
          <a:noFill/>
          <a:ln w="9525">
            <a:noFill/>
            <a:miter lim="800000"/>
            <a:headEnd/>
            <a:tailEnd/>
          </a:ln>
        </p:spPr>
        <p:txBody>
          <a:bodyPr wrap="none">
            <a:spAutoFit/>
          </a:bodyPr>
          <a:lstStyle/>
          <a:p>
            <a:r>
              <a:rPr lang="en-US" sz="1000" b="1">
                <a:cs typeface="Times New Roman" pitchFamily="18" charset="0"/>
              </a:rPr>
              <a:t>LT Sarah Mrozek</a:t>
            </a:r>
            <a:r>
              <a:rPr lang="en-US" sz="1000">
                <a:cs typeface="Times New Roman" pitchFamily="18" charset="0"/>
              </a:rPr>
              <a:t>, </a:t>
            </a:r>
            <a:r>
              <a:rPr lang="en-US" sz="1000" b="1" i="1">
                <a:solidFill>
                  <a:srgbClr val="00FFFF"/>
                </a:solidFill>
              </a:rPr>
              <a:t>NOAA at Nauticus, Mid Atlantic</a:t>
            </a:r>
          </a:p>
          <a:p>
            <a:r>
              <a:rPr lang="en-US" sz="1000">
                <a:cs typeface="Times New Roman" pitchFamily="18" charset="0"/>
              </a:rPr>
              <a:t>Phone: 757-627-7072 x11</a:t>
            </a:r>
          </a:p>
          <a:p>
            <a:r>
              <a:rPr lang="en-US" sz="1000"/>
              <a:t>Email: Sarah.Mrozek@noaa.gov</a:t>
            </a:r>
          </a:p>
        </p:txBody>
      </p:sp>
      <p:sp>
        <p:nvSpPr>
          <p:cNvPr id="8254" name="TextBox 63"/>
          <p:cNvSpPr txBox="1">
            <a:spLocks noChangeArrowheads="1"/>
          </p:cNvSpPr>
          <p:nvPr/>
        </p:nvSpPr>
        <p:spPr bwMode="auto">
          <a:xfrm>
            <a:off x="8153400" y="6553200"/>
            <a:ext cx="685800" cy="215900"/>
          </a:xfrm>
          <a:prstGeom prst="rect">
            <a:avLst/>
          </a:prstGeom>
          <a:noFill/>
          <a:ln w="9525">
            <a:noFill/>
            <a:miter lim="800000"/>
            <a:headEnd/>
            <a:tailEnd/>
          </a:ln>
        </p:spPr>
        <p:txBody>
          <a:bodyPr wrap="none">
            <a:spAutoFit/>
          </a:bodyPr>
          <a:lstStyle/>
          <a:p>
            <a:r>
              <a:rPr lang="en-US" sz="800"/>
              <a:t>V 03.16.10</a:t>
            </a:r>
          </a:p>
        </p:txBody>
      </p:sp>
      <p:sp>
        <p:nvSpPr>
          <p:cNvPr id="8255" name="Rectangle 64"/>
          <p:cNvSpPr>
            <a:spLocks noChangeArrowheads="1"/>
          </p:cNvSpPr>
          <p:nvPr/>
        </p:nvSpPr>
        <p:spPr bwMode="auto">
          <a:xfrm>
            <a:off x="5791200" y="4038600"/>
            <a:ext cx="555625" cy="246063"/>
          </a:xfrm>
          <a:prstGeom prst="rect">
            <a:avLst/>
          </a:prstGeom>
          <a:noFill/>
          <a:ln w="9525">
            <a:noFill/>
            <a:miter lim="800000"/>
            <a:headEnd/>
            <a:tailEnd/>
          </a:ln>
        </p:spPr>
        <p:txBody>
          <a:bodyPr wrap="none">
            <a:spAutoFit/>
          </a:bodyPr>
          <a:lstStyle/>
          <a:p>
            <a:r>
              <a:rPr lang="en-US" sz="1000" b="1" i="1">
                <a:solidFill>
                  <a:srgbClr val="000099"/>
                </a:solidFill>
              </a:rPr>
              <a:t>NRT 2</a:t>
            </a:r>
          </a:p>
        </p:txBody>
      </p:sp>
      <p:sp>
        <p:nvSpPr>
          <p:cNvPr id="69" name="Freeform 68"/>
          <p:cNvSpPr/>
          <p:nvPr/>
        </p:nvSpPr>
        <p:spPr>
          <a:xfrm>
            <a:off x="5561013" y="4110038"/>
            <a:ext cx="258762" cy="342900"/>
          </a:xfrm>
          <a:custGeom>
            <a:avLst/>
            <a:gdLst>
              <a:gd name="connsiteX0" fmla="*/ 0 w 259556"/>
              <a:gd name="connsiteY0" fmla="*/ 0 h 342900"/>
              <a:gd name="connsiteX1" fmla="*/ 40481 w 259556"/>
              <a:gd name="connsiteY1" fmla="*/ 80962 h 342900"/>
              <a:gd name="connsiteX2" fmla="*/ 61912 w 259556"/>
              <a:gd name="connsiteY2" fmla="*/ 76200 h 342900"/>
              <a:gd name="connsiteX3" fmla="*/ 104775 w 259556"/>
              <a:gd name="connsiteY3" fmla="*/ 107156 h 342900"/>
              <a:gd name="connsiteX4" fmla="*/ 116681 w 259556"/>
              <a:gd name="connsiteY4" fmla="*/ 128587 h 342900"/>
              <a:gd name="connsiteX5" fmla="*/ 130969 w 259556"/>
              <a:gd name="connsiteY5" fmla="*/ 128587 h 342900"/>
              <a:gd name="connsiteX6" fmla="*/ 161925 w 259556"/>
              <a:gd name="connsiteY6" fmla="*/ 161925 h 342900"/>
              <a:gd name="connsiteX7" fmla="*/ 166687 w 259556"/>
              <a:gd name="connsiteY7" fmla="*/ 188118 h 342900"/>
              <a:gd name="connsiteX8" fmla="*/ 166687 w 259556"/>
              <a:gd name="connsiteY8" fmla="*/ 273843 h 342900"/>
              <a:gd name="connsiteX9" fmla="*/ 204787 w 259556"/>
              <a:gd name="connsiteY9" fmla="*/ 271462 h 342900"/>
              <a:gd name="connsiteX10" fmla="*/ 171450 w 259556"/>
              <a:gd name="connsiteY10" fmla="*/ 295275 h 342900"/>
              <a:gd name="connsiteX11" fmla="*/ 190500 w 259556"/>
              <a:gd name="connsiteY11" fmla="*/ 340518 h 342900"/>
              <a:gd name="connsiteX12" fmla="*/ 259556 w 259556"/>
              <a:gd name="connsiteY12" fmla="*/ 342900 h 342900"/>
              <a:gd name="connsiteX13" fmla="*/ 252412 w 259556"/>
              <a:gd name="connsiteY13" fmla="*/ 304800 h 342900"/>
              <a:gd name="connsiteX14" fmla="*/ 250031 w 259556"/>
              <a:gd name="connsiteY14" fmla="*/ 264318 h 342900"/>
              <a:gd name="connsiteX15" fmla="*/ 242887 w 259556"/>
              <a:gd name="connsiteY15" fmla="*/ 233362 h 342900"/>
              <a:gd name="connsiteX16" fmla="*/ 228600 w 259556"/>
              <a:gd name="connsiteY16" fmla="*/ 200025 h 342900"/>
              <a:gd name="connsiteX17" fmla="*/ 211931 w 259556"/>
              <a:gd name="connsiteY17" fmla="*/ 173831 h 342900"/>
              <a:gd name="connsiteX18" fmla="*/ 211931 w 259556"/>
              <a:gd name="connsiteY18" fmla="*/ 128587 h 342900"/>
              <a:gd name="connsiteX19" fmla="*/ 211931 w 259556"/>
              <a:gd name="connsiteY19" fmla="*/ 128587 h 342900"/>
              <a:gd name="connsiteX20" fmla="*/ 211931 w 259556"/>
              <a:gd name="connsiteY20" fmla="*/ 128587 h 342900"/>
              <a:gd name="connsiteX21" fmla="*/ 214312 w 259556"/>
              <a:gd name="connsiteY21" fmla="*/ 116681 h 342900"/>
              <a:gd name="connsiteX22" fmla="*/ 190500 w 259556"/>
              <a:gd name="connsiteY22" fmla="*/ 119062 h 342900"/>
              <a:gd name="connsiteX23" fmla="*/ 190500 w 259556"/>
              <a:gd name="connsiteY23" fmla="*/ 26193 h 342900"/>
              <a:gd name="connsiteX24" fmla="*/ 0 w 259556"/>
              <a:gd name="connsiteY24"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556" h="342900">
                <a:moveTo>
                  <a:pt x="0" y="0"/>
                </a:moveTo>
                <a:lnTo>
                  <a:pt x="40481" y="80962"/>
                </a:lnTo>
                <a:lnTo>
                  <a:pt x="61912" y="76200"/>
                </a:lnTo>
                <a:lnTo>
                  <a:pt x="104775" y="107156"/>
                </a:lnTo>
                <a:lnTo>
                  <a:pt x="116681" y="128587"/>
                </a:lnTo>
                <a:lnTo>
                  <a:pt x="130969" y="128587"/>
                </a:lnTo>
                <a:lnTo>
                  <a:pt x="161925" y="161925"/>
                </a:lnTo>
                <a:lnTo>
                  <a:pt x="166687" y="188118"/>
                </a:lnTo>
                <a:lnTo>
                  <a:pt x="166687" y="273843"/>
                </a:lnTo>
                <a:lnTo>
                  <a:pt x="204787" y="271462"/>
                </a:lnTo>
                <a:lnTo>
                  <a:pt x="171450" y="295275"/>
                </a:lnTo>
                <a:lnTo>
                  <a:pt x="190500" y="340518"/>
                </a:lnTo>
                <a:lnTo>
                  <a:pt x="259556" y="342900"/>
                </a:lnTo>
                <a:lnTo>
                  <a:pt x="252412" y="304800"/>
                </a:lnTo>
                <a:lnTo>
                  <a:pt x="250031" y="264318"/>
                </a:lnTo>
                <a:lnTo>
                  <a:pt x="242887" y="233362"/>
                </a:lnTo>
                <a:lnTo>
                  <a:pt x="228600" y="200025"/>
                </a:lnTo>
                <a:lnTo>
                  <a:pt x="211931" y="173831"/>
                </a:lnTo>
                <a:lnTo>
                  <a:pt x="211931" y="128587"/>
                </a:lnTo>
                <a:lnTo>
                  <a:pt x="211931" y="128587"/>
                </a:lnTo>
                <a:lnTo>
                  <a:pt x="211931" y="128587"/>
                </a:lnTo>
                <a:lnTo>
                  <a:pt x="214312" y="116681"/>
                </a:lnTo>
                <a:lnTo>
                  <a:pt x="190500" y="119062"/>
                </a:lnTo>
                <a:lnTo>
                  <a:pt x="190500" y="26193"/>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5867400" y="4572000"/>
            <a:ext cx="46038"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228600"/>
            <a:ext cx="7851775" cy="1828800"/>
          </a:xfrm>
        </p:spPr>
        <p:txBody>
          <a:bodyPr/>
          <a:lstStyle/>
          <a:p>
            <a:pPr eaLnBrk="1" hangingPunct="1"/>
            <a:r>
              <a:rPr lang="en-US" sz="6000" smtClean="0"/>
              <a:t>Navigation Response Branch</a:t>
            </a:r>
          </a:p>
        </p:txBody>
      </p:sp>
      <p:pic>
        <p:nvPicPr>
          <p:cNvPr id="9219" name="Picture 4" descr="C:\Documents and Settings\matt.kroll\Desktop\PPT\BayHydro.JPG"/>
          <p:cNvPicPr>
            <a:picLocks noChangeAspect="1" noChangeArrowheads="1"/>
          </p:cNvPicPr>
          <p:nvPr/>
        </p:nvPicPr>
        <p:blipFill>
          <a:blip r:embed="rId3" cstate="email"/>
          <a:srcRect/>
          <a:stretch>
            <a:fillRect/>
          </a:stretch>
        </p:blipFill>
        <p:spPr bwMode="auto">
          <a:xfrm>
            <a:off x="1524000" y="2057400"/>
            <a:ext cx="62484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
            <a:ext cx="7772400" cy="1143000"/>
          </a:xfrm>
        </p:spPr>
        <p:txBody>
          <a:bodyPr/>
          <a:lstStyle/>
          <a:p>
            <a:pPr eaLnBrk="1" hangingPunct="1"/>
            <a:r>
              <a:rPr lang="en-US" b="1" smtClean="0"/>
              <a:t>NRB Personnel and Vessels</a:t>
            </a:r>
          </a:p>
        </p:txBody>
      </p:sp>
      <p:sp>
        <p:nvSpPr>
          <p:cNvPr id="10243" name="Content Placeholder 2"/>
          <p:cNvSpPr>
            <a:spLocks noGrp="1"/>
          </p:cNvSpPr>
          <p:nvPr>
            <p:ph idx="1"/>
          </p:nvPr>
        </p:nvSpPr>
        <p:spPr>
          <a:xfrm>
            <a:off x="304800" y="1600200"/>
            <a:ext cx="5181600" cy="3276600"/>
          </a:xfrm>
        </p:spPr>
        <p:txBody>
          <a:bodyPr/>
          <a:lstStyle/>
          <a:p>
            <a:pPr eaLnBrk="1" hangingPunct="1"/>
            <a:r>
              <a:rPr lang="en-US" sz="2400" smtClean="0"/>
              <a:t>Headquarters</a:t>
            </a:r>
          </a:p>
          <a:p>
            <a:pPr lvl="1" eaLnBrk="1" hangingPunct="1"/>
            <a:r>
              <a:rPr lang="en-US" sz="2000" smtClean="0"/>
              <a:t>CDR Todd Haupt, Branch Chief</a:t>
            </a:r>
          </a:p>
          <a:p>
            <a:pPr lvl="1" eaLnBrk="1" hangingPunct="1"/>
            <a:r>
              <a:rPr lang="en-US" sz="2000" smtClean="0"/>
              <a:t>Chris Hare, Project Manager</a:t>
            </a:r>
          </a:p>
          <a:p>
            <a:pPr lvl="1" eaLnBrk="1" hangingPunct="1"/>
            <a:r>
              <a:rPr lang="en-US" sz="2000" smtClean="0"/>
              <a:t>Vitad Pradith, Systems.</a:t>
            </a:r>
          </a:p>
          <a:p>
            <a:pPr eaLnBrk="1" hangingPunct="1"/>
            <a:r>
              <a:rPr lang="en-US" sz="2400" smtClean="0"/>
              <a:t>Field</a:t>
            </a:r>
          </a:p>
          <a:p>
            <a:pPr lvl="1" eaLnBrk="1" hangingPunct="1"/>
            <a:r>
              <a:rPr lang="en-US" sz="2000" smtClean="0"/>
              <a:t>Six Navigation Response Teams (NRT)</a:t>
            </a:r>
          </a:p>
          <a:p>
            <a:pPr lvl="1" eaLnBrk="1" hangingPunct="1"/>
            <a:r>
              <a:rPr lang="en-US" smtClean="0"/>
              <a:t>Bay Hydro II</a:t>
            </a:r>
          </a:p>
        </p:txBody>
      </p:sp>
      <p:pic>
        <p:nvPicPr>
          <p:cNvPr id="10244" name="Picture 5" descr="Cast.JPG"/>
          <p:cNvPicPr>
            <a:picLocks noChangeAspect="1"/>
          </p:cNvPicPr>
          <p:nvPr/>
        </p:nvPicPr>
        <p:blipFill>
          <a:blip r:embed="rId3" cstate="email"/>
          <a:srcRect/>
          <a:stretch>
            <a:fillRect/>
          </a:stretch>
        </p:blipFill>
        <p:spPr bwMode="auto">
          <a:xfrm>
            <a:off x="6477000" y="2057400"/>
            <a:ext cx="2400300" cy="3200400"/>
          </a:xfrm>
          <a:prstGeom prst="rect">
            <a:avLst/>
          </a:prstGeom>
          <a:noFill/>
          <a:ln w="9525">
            <a:noFill/>
            <a:miter lim="800000"/>
            <a:headEnd/>
            <a:tailEnd/>
          </a:ln>
        </p:spPr>
      </p:pic>
      <p:pic>
        <p:nvPicPr>
          <p:cNvPr id="10245" name="Picture 6" descr="IMG_0627.JPG"/>
          <p:cNvPicPr>
            <a:picLocks noChangeAspect="1"/>
          </p:cNvPicPr>
          <p:nvPr/>
        </p:nvPicPr>
        <p:blipFill>
          <a:blip r:embed="rId4" cstate="email"/>
          <a:srcRect/>
          <a:stretch>
            <a:fillRect/>
          </a:stretch>
        </p:blipFill>
        <p:spPr bwMode="auto">
          <a:xfrm>
            <a:off x="990600" y="5105400"/>
            <a:ext cx="2193925" cy="1646238"/>
          </a:xfrm>
          <a:prstGeom prst="rect">
            <a:avLst/>
          </a:prstGeom>
          <a:noFill/>
          <a:ln w="9525">
            <a:noFill/>
            <a:miter lim="800000"/>
            <a:headEnd/>
            <a:tailEnd/>
          </a:ln>
        </p:spPr>
      </p:pic>
      <p:sp>
        <p:nvSpPr>
          <p:cNvPr id="10246" name="TextBox 5"/>
          <p:cNvSpPr txBox="1">
            <a:spLocks noChangeArrowheads="1"/>
          </p:cNvSpPr>
          <p:nvPr/>
        </p:nvSpPr>
        <p:spPr bwMode="auto">
          <a:xfrm>
            <a:off x="3505200" y="5105400"/>
            <a:ext cx="5105400" cy="1570038"/>
          </a:xfrm>
          <a:prstGeom prst="rect">
            <a:avLst/>
          </a:prstGeom>
          <a:noFill/>
          <a:ln w="9525">
            <a:noFill/>
            <a:miter lim="800000"/>
            <a:headEnd/>
            <a:tailEnd/>
          </a:ln>
        </p:spPr>
        <p:txBody>
          <a:bodyPr>
            <a:spAutoFit/>
          </a:bodyPr>
          <a:lstStyle/>
          <a:p>
            <a:r>
              <a:rPr lang="en-US"/>
              <a:t>Type of Work</a:t>
            </a:r>
          </a:p>
          <a:p>
            <a:r>
              <a:rPr lang="en-US"/>
              <a:t>Emergency Responses and</a:t>
            </a:r>
          </a:p>
          <a:p>
            <a:r>
              <a:rPr lang="en-US"/>
              <a:t>Hydrographic &amp; ENC Verification</a:t>
            </a:r>
          </a:p>
          <a:p>
            <a:r>
              <a:rPr lang="en-US"/>
              <a:t>Surveys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7473</TotalTime>
  <Words>918</Words>
  <Application>Microsoft Office PowerPoint</Application>
  <PresentationFormat>On-screen Show (4:3)</PresentationFormat>
  <Paragraphs>194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Slide 2</vt:lpstr>
      <vt:lpstr>Slide 3</vt:lpstr>
      <vt:lpstr>Slide 4</vt:lpstr>
      <vt:lpstr>Slide 5</vt:lpstr>
      <vt:lpstr>Slide 6</vt:lpstr>
      <vt:lpstr>Slide 7</vt:lpstr>
      <vt:lpstr>Navigation Response Branch</vt:lpstr>
      <vt:lpstr>NRB Personnel and Vessels</vt:lpstr>
      <vt:lpstr>NRT equipment and staffing</vt:lpstr>
      <vt:lpstr>R/V Bay Hydro II</vt:lpstr>
      <vt:lpstr>NRB Vessel Locations</vt:lpstr>
      <vt:lpstr>Emergency Responses</vt:lpstr>
    </vt:vector>
  </TitlesOfParts>
  <Company>Office Of Coast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John.Nyberg</dc:creator>
  <cp:lastModifiedBy>Scott M. Sherman</cp:lastModifiedBy>
  <cp:revision>72</cp:revision>
  <dcterms:created xsi:type="dcterms:W3CDTF">2003-07-23T19:18:23Z</dcterms:created>
  <dcterms:modified xsi:type="dcterms:W3CDTF">2011-04-05T12:13:54Z</dcterms:modified>
</cp:coreProperties>
</file>