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8" r:id="rId1"/>
  </p:sldMasterIdLst>
  <p:notesMasterIdLst>
    <p:notesMasterId r:id="rId29"/>
  </p:notesMasterIdLst>
  <p:handoutMasterIdLst>
    <p:handoutMasterId r:id="rId30"/>
  </p:handoutMasterIdLst>
  <p:sldIdLst>
    <p:sldId id="407" r:id="rId2"/>
    <p:sldId id="437" r:id="rId3"/>
    <p:sldId id="453" r:id="rId4"/>
    <p:sldId id="456" r:id="rId5"/>
    <p:sldId id="438" r:id="rId6"/>
    <p:sldId id="440" r:id="rId7"/>
    <p:sldId id="454" r:id="rId8"/>
    <p:sldId id="443" r:id="rId9"/>
    <p:sldId id="446" r:id="rId10"/>
    <p:sldId id="445" r:id="rId11"/>
    <p:sldId id="439" r:id="rId12"/>
    <p:sldId id="435" r:id="rId13"/>
    <p:sldId id="444" r:id="rId14"/>
    <p:sldId id="442" r:id="rId15"/>
    <p:sldId id="412" r:id="rId16"/>
    <p:sldId id="434" r:id="rId17"/>
    <p:sldId id="459" r:id="rId18"/>
    <p:sldId id="449" r:id="rId19"/>
    <p:sldId id="414" r:id="rId20"/>
    <p:sldId id="448" r:id="rId21"/>
    <p:sldId id="441" r:id="rId22"/>
    <p:sldId id="458" r:id="rId23"/>
    <p:sldId id="451" r:id="rId24"/>
    <p:sldId id="450" r:id="rId25"/>
    <p:sldId id="457" r:id="rId26"/>
    <p:sldId id="447" r:id="rId27"/>
    <p:sldId id="428" r:id="rId2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19A65"/>
    <a:srgbClr val="B75233"/>
    <a:srgbClr val="CC9900"/>
    <a:srgbClr val="FF9900"/>
    <a:srgbClr val="33CCCC"/>
    <a:srgbClr val="66FFFF"/>
    <a:srgbClr val="0088C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719" autoAdjust="0"/>
    <p:restoredTop sz="73154" autoAdjust="0"/>
  </p:normalViewPr>
  <p:slideViewPr>
    <p:cSldViewPr>
      <p:cViewPr varScale="1">
        <p:scale>
          <a:sx n="114" d="100"/>
          <a:sy n="114" d="100"/>
        </p:scale>
        <p:origin x="-504" y="-10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318"/>
    </p:cViewPr>
  </p:sorterViewPr>
  <p:notesViewPr>
    <p:cSldViewPr>
      <p:cViewPr varScale="1">
        <p:scale>
          <a:sx n="53" d="100"/>
          <a:sy n="53" d="100"/>
        </p:scale>
        <p:origin x="-1770" y="-90"/>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90550" tIns="45275" rIns="90550" bIns="45275" rtlCol="0"/>
          <a:lstStyle>
            <a:lvl1pPr algn="l" fontAlgn="auto">
              <a:spcBef>
                <a:spcPts val="0"/>
              </a:spcBef>
              <a:spcAft>
                <a:spcPts val="0"/>
              </a:spcAft>
              <a:defRPr sz="11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63550"/>
          </a:xfrm>
          <a:prstGeom prst="rect">
            <a:avLst/>
          </a:prstGeom>
        </p:spPr>
        <p:txBody>
          <a:bodyPr vert="horz" lIns="90550" tIns="45275" rIns="90550" bIns="45275" rtlCol="0"/>
          <a:lstStyle>
            <a:lvl1pPr algn="r" fontAlgn="auto">
              <a:spcBef>
                <a:spcPts val="0"/>
              </a:spcBef>
              <a:spcAft>
                <a:spcPts val="0"/>
              </a:spcAft>
              <a:defRPr sz="1100">
                <a:latin typeface="+mn-lt"/>
              </a:defRPr>
            </a:lvl1pPr>
          </a:lstStyle>
          <a:p>
            <a:pPr>
              <a:defRPr/>
            </a:pPr>
            <a:fld id="{903E4914-AA8B-4AD7-8650-395647EBEFCF}" type="datetimeFigureOut">
              <a:rPr lang="en-US"/>
              <a:pPr>
                <a:defRPr/>
              </a:pPr>
              <a:t>4/5/2011</a:t>
            </a:fld>
            <a:endParaRPr lang="en-US"/>
          </a:p>
        </p:txBody>
      </p:sp>
      <p:sp>
        <p:nvSpPr>
          <p:cNvPr id="4" name="Footer Placeholder 3"/>
          <p:cNvSpPr>
            <a:spLocks noGrp="1"/>
          </p:cNvSpPr>
          <p:nvPr>
            <p:ph type="ftr" sz="quarter" idx="2"/>
          </p:nvPr>
        </p:nvSpPr>
        <p:spPr>
          <a:xfrm>
            <a:off x="0" y="8831263"/>
            <a:ext cx="2971800" cy="463550"/>
          </a:xfrm>
          <a:prstGeom prst="rect">
            <a:avLst/>
          </a:prstGeom>
        </p:spPr>
        <p:txBody>
          <a:bodyPr vert="horz" lIns="90550" tIns="45275" rIns="90550" bIns="45275" rtlCol="0" anchor="b"/>
          <a:lstStyle>
            <a:lvl1pPr algn="l" fontAlgn="auto">
              <a:spcBef>
                <a:spcPts val="0"/>
              </a:spcBef>
              <a:spcAft>
                <a:spcPts val="0"/>
              </a:spcAft>
              <a:defRPr sz="1100">
                <a:latin typeface="+mn-lt"/>
              </a:defRPr>
            </a:lvl1pPr>
          </a:lstStyle>
          <a:p>
            <a:pPr>
              <a:defRPr/>
            </a:pPr>
            <a:endParaRPr lang="en-US"/>
          </a:p>
        </p:txBody>
      </p:sp>
      <p:sp>
        <p:nvSpPr>
          <p:cNvPr id="5" name="Slide Number Placeholder 4"/>
          <p:cNvSpPr>
            <a:spLocks noGrp="1"/>
          </p:cNvSpPr>
          <p:nvPr>
            <p:ph type="sldNum" sz="quarter" idx="3"/>
          </p:nvPr>
        </p:nvSpPr>
        <p:spPr>
          <a:xfrm>
            <a:off x="3884613" y="8831263"/>
            <a:ext cx="2971800" cy="463550"/>
          </a:xfrm>
          <a:prstGeom prst="rect">
            <a:avLst/>
          </a:prstGeom>
        </p:spPr>
        <p:txBody>
          <a:bodyPr vert="horz" lIns="90550" tIns="45275" rIns="90550" bIns="45275" rtlCol="0" anchor="b"/>
          <a:lstStyle>
            <a:lvl1pPr algn="r" fontAlgn="auto">
              <a:spcBef>
                <a:spcPts val="0"/>
              </a:spcBef>
              <a:spcAft>
                <a:spcPts val="0"/>
              </a:spcAft>
              <a:defRPr sz="1100">
                <a:latin typeface="+mn-lt"/>
              </a:defRPr>
            </a:lvl1pPr>
          </a:lstStyle>
          <a:p>
            <a:pPr>
              <a:defRPr/>
            </a:pPr>
            <a:fld id="{05BBDC18-A1CD-46F8-A310-7034DD19456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90550" tIns="45275" rIns="90550" bIns="45275" rtlCol="0"/>
          <a:lstStyle>
            <a:lvl1pPr algn="l" fontAlgn="auto">
              <a:spcBef>
                <a:spcPts val="0"/>
              </a:spcBef>
              <a:spcAft>
                <a:spcPts val="0"/>
              </a:spcAft>
              <a:defRPr sz="1100">
                <a:latin typeface="+mn-lt"/>
              </a:defRPr>
            </a:lvl1pPr>
          </a:lstStyle>
          <a:p>
            <a:pPr>
              <a:defRPr/>
            </a:pPr>
            <a:endParaRPr lang="en-US"/>
          </a:p>
        </p:txBody>
      </p:sp>
      <p:sp>
        <p:nvSpPr>
          <p:cNvPr id="3" name="Date Placeholder 2"/>
          <p:cNvSpPr>
            <a:spLocks noGrp="1"/>
          </p:cNvSpPr>
          <p:nvPr>
            <p:ph type="dt" idx="1"/>
          </p:nvPr>
        </p:nvSpPr>
        <p:spPr>
          <a:xfrm>
            <a:off x="3884613" y="0"/>
            <a:ext cx="2971800" cy="463550"/>
          </a:xfrm>
          <a:prstGeom prst="rect">
            <a:avLst/>
          </a:prstGeom>
        </p:spPr>
        <p:txBody>
          <a:bodyPr vert="horz" lIns="90550" tIns="45275" rIns="90550" bIns="45275" rtlCol="0"/>
          <a:lstStyle>
            <a:lvl1pPr algn="r" fontAlgn="auto">
              <a:spcBef>
                <a:spcPts val="0"/>
              </a:spcBef>
              <a:spcAft>
                <a:spcPts val="0"/>
              </a:spcAft>
              <a:defRPr sz="1100">
                <a:latin typeface="+mn-lt"/>
              </a:defRPr>
            </a:lvl1pPr>
          </a:lstStyle>
          <a:p>
            <a:pPr>
              <a:defRPr/>
            </a:pPr>
            <a:fld id="{D7D36504-CBDE-4A5C-825E-BE65A1E33644}" type="datetimeFigureOut">
              <a:rPr lang="en-US"/>
              <a:pPr>
                <a:defRPr/>
              </a:pPr>
              <a:t>4/5/2011</a:t>
            </a:fld>
            <a:endParaRPr lang="en-US"/>
          </a:p>
        </p:txBody>
      </p:sp>
      <p:sp>
        <p:nvSpPr>
          <p:cNvPr id="4" name="Slide Image Placeholder 3"/>
          <p:cNvSpPr>
            <a:spLocks noGrp="1" noRot="1" noChangeAspect="1"/>
          </p:cNvSpPr>
          <p:nvPr>
            <p:ph type="sldImg" idx="2"/>
          </p:nvPr>
        </p:nvSpPr>
        <p:spPr>
          <a:xfrm>
            <a:off x="1106488" y="696913"/>
            <a:ext cx="4646612" cy="3486150"/>
          </a:xfrm>
          <a:prstGeom prst="rect">
            <a:avLst/>
          </a:prstGeom>
          <a:noFill/>
          <a:ln w="12700">
            <a:solidFill>
              <a:prstClr val="black"/>
            </a:solidFill>
          </a:ln>
        </p:spPr>
        <p:txBody>
          <a:bodyPr vert="horz" lIns="90550" tIns="45275" rIns="90550" bIns="45275" rtlCol="0" anchor="ctr"/>
          <a:lstStyle/>
          <a:p>
            <a:pPr lvl="0"/>
            <a:endParaRPr lang="en-US" noProof="0"/>
          </a:p>
        </p:txBody>
      </p:sp>
      <p:sp>
        <p:nvSpPr>
          <p:cNvPr id="5" name="Notes Placeholder 4"/>
          <p:cNvSpPr>
            <a:spLocks noGrp="1"/>
          </p:cNvSpPr>
          <p:nvPr>
            <p:ph type="body" sz="quarter" idx="3"/>
          </p:nvPr>
        </p:nvSpPr>
        <p:spPr>
          <a:xfrm>
            <a:off x="685800" y="4416425"/>
            <a:ext cx="5486400" cy="4181475"/>
          </a:xfrm>
          <a:prstGeom prst="rect">
            <a:avLst/>
          </a:prstGeom>
        </p:spPr>
        <p:txBody>
          <a:bodyPr vert="horz" lIns="90550" tIns="45275" rIns="90550" bIns="45275"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31263"/>
            <a:ext cx="2971800" cy="463550"/>
          </a:xfrm>
          <a:prstGeom prst="rect">
            <a:avLst/>
          </a:prstGeom>
        </p:spPr>
        <p:txBody>
          <a:bodyPr vert="horz" lIns="90550" tIns="45275" rIns="90550" bIns="45275" rtlCol="0" anchor="b"/>
          <a:lstStyle>
            <a:lvl1pPr algn="l" fontAlgn="auto">
              <a:spcBef>
                <a:spcPts val="0"/>
              </a:spcBef>
              <a:spcAft>
                <a:spcPts val="0"/>
              </a:spcAft>
              <a:defRPr sz="1100">
                <a:latin typeface="+mn-lt"/>
              </a:defRPr>
            </a:lvl1pPr>
          </a:lstStyle>
          <a:p>
            <a:pPr>
              <a:defRPr/>
            </a:pPr>
            <a:endParaRPr lang="en-US"/>
          </a:p>
        </p:txBody>
      </p:sp>
      <p:sp>
        <p:nvSpPr>
          <p:cNvPr id="7" name="Slide Number Placeholder 6"/>
          <p:cNvSpPr>
            <a:spLocks noGrp="1"/>
          </p:cNvSpPr>
          <p:nvPr>
            <p:ph type="sldNum" sz="quarter" idx="5"/>
          </p:nvPr>
        </p:nvSpPr>
        <p:spPr>
          <a:xfrm>
            <a:off x="3884613" y="8831263"/>
            <a:ext cx="2971800" cy="463550"/>
          </a:xfrm>
          <a:prstGeom prst="rect">
            <a:avLst/>
          </a:prstGeom>
        </p:spPr>
        <p:txBody>
          <a:bodyPr vert="horz" lIns="90550" tIns="45275" rIns="90550" bIns="45275" rtlCol="0" anchor="b"/>
          <a:lstStyle>
            <a:lvl1pPr algn="r" fontAlgn="auto">
              <a:spcBef>
                <a:spcPts val="0"/>
              </a:spcBef>
              <a:spcAft>
                <a:spcPts val="0"/>
              </a:spcAft>
              <a:defRPr sz="1100">
                <a:latin typeface="+mn-lt"/>
              </a:defRPr>
            </a:lvl1pPr>
          </a:lstStyle>
          <a:p>
            <a:pPr>
              <a:defRPr/>
            </a:pPr>
            <a:fld id="{35BE9B10-075F-4835-BB62-24694460EDB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mn-lt"/>
        <a:ea typeface="+mn-ea"/>
        <a:cs typeface="+mn-cs"/>
      </a:defRPr>
    </a:lvl1pPr>
    <a:lvl2pPr marL="457200" algn="l" rtl="0" eaLnBrk="0" fontAlgn="base" hangingPunct="0">
      <a:spcBef>
        <a:spcPct val="30000"/>
      </a:spcBef>
      <a:spcAft>
        <a:spcPct val="0"/>
      </a:spcAft>
      <a:defRPr sz="1400" kern="1200">
        <a:solidFill>
          <a:schemeClr val="tx1"/>
        </a:solidFill>
        <a:latin typeface="+mn-lt"/>
        <a:ea typeface="+mn-ea"/>
        <a:cs typeface="+mn-cs"/>
      </a:defRPr>
    </a:lvl2pPr>
    <a:lvl3pPr marL="914400" algn="l" rtl="0" eaLnBrk="0" fontAlgn="base" hangingPunct="0">
      <a:spcBef>
        <a:spcPct val="30000"/>
      </a:spcBef>
      <a:spcAft>
        <a:spcPct val="0"/>
      </a:spcAft>
      <a:defRPr sz="1400" kern="1200">
        <a:solidFill>
          <a:schemeClr val="tx1"/>
        </a:solidFill>
        <a:latin typeface="+mn-lt"/>
        <a:ea typeface="+mn-ea"/>
        <a:cs typeface="+mn-cs"/>
      </a:defRPr>
    </a:lvl3pPr>
    <a:lvl4pPr marL="1371600" algn="l" rtl="0" eaLnBrk="0" fontAlgn="base" hangingPunct="0">
      <a:spcBef>
        <a:spcPct val="30000"/>
      </a:spcBef>
      <a:spcAft>
        <a:spcPct val="0"/>
      </a:spcAft>
      <a:defRPr sz="1400" kern="1200">
        <a:solidFill>
          <a:schemeClr val="tx1"/>
        </a:solidFill>
        <a:latin typeface="+mn-lt"/>
        <a:ea typeface="+mn-ea"/>
        <a:cs typeface="+mn-cs"/>
      </a:defRPr>
    </a:lvl4pPr>
    <a:lvl5pPr marL="1828800" algn="l" rtl="0" eaLnBrk="0" fontAlgn="base" hangingPunct="0">
      <a:spcBef>
        <a:spcPct val="30000"/>
      </a:spcBef>
      <a:spcAft>
        <a:spcPct val="0"/>
      </a:spcAft>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9DBC6C1-3CD3-4AD2-9E48-C8B7F67C6CC3}"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80000"/>
              </a:lnSpc>
            </a:pPr>
            <a:r>
              <a:rPr lang="en-US" sz="1200" smtClean="0"/>
              <a:t>Japan Earthquake, and tsunami – impacts to US.</a:t>
            </a:r>
          </a:p>
          <a:p>
            <a:pPr>
              <a:lnSpc>
                <a:spcPct val="80000"/>
              </a:lnSpc>
            </a:pPr>
            <a:endParaRPr lang="en-US" sz="1200" smtClean="0"/>
          </a:p>
          <a:p>
            <a:pPr>
              <a:lnSpc>
                <a:spcPct val="80000"/>
              </a:lnSpc>
            </a:pPr>
            <a:r>
              <a:rPr lang="en-US" sz="1200" smtClean="0"/>
              <a:t>Example of hazard Response</a:t>
            </a:r>
          </a:p>
          <a:p>
            <a:pPr>
              <a:lnSpc>
                <a:spcPct val="80000"/>
              </a:lnSpc>
            </a:pPr>
            <a:endParaRPr lang="en-US" sz="1200" smtClean="0"/>
          </a:p>
          <a:p>
            <a:pPr>
              <a:lnSpc>
                <a:spcPct val="80000"/>
              </a:lnSpc>
            </a:pPr>
            <a:r>
              <a:rPr lang="en-US" sz="1200" smtClean="0"/>
              <a:t>Outcome – efficient clearing of waterway, reduced impact to economy</a:t>
            </a:r>
          </a:p>
        </p:txBody>
      </p:sp>
      <p:sp>
        <p:nvSpPr>
          <p:cNvPr id="4" name="Slide Number Placeholder 3"/>
          <p:cNvSpPr>
            <a:spLocks noGrp="1"/>
          </p:cNvSpPr>
          <p:nvPr>
            <p:ph type="sldNum" sz="quarter" idx="5"/>
          </p:nvPr>
        </p:nvSpPr>
        <p:spPr/>
        <p:txBody>
          <a:bodyPr/>
          <a:lstStyle/>
          <a:p>
            <a:pPr>
              <a:defRPr/>
            </a:pPr>
            <a:fld id="{67FBBBE8-0290-46EB-A9A7-D1AC6E8A497C}"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Other examples of Hazard response - Hurricane</a:t>
            </a:r>
          </a:p>
        </p:txBody>
      </p:sp>
      <p:sp>
        <p:nvSpPr>
          <p:cNvPr id="4" name="Slide Number Placeholder 3"/>
          <p:cNvSpPr>
            <a:spLocks noGrp="1"/>
          </p:cNvSpPr>
          <p:nvPr>
            <p:ph type="sldNum" sz="quarter" idx="5"/>
          </p:nvPr>
        </p:nvSpPr>
        <p:spPr/>
        <p:txBody>
          <a:bodyPr/>
          <a:lstStyle/>
          <a:p>
            <a:pPr>
              <a:defRPr/>
            </a:pPr>
            <a:fld id="{CF92F7DC-87B5-4613-A19D-C837B3D21C3D}" type="slidenum">
              <a:rPr lang="en-US" smtClean="0"/>
              <a:pPr>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Different type of Hazard response – Nav services responded in many ways</a:t>
            </a:r>
          </a:p>
          <a:p>
            <a:endParaRPr lang="en-US" smtClean="0"/>
          </a:p>
          <a:p>
            <a:r>
              <a:rPr lang="en-US" smtClean="0"/>
              <a:t>Buoy is CO-OPS Quick Response Environmental Buoy. </a:t>
            </a:r>
          </a:p>
          <a:p>
            <a:endParaRPr lang="en-US" smtClean="0"/>
          </a:p>
        </p:txBody>
      </p:sp>
      <p:sp>
        <p:nvSpPr>
          <p:cNvPr id="4" name="Slide Number Placeholder 3"/>
          <p:cNvSpPr>
            <a:spLocks noGrp="1"/>
          </p:cNvSpPr>
          <p:nvPr>
            <p:ph type="sldNum" sz="quarter" idx="5"/>
          </p:nvPr>
        </p:nvSpPr>
        <p:spPr/>
        <p:txBody>
          <a:bodyPr/>
          <a:lstStyle/>
          <a:p>
            <a:pPr>
              <a:defRPr/>
            </a:pPr>
            <a:fld id="{13941C51-9818-498B-AB6D-AD1C80C24C56}" type="slidenum">
              <a:rPr lang="en-US" smtClean="0"/>
              <a:pPr>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solidFill>
                  <a:srgbClr val="00B0F0"/>
                </a:solidFill>
              </a:rPr>
              <a:t>Jesse’s Storm Surge Enterprise:</a:t>
            </a:r>
          </a:p>
          <a:p>
            <a:endParaRPr lang="en-US" smtClean="0">
              <a:solidFill>
                <a:srgbClr val="00B0F0"/>
              </a:solidFill>
            </a:endParaRPr>
          </a:p>
          <a:p>
            <a:r>
              <a:rPr lang="en-US" smtClean="0">
                <a:solidFill>
                  <a:srgbClr val="00B0F0"/>
                </a:solidFill>
              </a:rPr>
              <a:t>Coast Survey is working to produce more timely </a:t>
            </a:r>
            <a:r>
              <a:rPr lang="en-US" smtClean="0"/>
              <a:t>storm induced coastal inundation information.</a:t>
            </a:r>
          </a:p>
          <a:p>
            <a:endParaRPr lang="en-US" smtClean="0"/>
          </a:p>
          <a:p>
            <a:r>
              <a:rPr lang="en-US" smtClean="0"/>
              <a:t>We are working to make sure the information will be </a:t>
            </a:r>
            <a:r>
              <a:rPr lang="en-US" smtClean="0">
                <a:solidFill>
                  <a:srgbClr val="00B0F0"/>
                </a:solidFill>
              </a:rPr>
              <a:t>clearly communicated. </a:t>
            </a:r>
          </a:p>
          <a:p>
            <a:endParaRPr lang="en-US" smtClean="0">
              <a:solidFill>
                <a:srgbClr val="00B0F0"/>
              </a:solidFill>
            </a:endParaRPr>
          </a:p>
          <a:p>
            <a:r>
              <a:rPr lang="en-US" smtClean="0">
                <a:solidFill>
                  <a:srgbClr val="00B0F0"/>
                </a:solidFill>
              </a:rPr>
              <a:t>The result, we hope, will be </a:t>
            </a:r>
            <a:r>
              <a:rPr lang="en-US" smtClean="0"/>
              <a:t>significant reductions in loss of life. </a:t>
            </a:r>
          </a:p>
          <a:p>
            <a:endParaRPr lang="en-US" smtClean="0"/>
          </a:p>
          <a:p>
            <a:r>
              <a:rPr lang="en-US" smtClean="0"/>
              <a:t>We want to ensure that all coastal communities are </a:t>
            </a:r>
            <a:r>
              <a:rPr lang="en-US" smtClean="0">
                <a:solidFill>
                  <a:srgbClr val="00B0F0"/>
                </a:solidFill>
              </a:rPr>
              <a:t>optimally resistant and resilient </a:t>
            </a:r>
            <a:r>
              <a:rPr lang="en-US" smtClean="0"/>
              <a:t>to inundation impacts.</a:t>
            </a:r>
          </a:p>
          <a:p>
            <a:endParaRPr lang="en-US" smtClean="0"/>
          </a:p>
        </p:txBody>
      </p:sp>
      <p:sp>
        <p:nvSpPr>
          <p:cNvPr id="4" name="Slide Number Placeholder 3"/>
          <p:cNvSpPr>
            <a:spLocks noGrp="1"/>
          </p:cNvSpPr>
          <p:nvPr>
            <p:ph type="sldNum" sz="quarter" idx="5"/>
          </p:nvPr>
        </p:nvSpPr>
        <p:spPr/>
        <p:txBody>
          <a:bodyPr/>
          <a:lstStyle/>
          <a:p>
            <a:pPr>
              <a:defRPr/>
            </a:pPr>
            <a:fld id="{7685A90F-0E4F-4EA7-9B00-357091C98980}"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a:lnSpc>
                <a:spcPct val="150000"/>
              </a:lnSpc>
              <a:spcBef>
                <a:spcPts val="0"/>
              </a:spcBef>
              <a:spcAft>
                <a:spcPts val="600"/>
              </a:spcAft>
              <a:defRPr/>
            </a:pPr>
            <a:r>
              <a:rPr lang="en-US" dirty="0" smtClean="0"/>
              <a:t>The graphic is current gravity or </a:t>
            </a:r>
            <a:r>
              <a:rPr lang="en-US" dirty="0" err="1" smtClean="0"/>
              <a:t>geoid</a:t>
            </a:r>
            <a:r>
              <a:rPr lang="en-US" dirty="0" smtClean="0"/>
              <a:t> model, </a:t>
            </a:r>
            <a:r>
              <a:rPr lang="en-US" dirty="0" err="1" smtClean="0"/>
              <a:t>Geoid</a:t>
            </a:r>
            <a:r>
              <a:rPr lang="en-US" dirty="0" smtClean="0"/>
              <a:t> 09</a:t>
            </a:r>
          </a:p>
          <a:p>
            <a:pPr>
              <a:lnSpc>
                <a:spcPct val="150000"/>
              </a:lnSpc>
              <a:spcBef>
                <a:spcPts val="0"/>
              </a:spcBef>
              <a:spcAft>
                <a:spcPts val="600"/>
              </a:spcAft>
              <a:defRPr/>
            </a:pPr>
            <a:endParaRPr lang="en-US" dirty="0" smtClean="0"/>
          </a:p>
          <a:p>
            <a:pPr>
              <a:lnSpc>
                <a:spcPct val="150000"/>
              </a:lnSpc>
              <a:spcBef>
                <a:spcPts val="0"/>
              </a:spcBef>
              <a:spcAft>
                <a:spcPts val="600"/>
              </a:spcAft>
              <a:defRPr/>
            </a:pPr>
            <a:r>
              <a:rPr lang="en-US" dirty="0" smtClean="0"/>
              <a:t>GRAV-D update</a:t>
            </a:r>
            <a:br>
              <a:rPr lang="en-US" dirty="0" smtClean="0"/>
            </a:br>
            <a:r>
              <a:rPr lang="en-US" dirty="0" smtClean="0"/>
              <a:t>2010/2011 focus on Alaska:</a:t>
            </a:r>
          </a:p>
          <a:p>
            <a:pPr>
              <a:lnSpc>
                <a:spcPct val="150000"/>
              </a:lnSpc>
              <a:spcBef>
                <a:spcPts val="0"/>
              </a:spcBef>
              <a:spcAft>
                <a:spcPts val="600"/>
              </a:spcAft>
              <a:defRPr/>
            </a:pPr>
            <a:r>
              <a:rPr lang="en-US" dirty="0" smtClean="0"/>
              <a:t>In FY2010, collected gravity data over almost 300,000 square kilometers of Alaska. </a:t>
            </a:r>
          </a:p>
          <a:p>
            <a:pPr>
              <a:lnSpc>
                <a:spcPct val="150000"/>
              </a:lnSpc>
              <a:spcBef>
                <a:spcPts val="0"/>
              </a:spcBef>
              <a:spcAft>
                <a:spcPts val="600"/>
              </a:spcAft>
              <a:defRPr/>
            </a:pPr>
            <a:r>
              <a:rPr lang="en-US" dirty="0" smtClean="0"/>
              <a:t>Efforts in FY2011 through 2012 will cover most of Alaska (except Aleutians).</a:t>
            </a:r>
          </a:p>
          <a:p>
            <a:pPr>
              <a:lnSpc>
                <a:spcPct val="150000"/>
              </a:lnSpc>
              <a:spcBef>
                <a:spcPts val="0"/>
              </a:spcBef>
              <a:spcAft>
                <a:spcPts val="600"/>
              </a:spcAft>
              <a:defRPr/>
            </a:pPr>
            <a:endParaRPr lang="en-US" dirty="0" smtClean="0"/>
          </a:p>
          <a:p>
            <a:pPr>
              <a:lnSpc>
                <a:spcPct val="150000"/>
              </a:lnSpc>
              <a:spcBef>
                <a:spcPts val="0"/>
              </a:spcBef>
              <a:spcAft>
                <a:spcPts val="600"/>
              </a:spcAft>
              <a:defRPr/>
            </a:pPr>
            <a:r>
              <a:rPr lang="en-US" dirty="0" smtClean="0"/>
              <a:t>In April 2011, NGS plans, in coordination with OMAO, to use a NOAA P-3 to </a:t>
            </a:r>
            <a:r>
              <a:rPr lang="en-US" spc="-50" dirty="0" smtClean="0"/>
              <a:t>continue gravity collection efforts in the State.</a:t>
            </a:r>
          </a:p>
          <a:p>
            <a:pPr>
              <a:lnSpc>
                <a:spcPct val="150000"/>
              </a:lnSpc>
              <a:spcBef>
                <a:spcPts val="0"/>
              </a:spcBef>
              <a:spcAft>
                <a:spcPts val="600"/>
              </a:spcAft>
              <a:defRPr/>
            </a:pPr>
            <a:endParaRPr lang="en-US" dirty="0" smtClean="0"/>
          </a:p>
          <a:p>
            <a:pPr>
              <a:lnSpc>
                <a:spcPct val="150000"/>
              </a:lnSpc>
              <a:spcBef>
                <a:spcPts val="0"/>
              </a:spcBef>
              <a:spcAft>
                <a:spcPts val="600"/>
              </a:spcAft>
              <a:defRPr/>
            </a:pPr>
            <a:r>
              <a:rPr lang="en-US" dirty="0" smtClean="0"/>
              <a:t>Progress: So far in FY11, we increased the total area of the United States was flown to 11.03% coverage</a:t>
            </a:r>
          </a:p>
          <a:p>
            <a:pPr>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788A5046-74B6-40C1-BBB9-7053E658EC9D}" type="slidenum">
              <a:rPr lang="en-US" smtClean="0"/>
              <a:pPr>
                <a:defRPr/>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Local Sea Level Change</a:t>
            </a:r>
          </a:p>
        </p:txBody>
      </p:sp>
      <p:sp>
        <p:nvSpPr>
          <p:cNvPr id="4" name="Slide Number Placeholder 3"/>
          <p:cNvSpPr>
            <a:spLocks noGrp="1"/>
          </p:cNvSpPr>
          <p:nvPr>
            <p:ph type="sldNum" sz="quarter" idx="5"/>
          </p:nvPr>
        </p:nvSpPr>
        <p:spPr/>
        <p:txBody>
          <a:bodyPr/>
          <a:lstStyle/>
          <a:p>
            <a:pPr>
              <a:defRPr/>
            </a:pPr>
            <a:fld id="{701A2AA7-A019-4E8A-8B7D-126CE6C7DDDD}" type="slidenum">
              <a:rPr lang="en-US" smtClean="0"/>
              <a:pPr>
                <a:defRPr/>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a:defRPr/>
            </a:pPr>
            <a:r>
              <a:rPr lang="en-US" dirty="0" smtClean="0"/>
              <a:t>Multipurpose hydrographic surveys can collect information for fish habitat research while acquiring data for chart making.</a:t>
            </a:r>
          </a:p>
          <a:p>
            <a:pPr>
              <a:defRPr/>
            </a:pPr>
            <a:endParaRPr lang="en-US" dirty="0" smtClean="0"/>
          </a:p>
          <a:p>
            <a:pPr>
              <a:defRPr/>
            </a:pPr>
            <a:r>
              <a:rPr lang="en-US" dirty="0" smtClean="0"/>
              <a:t>In addition to measuring the speed of sound waves – for bathymetry -- NOAA’s multibeam systems also measure the strength of the reflected sound. The strength, called backscatter, is related to the composition of the seafloor. </a:t>
            </a:r>
          </a:p>
          <a:p>
            <a:pPr>
              <a:defRPr/>
            </a:pPr>
            <a:endParaRPr lang="en-US" dirty="0" smtClean="0"/>
          </a:p>
          <a:p>
            <a:pPr>
              <a:defRPr/>
            </a:pPr>
            <a:r>
              <a:rPr lang="en-US" dirty="0" smtClean="0"/>
              <a:t>Mud or silt bottoms produce relatively weak acoustic returns, while rock or gravel produce stronger returns. </a:t>
            </a:r>
          </a:p>
          <a:p>
            <a:pPr>
              <a:defRPr/>
            </a:pPr>
            <a:endParaRPr lang="en-US" dirty="0" smtClean="0"/>
          </a:p>
          <a:p>
            <a:pPr>
              <a:defRPr/>
            </a:pPr>
            <a:r>
              <a:rPr lang="en-US" dirty="0" smtClean="0"/>
              <a:t>Depending on how the system is set to balance between measuring speed and measuring strength, they can define bottom features as small as a one-meter cube while also producing useful backscatter data.</a:t>
            </a:r>
          </a:p>
          <a:p>
            <a:pPr>
              <a:defRPr/>
            </a:pPr>
            <a:endParaRPr lang="en-US" dirty="0" smtClean="0"/>
          </a:p>
          <a:p>
            <a:pPr>
              <a:defRPr/>
            </a:pPr>
            <a:r>
              <a:rPr lang="en-US" dirty="0" smtClean="0"/>
              <a:t>In order to move fisheries management forward, researchers need characterizations of benthic (ocean bottom) habitats. While the relationship between acoustic returns and geological properties of the seafloor is reasonably well established, scientists are trying to determine whether these data describe the specific characteristics that are important to fisheries.</a:t>
            </a:r>
          </a:p>
          <a:p>
            <a:pPr>
              <a:defRPr/>
            </a:pPr>
            <a:endParaRPr lang="en-US" dirty="0" smtClean="0"/>
          </a:p>
          <a:p>
            <a:pPr>
              <a:defRPr/>
            </a:pPr>
            <a:r>
              <a:rPr lang="en-US" dirty="0" smtClean="0"/>
              <a:t>This is an image of backscatter acquired from a NOAA hydrographic survey of Pribilof Canyon in the eastern Bering Sea, in June 2009.  It is part of research to </a:t>
            </a:r>
            <a:r>
              <a:rPr lang="en-US" dirty="0" smtClean="0">
                <a:solidFill>
                  <a:schemeClr val="bg1"/>
                </a:solidFill>
              </a:rPr>
              <a:t>develop habitat models to explain the distribution and abundance of fish.</a:t>
            </a:r>
          </a:p>
          <a:p>
            <a:pPr>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E3EF1A49-90C2-4ED1-9690-534599BAE3C5}" type="slidenum">
              <a:rPr lang="en-US" smtClean="0"/>
              <a:pPr>
                <a:defRPr/>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We’ve heard stories that the historical images are used for </a:t>
            </a:r>
          </a:p>
          <a:p>
            <a:pPr marL="261948" indent="-261948">
              <a:buFont typeface="Arial" pitchFamily="34" charset="0"/>
              <a:buChar char="•"/>
              <a:defRPr/>
            </a:pPr>
            <a:r>
              <a:rPr lang="en-US" dirty="0" smtClean="0"/>
              <a:t>coastline or land change analysis, </a:t>
            </a:r>
          </a:p>
          <a:p>
            <a:pPr marL="261948" indent="-261948">
              <a:buFont typeface="Arial" pitchFamily="34" charset="0"/>
              <a:buChar char="•"/>
              <a:defRPr/>
            </a:pPr>
            <a:r>
              <a:rPr lang="en-US" dirty="0" smtClean="0"/>
              <a:t>for transportation route analysis, </a:t>
            </a:r>
          </a:p>
          <a:p>
            <a:pPr marL="261948" indent="-261948">
              <a:buFont typeface="Arial" pitchFamily="34" charset="0"/>
              <a:buChar char="•"/>
              <a:defRPr/>
            </a:pPr>
            <a:r>
              <a:rPr lang="en-US" dirty="0" smtClean="0"/>
              <a:t>for what I refer to as anthropological research – a lot of Civil War and pre-Civil War era work studying how people lived at that time. </a:t>
            </a:r>
          </a:p>
          <a:p>
            <a:pPr marL="261948" indent="-261948">
              <a:buFont typeface="Arial" pitchFamily="34" charset="0"/>
              <a:buChar char="•"/>
              <a:defRPr/>
            </a:pPr>
            <a:r>
              <a:rPr lang="en-US" dirty="0" smtClean="0"/>
              <a:t>People use the charts for ecological studies, geologic studies of ocean bottom features </a:t>
            </a:r>
          </a:p>
          <a:p>
            <a:pPr>
              <a:defRPr/>
            </a:pPr>
            <a:endParaRPr lang="en-US" dirty="0" smtClean="0"/>
          </a:p>
          <a:p>
            <a:pPr>
              <a:defRPr/>
            </a:pPr>
            <a:r>
              <a:rPr lang="en-US" dirty="0" smtClean="0"/>
              <a:t>A big use is in legal cases involving public and private land ownership rights. Charts are referenced in cases involving land ownership rights along the coast because the shoreline that we show on our charts has a reference to specific tidal levels that often align with legal public and private rights and jurisdictions on the land and on the adjacent seabed. Those shorelines are very important to a large number of our users. </a:t>
            </a:r>
            <a:endParaRPr lang="en-US" dirty="0"/>
          </a:p>
        </p:txBody>
      </p:sp>
      <p:sp>
        <p:nvSpPr>
          <p:cNvPr id="4" name="Slide Number Placeholder 3"/>
          <p:cNvSpPr>
            <a:spLocks noGrp="1"/>
          </p:cNvSpPr>
          <p:nvPr>
            <p:ph type="sldNum" sz="quarter" idx="5"/>
          </p:nvPr>
        </p:nvSpPr>
        <p:spPr/>
        <p:txBody>
          <a:bodyPr/>
          <a:lstStyle/>
          <a:p>
            <a:pPr>
              <a:defRPr/>
            </a:pPr>
            <a:fld id="{81E88714-21C9-4CEE-A8C1-759CF9619DB6}" type="slidenum">
              <a:rPr lang="en-US" smtClean="0"/>
              <a:pPr>
                <a:defRPr/>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This slide shows the most conservative scenario of an extension to the 2500 m plus 100 nautical miles line.  You can see on the image that we have mapped beyond that line, and located 2500 m contours farther seaward, so our limit will almost certainly be farther seaward.</a:t>
            </a:r>
            <a:br>
              <a:rPr lang="en-US" smtClean="0"/>
            </a:br>
            <a:r>
              <a:rPr lang="en-US" smtClean="0"/>
              <a:t/>
            </a:r>
            <a:br>
              <a:rPr lang="en-US" smtClean="0"/>
            </a:br>
            <a:r>
              <a:rPr lang="en-US" smtClean="0"/>
              <a:t>The feature is Chukchi Cap, a natural prolongation of the US continental shelf beyond 200 nautical miles.  Our sovereign rights extension in this area is likely to be to around 600 nautical miles.</a:t>
            </a:r>
            <a:br>
              <a:rPr lang="en-US" smtClean="0"/>
            </a:br>
            <a:endParaRPr lang="en-US" smtClean="0"/>
          </a:p>
        </p:txBody>
      </p:sp>
      <p:sp>
        <p:nvSpPr>
          <p:cNvPr id="4" name="Slide Number Placeholder 3"/>
          <p:cNvSpPr>
            <a:spLocks noGrp="1"/>
          </p:cNvSpPr>
          <p:nvPr>
            <p:ph type="sldNum" sz="quarter" idx="5"/>
          </p:nvPr>
        </p:nvSpPr>
        <p:spPr/>
        <p:txBody>
          <a:bodyPr/>
          <a:lstStyle/>
          <a:p>
            <a:pPr>
              <a:defRPr/>
            </a:pPr>
            <a:fld id="{F7AC69A2-F2F9-45A1-92A7-F0D2D3ADC44A}" type="slidenum">
              <a:rPr lang="en-US" smtClean="0"/>
              <a:pPr>
                <a:defRPr/>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a:p>
            <a:endParaRPr lang="en-US" smtClean="0"/>
          </a:p>
          <a:p>
            <a:r>
              <a:rPr lang="en-US" smtClean="0"/>
              <a:t>“How do we xxxx”</a:t>
            </a:r>
          </a:p>
          <a:p>
            <a:endParaRPr lang="en-US" smtClean="0"/>
          </a:p>
          <a:p>
            <a:r>
              <a:rPr lang="en-US" smtClean="0"/>
              <a:t>Missing the export initiative and CMTS tie, but OK for now</a:t>
            </a:r>
          </a:p>
        </p:txBody>
      </p:sp>
      <p:sp>
        <p:nvSpPr>
          <p:cNvPr id="4" name="Slide Number Placeholder 3"/>
          <p:cNvSpPr>
            <a:spLocks noGrp="1"/>
          </p:cNvSpPr>
          <p:nvPr>
            <p:ph type="sldNum" sz="quarter" idx="5"/>
          </p:nvPr>
        </p:nvSpPr>
        <p:spPr/>
        <p:txBody>
          <a:bodyPr/>
          <a:lstStyle/>
          <a:p>
            <a:pPr>
              <a:defRPr/>
            </a:pPr>
            <a:fld id="{6DD9F99B-0AA0-4238-9460-185756A83A8A}" type="slidenum">
              <a:rPr lang="en-US" smtClean="0"/>
              <a:pPr>
                <a:defRPr/>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What are Navigation Services’  contributions to national economic growth and coastal sustainability?</a:t>
            </a:r>
          </a:p>
          <a:p>
            <a:r>
              <a:rPr lang="en-US" smtClean="0"/>
              <a:t>How can HSRP help NOAA enhance those contributions?</a:t>
            </a:r>
          </a:p>
          <a:p>
            <a:endParaRPr lang="en-US" smtClean="0"/>
          </a:p>
          <a:p>
            <a:r>
              <a:rPr lang="en-US" smtClean="0"/>
              <a:t>In the next slides, we’re going to try to give you a very high-level overview of the important contributions we make.</a:t>
            </a:r>
          </a:p>
          <a:p>
            <a:endParaRPr lang="en-US" smtClean="0"/>
          </a:p>
          <a:p>
            <a:r>
              <a:rPr lang="en-US" smtClean="0"/>
              <a:t>At the end, we’ll present the context for HSRP’s deliberations over the coming years, as you help NOAA strengthen our response to the Presidential priorities as outlined in the National Ocean Policy.</a:t>
            </a:r>
          </a:p>
        </p:txBody>
      </p:sp>
      <p:sp>
        <p:nvSpPr>
          <p:cNvPr id="4" name="Slide Number Placeholder 3"/>
          <p:cNvSpPr>
            <a:spLocks noGrp="1"/>
          </p:cNvSpPr>
          <p:nvPr>
            <p:ph type="sldNum" sz="quarter" idx="5"/>
          </p:nvPr>
        </p:nvSpPr>
        <p:spPr/>
        <p:txBody>
          <a:bodyPr/>
          <a:lstStyle/>
          <a:p>
            <a:pPr>
              <a:defRPr/>
            </a:pPr>
            <a:fld id="{CAD951D5-C199-4CC4-9C90-39A9BF395FE5}"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p:txBody>
          <a:bodyPr wrap="square" numCol="1" anchor="t" anchorCtr="0" compatLnSpc="1">
            <a:prstTxWarp prst="textNoShape">
              <a:avLst/>
            </a:prstTxWarp>
            <a:normAutofit fontScale="55000" lnSpcReduction="20000"/>
          </a:bodyPr>
          <a:lstStyle/>
          <a:p>
            <a:pPr>
              <a:defRPr/>
            </a:pPr>
            <a:r>
              <a:rPr lang="en-US" dirty="0" smtClean="0"/>
              <a:t>Definitions – </a:t>
            </a:r>
          </a:p>
          <a:p>
            <a:pPr>
              <a:defRPr/>
            </a:pPr>
            <a:r>
              <a:rPr lang="en-US" sz="1300" dirty="0" smtClean="0"/>
              <a:t> (3) Hydrographic data.--The term ``hydrographic data'' means information acquired through hydrographic or bathymetric surveying, </a:t>
            </a:r>
            <a:r>
              <a:rPr lang="en-US" sz="1300" dirty="0" err="1" smtClean="0"/>
              <a:t>photogrammetry</a:t>
            </a:r>
            <a:r>
              <a:rPr lang="en-US" sz="1300" dirty="0" smtClean="0"/>
              <a:t>, geodetic</a:t>
            </a:r>
            <a:r>
              <a:rPr lang="en-US" sz="1300" b="1" dirty="0" smtClean="0"/>
              <a:t>, geospatial, or geomagnetic</a:t>
            </a:r>
            <a:r>
              <a:rPr lang="en-US" sz="1300" dirty="0" smtClean="0"/>
              <a:t> measurements, tide and current observations, or other methods, that is used in providing hydrographic services.</a:t>
            </a:r>
          </a:p>
          <a:p>
            <a:pPr>
              <a:defRPr/>
            </a:pPr>
            <a:r>
              <a:rPr lang="en-US" sz="1300" dirty="0" smtClean="0"/>
              <a:t>            (4) Hydrographic services.--The term ``hydrographic services'' means--</a:t>
            </a:r>
          </a:p>
          <a:p>
            <a:pPr>
              <a:defRPr/>
            </a:pPr>
            <a:r>
              <a:rPr lang="en-US" sz="1300" dirty="0" smtClean="0"/>
              <a:t>                    (A) the management, maintenance, interpretation, certification, and dissemination of bathymetric, hydrographic, geodetic, </a:t>
            </a:r>
            <a:r>
              <a:rPr lang="en-US" sz="1300" b="1" dirty="0" smtClean="0"/>
              <a:t>geospatial, geomagnetic,</a:t>
            </a:r>
            <a:r>
              <a:rPr lang="en-US" sz="1300" dirty="0" smtClean="0"/>
              <a:t> and tide and current information, including the production of nautical charts, nautical information databases, and other products derived from hydrographic data;</a:t>
            </a:r>
          </a:p>
          <a:p>
            <a:pPr>
              <a:defRPr/>
            </a:pPr>
            <a:r>
              <a:rPr lang="en-US" sz="1300" dirty="0" smtClean="0"/>
              <a:t>                    (B) the development of nautical information systems; and</a:t>
            </a:r>
          </a:p>
          <a:p>
            <a:pPr>
              <a:defRPr/>
            </a:pPr>
            <a:r>
              <a:rPr lang="en-US" sz="1300" dirty="0" smtClean="0"/>
              <a:t>                    (C) related activities.</a:t>
            </a:r>
            <a:endParaRPr lang="en-US" dirty="0" smtClean="0"/>
          </a:p>
          <a:p>
            <a:pPr>
              <a:defRPr/>
            </a:pPr>
            <a:endParaRPr lang="en-US" dirty="0" smtClean="0"/>
          </a:p>
          <a:p>
            <a:pPr>
              <a:defRPr/>
            </a:pPr>
            <a:r>
              <a:rPr lang="en-US" dirty="0" smtClean="0"/>
              <a:t>Mandates – Hydrographic Services Improvement Act (HSIA)</a:t>
            </a:r>
          </a:p>
          <a:p>
            <a:pPr>
              <a:defRPr/>
            </a:pPr>
            <a:endParaRPr lang="en-US" dirty="0" smtClean="0"/>
          </a:p>
          <a:p>
            <a:pPr>
              <a:defRPr/>
            </a:pPr>
            <a:r>
              <a:rPr lang="en-US" sz="1300" dirty="0" smtClean="0"/>
              <a:t>Administrator shall--</a:t>
            </a:r>
          </a:p>
          <a:p>
            <a:pPr>
              <a:defRPr/>
            </a:pPr>
            <a:r>
              <a:rPr lang="en-US" sz="1300" dirty="0" smtClean="0"/>
              <a:t>            (1) acquire and disseminate hydrographic data;</a:t>
            </a:r>
          </a:p>
          <a:p>
            <a:pPr>
              <a:defRPr/>
            </a:pPr>
            <a:r>
              <a:rPr lang="en-US" sz="1300" dirty="0" smtClean="0"/>
              <a:t>            (2) promulgate standards for hydrographic data used by the Administration in providing hydrographic services;</a:t>
            </a:r>
          </a:p>
          <a:p>
            <a:pPr>
              <a:defRPr/>
            </a:pPr>
            <a:r>
              <a:rPr lang="en-US" sz="1300" dirty="0" smtClean="0"/>
              <a:t>            (3) promulgate standards for hydrographic services provided by the Administration;</a:t>
            </a:r>
          </a:p>
          <a:p>
            <a:pPr>
              <a:defRPr/>
            </a:pPr>
            <a:r>
              <a:rPr lang="en-US" sz="1300" dirty="0" smtClean="0"/>
              <a:t>            (4) ensure comprehensive geographic coverage of hydrographic services, in cooperation with other appropriate Federal agencies;</a:t>
            </a:r>
          </a:p>
          <a:p>
            <a:pPr>
              <a:defRPr/>
            </a:pPr>
            <a:r>
              <a:rPr lang="en-US" sz="1300" dirty="0" smtClean="0"/>
              <a:t>            (5) maintain a national database of hydrographic data, in cooperation with other appropriate Federal agencies;</a:t>
            </a:r>
          </a:p>
          <a:p>
            <a:pPr>
              <a:defRPr/>
            </a:pPr>
            <a:r>
              <a:rPr lang="en-US" sz="1300" dirty="0" smtClean="0"/>
              <a:t>            (6) provide hydrographic services in uniform, easily   accessible formats;</a:t>
            </a:r>
          </a:p>
          <a:p>
            <a:pPr>
              <a:defRPr/>
            </a:pPr>
            <a:r>
              <a:rPr lang="en-US" sz="1300" dirty="0" smtClean="0"/>
              <a:t>            (7) participate in the development of, and implement for the United States in cooperation with other appropriate Federal agencies, international standards for hydrographic data and hydrographic services; and</a:t>
            </a:r>
          </a:p>
          <a:p>
            <a:pPr>
              <a:defRPr/>
            </a:pPr>
            <a:r>
              <a:rPr lang="en-US" sz="1300" dirty="0" smtClean="0"/>
              <a:t>            (8) to the greatest extent practicable and cost-effective, fulfill the requirements of paragraphs (1) and (6) through contracts or other agreements with private sector entities.</a:t>
            </a:r>
          </a:p>
          <a:p>
            <a:pPr>
              <a:defRPr/>
            </a:pPr>
            <a:r>
              <a:rPr lang="en-US" sz="1300" dirty="0" smtClean="0"/>
              <a:t> </a:t>
            </a:r>
          </a:p>
          <a:p>
            <a:pPr>
              <a:defRPr/>
            </a:pPr>
            <a:r>
              <a:rPr lang="en-US" b="1" dirty="0" smtClean="0"/>
              <a:t>Defining high level direction</a:t>
            </a:r>
          </a:p>
          <a:p>
            <a:pPr>
              <a:defRPr/>
            </a:pPr>
            <a:endParaRPr lang="en-US" dirty="0" smtClean="0"/>
          </a:p>
          <a:p>
            <a:pPr>
              <a:defRPr/>
            </a:pPr>
            <a:r>
              <a:rPr lang="en-US" dirty="0" smtClean="0"/>
              <a:t>2010 - National Ocean Policy</a:t>
            </a:r>
          </a:p>
          <a:p>
            <a:pPr>
              <a:defRPr/>
            </a:pPr>
            <a:endParaRPr lang="en-US" dirty="0" smtClean="0"/>
          </a:p>
          <a:p>
            <a:pPr>
              <a:defRPr/>
            </a:pPr>
            <a:r>
              <a:rPr lang="en-US" dirty="0" smtClean="0"/>
              <a:t>2010 - NOAA’s Next Generation Strategic Plan</a:t>
            </a:r>
          </a:p>
          <a:p>
            <a:pPr>
              <a:defRPr/>
            </a:pPr>
            <a:endParaRPr lang="en-US" dirty="0" smtClean="0"/>
          </a:p>
          <a:p>
            <a:pPr>
              <a:defRPr/>
            </a:pPr>
            <a:r>
              <a:rPr lang="en-US" dirty="0" smtClean="0"/>
              <a:t>In development - NOS Vision</a:t>
            </a:r>
          </a:p>
          <a:p>
            <a:pPr>
              <a:defRPr/>
            </a:pPr>
            <a:endParaRPr lang="en-US" dirty="0" smtClean="0"/>
          </a:p>
          <a:p>
            <a:pPr>
              <a:defRPr/>
            </a:pPr>
            <a:r>
              <a:rPr lang="en-US" dirty="0" smtClean="0"/>
              <a:t>Office Strategic Plans</a:t>
            </a:r>
          </a:p>
        </p:txBody>
      </p:sp>
      <p:sp>
        <p:nvSpPr>
          <p:cNvPr id="4" name="Slide Number Placeholder 3"/>
          <p:cNvSpPr>
            <a:spLocks noGrp="1"/>
          </p:cNvSpPr>
          <p:nvPr>
            <p:ph type="sldNum" sz="quarter" idx="5"/>
          </p:nvPr>
        </p:nvSpPr>
        <p:spPr/>
        <p:txBody>
          <a:bodyPr/>
          <a:lstStyle/>
          <a:p>
            <a:pPr>
              <a:defRPr/>
            </a:pPr>
            <a:fld id="{90B4CA1B-8460-4B28-BB37-DE484F6F80D6}"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New Maersk vessel purchase – </a:t>
            </a:r>
          </a:p>
          <a:p>
            <a:endParaRPr lang="en-US" smtClean="0"/>
          </a:p>
          <a:p>
            <a:r>
              <a:rPr lang="en-US" smtClean="0"/>
              <a:t>10 Triple-E  mega ships</a:t>
            </a:r>
          </a:p>
          <a:p>
            <a:endParaRPr lang="en-US" smtClean="0"/>
          </a:p>
          <a:p>
            <a:pPr>
              <a:buFontTx/>
              <a:buChar char="•"/>
            </a:pPr>
            <a:r>
              <a:rPr lang="en-US" smtClean="0"/>
              <a:t>Economy of Scale</a:t>
            </a:r>
          </a:p>
          <a:p>
            <a:pPr>
              <a:buFontTx/>
              <a:buChar char="•"/>
            </a:pPr>
            <a:r>
              <a:rPr lang="en-US" smtClean="0"/>
              <a:t>Energy efficiency</a:t>
            </a:r>
          </a:p>
          <a:p>
            <a:pPr>
              <a:buFontTx/>
              <a:buChar char="•"/>
            </a:pPr>
            <a:r>
              <a:rPr lang="en-US" smtClean="0"/>
              <a:t>Environmentally improved</a:t>
            </a:r>
          </a:p>
          <a:p>
            <a:endParaRPr lang="en-US" smtClean="0"/>
          </a:p>
          <a:p>
            <a:r>
              <a:rPr lang="en-US" smtClean="0"/>
              <a:t>400 m length</a:t>
            </a:r>
          </a:p>
          <a:p>
            <a:r>
              <a:rPr lang="en-US" smtClean="0"/>
              <a:t>59 m width</a:t>
            </a:r>
          </a:p>
          <a:p>
            <a:r>
              <a:rPr lang="en-US" smtClean="0"/>
              <a:t>73 m height (above water)</a:t>
            </a:r>
          </a:p>
          <a:p>
            <a:r>
              <a:rPr lang="en-US" smtClean="0"/>
              <a:t>14.5 m draft</a:t>
            </a:r>
          </a:p>
          <a:p>
            <a:endParaRPr lang="en-US" smtClean="0"/>
          </a:p>
          <a:p>
            <a:r>
              <a:rPr lang="en-US" smtClean="0"/>
              <a:t>Carry 18,000 TEU capasity  (16% larger than the next largest container ship)</a:t>
            </a:r>
          </a:p>
        </p:txBody>
      </p:sp>
      <p:sp>
        <p:nvSpPr>
          <p:cNvPr id="4" name="Slide Number Placeholder 3"/>
          <p:cNvSpPr>
            <a:spLocks noGrp="1"/>
          </p:cNvSpPr>
          <p:nvPr>
            <p:ph type="sldNum" sz="quarter" idx="5"/>
          </p:nvPr>
        </p:nvSpPr>
        <p:spPr/>
        <p:txBody>
          <a:bodyPr/>
          <a:lstStyle/>
          <a:p>
            <a:pPr>
              <a:defRPr/>
            </a:pPr>
            <a:fld id="{5257B6F4-AB79-49B6-BB93-C227EC5175FF}"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Allows consumers of the information to increase knowledge of the situation, and mitigate risk</a:t>
            </a:r>
          </a:p>
        </p:txBody>
      </p:sp>
      <p:sp>
        <p:nvSpPr>
          <p:cNvPr id="4" name="Slide Number Placeholder 3"/>
          <p:cNvSpPr>
            <a:spLocks noGrp="1"/>
          </p:cNvSpPr>
          <p:nvPr>
            <p:ph type="sldNum" sz="quarter" idx="5"/>
          </p:nvPr>
        </p:nvSpPr>
        <p:spPr/>
        <p:txBody>
          <a:bodyPr/>
          <a:lstStyle/>
          <a:p>
            <a:pPr>
              <a:defRPr/>
            </a:pPr>
            <a:fld id="{5DD7A512-9461-45F0-81A8-7AA23AC57AD3}"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Outcome - Safe Recreational Boating</a:t>
            </a:r>
          </a:p>
        </p:txBody>
      </p:sp>
      <p:sp>
        <p:nvSpPr>
          <p:cNvPr id="4" name="Slide Number Placeholder 3"/>
          <p:cNvSpPr>
            <a:spLocks noGrp="1"/>
          </p:cNvSpPr>
          <p:nvPr>
            <p:ph type="sldNum" sz="quarter" idx="5"/>
          </p:nvPr>
        </p:nvSpPr>
        <p:spPr/>
        <p:txBody>
          <a:bodyPr/>
          <a:lstStyle/>
          <a:p>
            <a:pPr>
              <a:defRPr/>
            </a:pPr>
            <a:fld id="{F46ED9E4-BC83-4FF5-92F1-6B4FA8634743}"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Acquired baseline surveys in four dual-use ports</a:t>
            </a:r>
          </a:p>
          <a:p>
            <a:pPr indent="274285">
              <a:lnSpc>
                <a:spcPct val="150000"/>
              </a:lnSpc>
              <a:buFont typeface="Arial" pitchFamily="34" charset="0"/>
              <a:buChar char="•"/>
              <a:defRPr/>
            </a:pPr>
            <a:r>
              <a:rPr lang="en-US" dirty="0" smtClean="0"/>
              <a:t>Groton, CT</a:t>
            </a:r>
          </a:p>
          <a:p>
            <a:pPr indent="274285">
              <a:lnSpc>
                <a:spcPct val="150000"/>
              </a:lnSpc>
              <a:buFont typeface="Arial" pitchFamily="34" charset="0"/>
              <a:buChar char="•"/>
              <a:defRPr/>
            </a:pPr>
            <a:r>
              <a:rPr lang="en-US" dirty="0" smtClean="0"/>
              <a:t>Norfolk/Portsmouth/Newport News, VA</a:t>
            </a:r>
          </a:p>
          <a:p>
            <a:pPr indent="274285">
              <a:lnSpc>
                <a:spcPct val="150000"/>
              </a:lnSpc>
              <a:buFont typeface="Arial" pitchFamily="34" charset="0"/>
              <a:buChar char="•"/>
              <a:defRPr/>
            </a:pPr>
            <a:r>
              <a:rPr lang="en-US" dirty="0" smtClean="0"/>
              <a:t>Jacksonville, FL</a:t>
            </a:r>
          </a:p>
          <a:p>
            <a:pPr indent="274285">
              <a:lnSpc>
                <a:spcPct val="150000"/>
              </a:lnSpc>
              <a:buFont typeface="Arial" pitchFamily="34" charset="0"/>
              <a:buChar char="•"/>
              <a:defRPr/>
            </a:pPr>
            <a:r>
              <a:rPr lang="en-US" dirty="0" smtClean="0"/>
              <a:t>Earle, NJ</a:t>
            </a:r>
          </a:p>
          <a:p>
            <a:pPr>
              <a:defRPr/>
            </a:pPr>
            <a:endParaRPr lang="en-US" dirty="0" smtClean="0"/>
          </a:p>
          <a:p>
            <a:pPr>
              <a:defRPr/>
            </a:pPr>
            <a:r>
              <a:rPr lang="en-US" dirty="0" smtClean="0"/>
              <a:t>Provided 7 years of archived hydrographic data to Navy for commercial and dual-use ports</a:t>
            </a:r>
          </a:p>
          <a:p>
            <a:pPr>
              <a:defRPr/>
            </a:pPr>
            <a:r>
              <a:rPr lang="en-US" dirty="0" smtClean="0"/>
              <a:t> </a:t>
            </a:r>
          </a:p>
          <a:p>
            <a:pPr>
              <a:defRPr/>
            </a:pPr>
            <a:r>
              <a:rPr lang="en-US" dirty="0" smtClean="0"/>
              <a:t>Developed NOAA-NAVO survey data conversion software</a:t>
            </a:r>
          </a:p>
          <a:p>
            <a:pPr>
              <a:defRPr/>
            </a:pPr>
            <a:endParaRPr lang="en-US" dirty="0" smtClean="0"/>
          </a:p>
          <a:p>
            <a:pPr>
              <a:defRPr/>
            </a:pPr>
            <a:r>
              <a:rPr lang="en-US" dirty="0" smtClean="0"/>
              <a:t>March/April 2011 – NRT 5 re-surveying Groton</a:t>
            </a:r>
            <a:endParaRPr lang="en-US" dirty="0"/>
          </a:p>
        </p:txBody>
      </p:sp>
      <p:sp>
        <p:nvSpPr>
          <p:cNvPr id="4" name="Slide Number Placeholder 3"/>
          <p:cNvSpPr>
            <a:spLocks noGrp="1"/>
          </p:cNvSpPr>
          <p:nvPr>
            <p:ph type="sldNum" sz="quarter" idx="5"/>
          </p:nvPr>
        </p:nvSpPr>
        <p:spPr/>
        <p:txBody>
          <a:bodyPr/>
          <a:lstStyle/>
          <a:p>
            <a:pPr>
              <a:defRPr/>
            </a:pPr>
            <a:fld id="{99A46F25-E9E3-4A0F-AA69-FC1BE19A170C}"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p:txBody>
          <a:bodyPr wrap="square" numCol="1" anchor="t" anchorCtr="0" compatLnSpc="1">
            <a:prstTxWarp prst="textNoShape">
              <a:avLst/>
            </a:prstTxWarp>
            <a:normAutofit lnSpcReduction="10000"/>
          </a:bodyPr>
          <a:lstStyle/>
          <a:p>
            <a:pPr defTabSz="914090">
              <a:defRPr/>
            </a:pPr>
            <a:r>
              <a:rPr lang="en-US" dirty="0" smtClean="0"/>
              <a:t>For the past 30 years, Coast Survey has concentrated surveying and charting efforts in AK to SE, SC, and SW AK peninsula. </a:t>
            </a:r>
          </a:p>
          <a:p>
            <a:pPr defTabSz="914090">
              <a:defRPr/>
            </a:pPr>
            <a:endParaRPr lang="en-US" dirty="0" smtClean="0"/>
          </a:p>
          <a:p>
            <a:pPr defTabSz="914090">
              <a:defRPr/>
            </a:pPr>
            <a:r>
              <a:rPr lang="en-US" dirty="0" smtClean="0"/>
              <a:t>As we plan for the Arctic , we are examining age of hydro data and traffic patterns, and consulting with D17, AMP, and USN – as well as private shipping companies.  </a:t>
            </a:r>
          </a:p>
          <a:p>
            <a:pPr defTabSz="914090">
              <a:defRPr/>
            </a:pPr>
            <a:endParaRPr lang="en-US" dirty="0" smtClean="0"/>
          </a:p>
          <a:p>
            <a:pPr defTabSz="914090">
              <a:defRPr/>
            </a:pPr>
            <a:r>
              <a:rPr lang="en-US" dirty="0" smtClean="0"/>
              <a:t>The colors in the image on the left show the age of survey data – broken out by the technology used; the purple indicates AIS data purchased from the Alaska Marine Exchange for the period mid-July to mid-August 2009.</a:t>
            </a:r>
          </a:p>
          <a:p>
            <a:pPr defTabSz="914090">
              <a:defRPr/>
            </a:pPr>
            <a:endParaRPr lang="en-US" dirty="0" smtClean="0"/>
          </a:p>
          <a:p>
            <a:pPr defTabSz="914090">
              <a:defRPr/>
            </a:pPr>
            <a:r>
              <a:rPr lang="en-US" dirty="0" smtClean="0"/>
              <a:t>CLICK - On the right is the overall layout of planned new charts (in red) in the draft Arctic charting plan. As new data from shoreline surveys and hydro surveys becomes available, we will create these new charts. Again, this could take many years.</a:t>
            </a:r>
          </a:p>
          <a:p>
            <a:pPr defTabSz="914090">
              <a:defRPr/>
            </a:pPr>
            <a:endParaRPr lang="en-US" dirty="0" smtClean="0"/>
          </a:p>
          <a:p>
            <a:pPr defTabSz="914090">
              <a:defRPr/>
            </a:pPr>
            <a:r>
              <a:rPr lang="en-US" dirty="0" smtClean="0"/>
              <a:t>Mention GRAV-D, CORS and NWLON </a:t>
            </a:r>
            <a:r>
              <a:rPr lang="en-US" dirty="0" err="1" smtClean="0"/>
              <a:t>planing</a:t>
            </a:r>
            <a:endParaRPr lang="en-US" dirty="0" smtClean="0"/>
          </a:p>
          <a:p>
            <a:pPr defTabSz="914090">
              <a:defRPr/>
            </a:pPr>
            <a:endParaRPr lang="en-US" dirty="0" smtClean="0"/>
          </a:p>
          <a:p>
            <a:pPr defTabSz="914090">
              <a:defRPr/>
            </a:pPr>
            <a:endParaRPr lang="en-US" dirty="0" smtClean="0"/>
          </a:p>
        </p:txBody>
      </p:sp>
      <p:sp>
        <p:nvSpPr>
          <p:cNvPr id="4" name="Slide Number Placeholder 3"/>
          <p:cNvSpPr>
            <a:spLocks noGrp="1"/>
          </p:cNvSpPr>
          <p:nvPr>
            <p:ph type="sldNum" sz="quarter" idx="5"/>
          </p:nvPr>
        </p:nvSpPr>
        <p:spPr/>
        <p:txBody>
          <a:bodyPr/>
          <a:lstStyle/>
          <a:p>
            <a:pPr>
              <a:defRPr/>
            </a:pPr>
            <a:fld id="{9E8A0819-128F-4DF1-913C-9A9C1FBD2E92}"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Outcome – Hazard planning and mitigation</a:t>
            </a:r>
          </a:p>
        </p:txBody>
      </p:sp>
      <p:sp>
        <p:nvSpPr>
          <p:cNvPr id="4" name="Slide Number Placeholder 3"/>
          <p:cNvSpPr>
            <a:spLocks noGrp="1"/>
          </p:cNvSpPr>
          <p:nvPr>
            <p:ph type="sldNum" sz="quarter" idx="5"/>
          </p:nvPr>
        </p:nvSpPr>
        <p:spPr/>
        <p:txBody>
          <a:bodyPr/>
          <a:lstStyle/>
          <a:p>
            <a:pPr>
              <a:defRPr/>
            </a:pPr>
            <a:fld id="{C70EF68B-74B2-4B7B-A954-CDB74DA144DE}"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3124200" y="6356350"/>
            <a:ext cx="2895600" cy="365125"/>
          </a:xfrm>
          <a:prstGeom prst="rect">
            <a:avLst/>
          </a:prstGeom>
        </p:spPr>
        <p:txBody>
          <a:bodyPr/>
          <a:lstStyle>
            <a:lvl1pPr>
              <a:defRPr>
                <a:latin typeface="Arial" charset="0"/>
              </a:defRPr>
            </a:lvl1pPr>
          </a:lstStyle>
          <a:p>
            <a:pPr>
              <a:defRPr/>
            </a:pPr>
            <a:endParaRPr lang="en-US"/>
          </a:p>
        </p:txBody>
      </p:sp>
      <p:sp>
        <p:nvSpPr>
          <p:cNvPr id="5" name="Slide Number Placeholder 5"/>
          <p:cNvSpPr>
            <a:spLocks noGrp="1"/>
          </p:cNvSpPr>
          <p:nvPr>
            <p:ph type="sldNum" sz="quarter" idx="11"/>
          </p:nvPr>
        </p:nvSpPr>
        <p:spPr>
          <a:xfrm>
            <a:off x="6553200" y="6356350"/>
            <a:ext cx="2133600" cy="365125"/>
          </a:xfrm>
          <a:prstGeom prst="rect">
            <a:avLst/>
          </a:prstGeom>
        </p:spPr>
        <p:txBody>
          <a:bodyPr/>
          <a:lstStyle>
            <a:lvl1pPr>
              <a:defRPr>
                <a:latin typeface="Arial" charset="0"/>
              </a:defRPr>
            </a:lvl1pPr>
          </a:lstStyle>
          <a:p>
            <a:pPr>
              <a:defRPr/>
            </a:pPr>
            <a:fld id="{C3FC68A2-A440-470C-A5D5-E771F8D1A189}"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r>
              <a:rPr lang="en-US"/>
              <a:t>November 2006</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pPr>
              <a:defRPr/>
            </a:pPr>
            <a:fld id="{83C0488D-F41D-4E85-B348-613FEF0B5300}"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10" name="Title 1"/>
          <p:cNvSpPr>
            <a:spLocks noGrp="1"/>
          </p:cNvSpPr>
          <p:nvPr>
            <p:ph type="title"/>
          </p:nvPr>
        </p:nvSpPr>
        <p:spPr>
          <a:xfrm>
            <a:off x="164592" y="155448"/>
            <a:ext cx="2578608" cy="1139952"/>
          </a:xfrm>
        </p:spPr>
        <p:txBody>
          <a:bodyPr lIns="73152" bIns="0">
            <a:sp3d prstMaterial="matte"/>
          </a:bodyPr>
          <a:lstStyle>
            <a:lvl1pPr algn="r">
              <a:lnSpc>
                <a:spcPts val="2600"/>
              </a:lnSpc>
              <a:defRPr sz="2400" b="1"/>
            </a:lvl1pPr>
            <a:extLst/>
          </a:lstStyle>
          <a:p>
            <a:r>
              <a:rPr lang="en-US" dirty="0" smtClean="0"/>
              <a:t>Click to edit Master title style</a:t>
            </a:r>
            <a:endParaRPr lang="en-US" dirty="0"/>
          </a:p>
        </p:txBody>
      </p:sp>
      <p:sp>
        <p:nvSpPr>
          <p:cNvPr id="7" name="Footer Placeholder 5"/>
          <p:cNvSpPr>
            <a:spLocks noGrp="1"/>
          </p:cNvSpPr>
          <p:nvPr>
            <p:ph type="ftr" sz="quarter" idx="10"/>
          </p:nvPr>
        </p:nvSpPr>
        <p:spPr>
          <a:xfrm>
            <a:off x="3124200" y="6356350"/>
            <a:ext cx="2895600" cy="365125"/>
          </a:xfrm>
          <a:prstGeom prst="rect">
            <a:avLst/>
          </a:prstGeom>
        </p:spPr>
        <p:txBody>
          <a:bodyPr/>
          <a:lstStyle>
            <a:lvl1pPr>
              <a:defRPr>
                <a:latin typeface="Arial" charset="0"/>
              </a:defRPr>
            </a:lvl1pPr>
          </a:lstStyle>
          <a:p>
            <a:pPr>
              <a:defRPr/>
            </a:pPr>
            <a:r>
              <a:rPr lang="en-US"/>
              <a:t>A Changing Arctic: An Urgent Call For Collaborative And Cooperative Action</a:t>
            </a:r>
          </a:p>
        </p:txBody>
      </p:sp>
      <p:sp>
        <p:nvSpPr>
          <p:cNvPr id="8" name="Slide Number Placeholder 6"/>
          <p:cNvSpPr>
            <a:spLocks noGrp="1"/>
          </p:cNvSpPr>
          <p:nvPr>
            <p:ph type="sldNum" sz="quarter" idx="11"/>
          </p:nvPr>
        </p:nvSpPr>
        <p:spPr>
          <a:xfrm>
            <a:off x="6553200" y="6356350"/>
            <a:ext cx="2133600" cy="365125"/>
          </a:xfrm>
          <a:prstGeom prst="rect">
            <a:avLst/>
          </a:prstGeom>
        </p:spPr>
        <p:txBody>
          <a:bodyPr/>
          <a:lstStyle>
            <a:lvl1pPr>
              <a:defRPr>
                <a:latin typeface="Arial" charset="0"/>
              </a:defRPr>
            </a:lvl1pPr>
          </a:lstStyle>
          <a:p>
            <a:pPr>
              <a:defRPr/>
            </a:pPr>
            <a:fld id="{5597124E-7B99-4EF0-A4AF-2E0E9652E54F}"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800">
                <a:latin typeface="Arial" pitchFamily="34" charset="0"/>
                <a:cs typeface="Arial" pitchFamily="34" charset="0"/>
              </a:defRPr>
            </a:lvl1pPr>
            <a:lvl2pPr>
              <a:defRPr sz="2400">
                <a:solidFill>
                  <a:schemeClr val="accent1">
                    <a:lumMod val="60000"/>
                    <a:lumOff val="40000"/>
                  </a:schemeClr>
                </a:solidFill>
                <a:latin typeface="Arial" pitchFamily="34" charset="0"/>
                <a:cs typeface="Arial" pitchFamily="34" charset="0"/>
              </a:defRPr>
            </a:lvl2pPr>
            <a:lvl3pPr>
              <a:defRPr>
                <a:solidFill>
                  <a:schemeClr val="tx1">
                    <a:lumMod val="65000"/>
                  </a:schemeClr>
                </a:solidFill>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r>
              <a:rPr lang="en-US"/>
              <a:t>November 2006</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pPr>
              <a:defRPr/>
            </a:pPr>
            <a:fld id="{5C699E81-86EE-4B61-ABAB-554C856CB5A7}"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r>
              <a:rPr lang="en-US"/>
              <a:t>November 2006</a:t>
            </a: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pPr>
              <a:defRPr/>
            </a:pPr>
            <a:fld id="{0586708E-241F-4D15-88BE-7A94E13A1F18}"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r>
              <a:rPr lang="en-US"/>
              <a:t>November 2006</a:t>
            </a: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pPr>
              <a:defRPr/>
            </a:pPr>
            <a:fld id="{58DBAB52-90E0-432F-A392-DB2E9DE4F9E1}"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r>
              <a:rPr lang="en-US"/>
              <a:t>November 2006</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pPr>
              <a:defRPr/>
            </a:pPr>
            <a:fld id="{A00AF4A1-6E92-47C4-BE7A-D5FF52642193}"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r>
              <a:rPr lang="en-US"/>
              <a:t>November 2006</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pPr>
              <a:defRPr/>
            </a:pPr>
            <a:fld id="{CF9A512B-0D36-47BD-BD5E-23BA4D06CFD0}"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0" y="6400800"/>
            <a:ext cx="9144000" cy="457200"/>
          </a:xfrm>
          <a:prstGeom prst="rect">
            <a:avLst/>
          </a:prstGeom>
          <a:solidFill>
            <a:srgbClr val="0088C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p:nvPr/>
        </p:nvSpPr>
        <p:spPr>
          <a:xfrm>
            <a:off x="457200" y="6400800"/>
            <a:ext cx="7086600" cy="400050"/>
          </a:xfrm>
          <a:prstGeom prst="rect">
            <a:avLst/>
          </a:prstGeom>
          <a:noFill/>
        </p:spPr>
        <p:txBody>
          <a:bodyPr>
            <a:spAutoFit/>
          </a:bodyPr>
          <a:lstStyle/>
          <a:p>
            <a:pPr>
              <a:defRPr/>
            </a:pPr>
            <a:r>
              <a:rPr lang="en-US" sz="2000" b="1" spc="600" dirty="0">
                <a:latin typeface="+mn-lt"/>
              </a:rPr>
              <a:t>NOAA Navigation Services</a:t>
            </a:r>
          </a:p>
        </p:txBody>
      </p:sp>
      <p:pic>
        <p:nvPicPr>
          <p:cNvPr id="1032" name="Picture 9" descr="Logo with transparent background.gif"/>
          <p:cNvPicPr>
            <a:picLocks noChangeAspect="1"/>
          </p:cNvPicPr>
          <p:nvPr/>
        </p:nvPicPr>
        <p:blipFill>
          <a:blip r:embed="rId14" cstate="email"/>
          <a:srcRect/>
          <a:stretch>
            <a:fillRect/>
          </a:stretch>
        </p:blipFill>
        <p:spPr bwMode="auto">
          <a:xfrm>
            <a:off x="7848600" y="5867400"/>
            <a:ext cx="838200" cy="838200"/>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4191" r:id="rId1"/>
    <p:sldLayoutId id="2147484192" r:id="rId2"/>
    <p:sldLayoutId id="2147484193" r:id="rId3"/>
    <p:sldLayoutId id="2147484195" r:id="rId4"/>
    <p:sldLayoutId id="2147484196" r:id="rId5"/>
    <p:sldLayoutId id="2147484197" r:id="rId6"/>
    <p:sldLayoutId id="2147484194" r:id="rId7"/>
    <p:sldLayoutId id="2147484198" r:id="rId8"/>
    <p:sldLayoutId id="2147484199" r:id="rId9"/>
    <p:sldLayoutId id="2147484200" r:id="rId10"/>
    <p:sldLayoutId id="2147484201" r:id="rId11"/>
    <p:sldLayoutId id="2147484202" r:id="rId12"/>
  </p:sldLayoutIdLst>
  <p:transition>
    <p:fade/>
  </p:transition>
  <p:timing>
    <p:tnLst>
      <p:par>
        <p:cTn id="1" dur="indefinite" restart="never" nodeType="tmRoot"/>
      </p:par>
    </p:tnLst>
  </p:timing>
  <p:hf hdr="0" dt="0"/>
  <p:txStyles>
    <p:title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Calibri" pitchFamily="34" charset="0"/>
        </a:defRPr>
      </a:lvl2pPr>
      <a:lvl3pPr algn="l" rtl="0" eaLnBrk="0" fontAlgn="base" hangingPunct="0">
        <a:spcBef>
          <a:spcPct val="0"/>
        </a:spcBef>
        <a:spcAft>
          <a:spcPct val="0"/>
        </a:spcAft>
        <a:defRPr sz="4000">
          <a:solidFill>
            <a:schemeClr val="tx1"/>
          </a:solidFill>
          <a:latin typeface="Calibri" pitchFamily="34" charset="0"/>
        </a:defRPr>
      </a:lvl3pPr>
      <a:lvl4pPr algn="l" rtl="0" eaLnBrk="0" fontAlgn="base" hangingPunct="0">
        <a:spcBef>
          <a:spcPct val="0"/>
        </a:spcBef>
        <a:spcAft>
          <a:spcPct val="0"/>
        </a:spcAft>
        <a:defRPr sz="4000">
          <a:solidFill>
            <a:schemeClr val="tx1"/>
          </a:solidFill>
          <a:latin typeface="Calibri" pitchFamily="34" charset="0"/>
        </a:defRPr>
      </a:lvl4pPr>
      <a:lvl5pPr algn="l" rtl="0" eaLnBrk="0" fontAlgn="base" hangingPunct="0">
        <a:spcBef>
          <a:spcPct val="0"/>
        </a:spcBef>
        <a:spcAft>
          <a:spcPct val="0"/>
        </a:spcAft>
        <a:defRPr sz="4000">
          <a:solidFill>
            <a:schemeClr val="tx1"/>
          </a:solidFill>
          <a:latin typeface="Calibri" pitchFamily="34" charset="0"/>
        </a:defRPr>
      </a:lvl5pPr>
      <a:lvl6pPr marL="457200" algn="l" rtl="0" fontAlgn="base">
        <a:spcBef>
          <a:spcPct val="0"/>
        </a:spcBef>
        <a:spcAft>
          <a:spcPct val="0"/>
        </a:spcAft>
        <a:defRPr sz="4000">
          <a:solidFill>
            <a:schemeClr val="tx1"/>
          </a:solidFill>
          <a:latin typeface="Calibri" pitchFamily="34" charset="0"/>
        </a:defRPr>
      </a:lvl6pPr>
      <a:lvl7pPr marL="914400" algn="l" rtl="0" fontAlgn="base">
        <a:spcBef>
          <a:spcPct val="0"/>
        </a:spcBef>
        <a:spcAft>
          <a:spcPct val="0"/>
        </a:spcAft>
        <a:defRPr sz="4000">
          <a:solidFill>
            <a:schemeClr val="tx1"/>
          </a:solidFill>
          <a:latin typeface="Calibri" pitchFamily="34" charset="0"/>
        </a:defRPr>
      </a:lvl7pPr>
      <a:lvl8pPr marL="1371600" algn="l" rtl="0" fontAlgn="base">
        <a:spcBef>
          <a:spcPct val="0"/>
        </a:spcBef>
        <a:spcAft>
          <a:spcPct val="0"/>
        </a:spcAft>
        <a:defRPr sz="4000">
          <a:solidFill>
            <a:schemeClr val="tx1"/>
          </a:solidFill>
          <a:latin typeface="Calibri" pitchFamily="34" charset="0"/>
        </a:defRPr>
      </a:lvl8pPr>
      <a:lvl9pPr marL="1828800" algn="l" rtl="0" fontAlgn="base">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5.tiff"/></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wmf"/><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6.xml"/><Relationship Id="rId5" Type="http://schemas.openxmlformats.org/officeDocument/2006/relationships/image" Target="../media/image55.jpe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ctrTitle"/>
          </p:nvPr>
        </p:nvSpPr>
        <p:spPr>
          <a:xfrm>
            <a:off x="685800" y="3200400"/>
            <a:ext cx="7772400" cy="1470025"/>
          </a:xfrm>
        </p:spPr>
        <p:txBody>
          <a:bodyPr/>
          <a:lstStyle/>
          <a:p>
            <a:pPr algn="ctr" eaLnBrk="1" hangingPunct="1">
              <a:lnSpc>
                <a:spcPct val="90000"/>
              </a:lnSpc>
              <a:spcAft>
                <a:spcPts val="0"/>
              </a:spcAft>
              <a:defRPr/>
            </a:pPr>
            <a:r>
              <a:rPr lang="en-US" dirty="0" smtClean="0">
                <a:effectLst>
                  <a:outerShdw blurRad="38100" dist="38100" dir="2700000" algn="tl">
                    <a:srgbClr val="000000">
                      <a:alpha val="43137"/>
                    </a:srgbClr>
                  </a:outerShdw>
                </a:effectLst>
              </a:rPr>
              <a:t>Overview of Navigation Services</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for HSRP members</a:t>
            </a:r>
            <a:br>
              <a:rPr lang="en-US"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March 2011</a:t>
            </a:r>
            <a:endParaRPr lang="en-US" sz="3200" dirty="0">
              <a:effectLst>
                <a:outerShdw blurRad="38100" dist="38100" dir="2700000" algn="tl">
                  <a:srgbClr val="000000">
                    <a:alpha val="43137"/>
                  </a:srgbClr>
                </a:outerShdw>
              </a:effectLst>
            </a:endParaRPr>
          </a:p>
        </p:txBody>
      </p:sp>
      <p:sp>
        <p:nvSpPr>
          <p:cNvPr id="10243" name="Subtitle 4"/>
          <p:cNvSpPr>
            <a:spLocks noGrp="1"/>
          </p:cNvSpPr>
          <p:nvPr>
            <p:ph type="subTitle" idx="1"/>
          </p:nvPr>
        </p:nvSpPr>
        <p:spPr>
          <a:xfrm>
            <a:off x="1371600" y="5029200"/>
            <a:ext cx="6400800" cy="1295400"/>
          </a:xfrm>
        </p:spPr>
        <p:txBody>
          <a:bodyPr/>
          <a:lstStyle/>
          <a:p>
            <a:pPr eaLnBrk="1" hangingPunct="1">
              <a:lnSpc>
                <a:spcPct val="90000"/>
              </a:lnSpc>
              <a:spcBef>
                <a:spcPct val="0"/>
              </a:spcBef>
            </a:pPr>
            <a:r>
              <a:rPr lang="en-US" sz="2800" b="1" smtClean="0">
                <a:solidFill>
                  <a:schemeClr val="tx2"/>
                </a:solidFill>
              </a:rPr>
              <a:t>Capt. John Lowell</a:t>
            </a:r>
          </a:p>
          <a:p>
            <a:pPr eaLnBrk="1" hangingPunct="1">
              <a:lnSpc>
                <a:spcPct val="90000"/>
              </a:lnSpc>
              <a:spcBef>
                <a:spcPct val="0"/>
              </a:spcBef>
            </a:pPr>
            <a:r>
              <a:rPr lang="en-US" sz="2400" smtClean="0">
                <a:solidFill>
                  <a:schemeClr val="tx2"/>
                </a:solidFill>
              </a:rPr>
              <a:t>Director</a:t>
            </a:r>
          </a:p>
          <a:p>
            <a:pPr eaLnBrk="1" hangingPunct="1">
              <a:lnSpc>
                <a:spcPct val="90000"/>
              </a:lnSpc>
              <a:spcBef>
                <a:spcPct val="0"/>
              </a:spcBef>
            </a:pPr>
            <a:r>
              <a:rPr lang="en-US" sz="2400" smtClean="0">
                <a:solidFill>
                  <a:schemeClr val="tx2"/>
                </a:solidFill>
              </a:rPr>
              <a:t>Office of Coast Survey</a:t>
            </a:r>
          </a:p>
        </p:txBody>
      </p:sp>
      <p:pic>
        <p:nvPicPr>
          <p:cNvPr id="12292" name="Picture 5" descr="chart bar.jpg"/>
          <p:cNvPicPr>
            <a:picLocks noChangeAspect="1"/>
          </p:cNvPicPr>
          <p:nvPr/>
        </p:nvPicPr>
        <p:blipFill>
          <a:blip r:embed="rId3" cstate="email"/>
          <a:srcRect/>
          <a:stretch>
            <a:fillRect/>
          </a:stretch>
        </p:blipFill>
        <p:spPr bwMode="auto">
          <a:xfrm>
            <a:off x="0" y="1447800"/>
            <a:ext cx="9144000" cy="381000"/>
          </a:xfrm>
          <a:prstGeom prst="rect">
            <a:avLst/>
          </a:prstGeom>
          <a:noFill/>
          <a:ln w="9525">
            <a:noFill/>
            <a:miter lim="800000"/>
            <a:headEnd/>
            <a:tailEnd/>
          </a:ln>
          <a:scene3d>
            <a:camera prst="orthographicFront"/>
            <a:lightRig rig="threePt" dir="t"/>
          </a:scene3d>
          <a:sp3d>
            <a:bevelT/>
          </a:sp3d>
        </p:spPr>
      </p:pic>
      <p:pic>
        <p:nvPicPr>
          <p:cNvPr id="14" name="Picture 13" descr="Deepwater_Horizon_all_geotiff crop3.tif"/>
          <p:cNvPicPr>
            <a:picLocks noChangeAspect="1"/>
          </p:cNvPicPr>
          <p:nvPr/>
        </p:nvPicPr>
        <p:blipFill>
          <a:blip r:embed="rId4" cstate="email"/>
          <a:srcRect/>
          <a:stretch>
            <a:fillRect/>
          </a:stretch>
        </p:blipFill>
        <p:spPr>
          <a:xfrm>
            <a:off x="4114800" y="685800"/>
            <a:ext cx="19812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descr="RD_sea_level3.jpg"/>
          <p:cNvPicPr>
            <a:picLocks noChangeAspect="1"/>
          </p:cNvPicPr>
          <p:nvPr/>
        </p:nvPicPr>
        <p:blipFill>
          <a:blip r:embed="rId5" cstate="email"/>
          <a:srcRect/>
          <a:stretch>
            <a:fillRect/>
          </a:stretch>
        </p:blipFill>
        <p:spPr>
          <a:xfrm>
            <a:off x="304800" y="671138"/>
            <a:ext cx="2209800" cy="17846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ipod_screenshot.png"/>
          <p:cNvPicPr>
            <a:picLocks noChangeAspect="1"/>
          </p:cNvPicPr>
          <p:nvPr/>
        </p:nvPicPr>
        <p:blipFill>
          <a:blip r:embed="rId6" cstate="email"/>
          <a:stretch>
            <a:fillRect/>
          </a:stretch>
        </p:blipFill>
        <p:spPr>
          <a:xfrm>
            <a:off x="2819400" y="609600"/>
            <a:ext cx="1033441" cy="18381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TJ_Statue_of_Liberty-crop.tif"/>
          <p:cNvPicPr>
            <a:picLocks noChangeAspect="1"/>
          </p:cNvPicPr>
          <p:nvPr/>
        </p:nvPicPr>
        <p:blipFill>
          <a:blip r:embed="rId7" cstate="email"/>
          <a:stretch>
            <a:fillRect/>
          </a:stretch>
        </p:blipFill>
        <p:spPr>
          <a:xfrm>
            <a:off x="6324600" y="685800"/>
            <a:ext cx="2579524" cy="18059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381000"/>
            <a:ext cx="5181600" cy="1524000"/>
          </a:xfrm>
        </p:spPr>
        <p:txBody>
          <a:bodyPr/>
          <a:lstStyle/>
          <a:p>
            <a:pPr algn="ctr">
              <a:lnSpc>
                <a:spcPct val="90000"/>
              </a:lnSpc>
            </a:pPr>
            <a:r>
              <a:rPr lang="en-US" sz="3600" smtClean="0"/>
              <a:t>Preparing for new </a:t>
            </a:r>
            <a:br>
              <a:rPr lang="en-US" sz="3600" smtClean="0"/>
            </a:br>
            <a:r>
              <a:rPr lang="en-US" sz="3600" smtClean="0"/>
              <a:t>Arctic transportation routes</a:t>
            </a:r>
          </a:p>
        </p:txBody>
      </p:sp>
      <p:pic>
        <p:nvPicPr>
          <p:cNvPr id="5" name="Picture 5"/>
          <p:cNvPicPr>
            <a:picLocks noChangeAspect="1" noChangeArrowheads="1"/>
          </p:cNvPicPr>
          <p:nvPr/>
        </p:nvPicPr>
        <p:blipFill>
          <a:blip r:embed="rId3" cstate="email"/>
          <a:srcRect l="1324" t="10346"/>
          <a:stretch>
            <a:fillRect/>
          </a:stretch>
        </p:blipFill>
        <p:spPr bwMode="auto">
          <a:xfrm>
            <a:off x="304801" y="2076680"/>
            <a:ext cx="5105400" cy="3562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2"/>
          <p:cNvPicPr>
            <a:picLocks noChangeAspect="1" noChangeArrowheads="1"/>
          </p:cNvPicPr>
          <p:nvPr/>
        </p:nvPicPr>
        <p:blipFill>
          <a:blip r:embed="rId4" cstate="email"/>
          <a:srcRect/>
          <a:stretch>
            <a:fillRect/>
          </a:stretch>
        </p:blipFill>
        <p:spPr bwMode="auto">
          <a:xfrm>
            <a:off x="5638800" y="304799"/>
            <a:ext cx="3322853" cy="49919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19"/>
          <p:cNvPicPr>
            <a:picLocks noChangeAspect="1" noChangeArrowheads="1"/>
          </p:cNvPicPr>
          <p:nvPr/>
        </p:nvPicPr>
        <p:blipFill>
          <a:blip r:embed="rId5" cstate="email"/>
          <a:srcRect/>
          <a:stretch>
            <a:fillRect/>
          </a:stretch>
        </p:blipFill>
        <p:spPr bwMode="auto">
          <a:xfrm>
            <a:off x="3810000" y="4267200"/>
            <a:ext cx="2017059" cy="190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8229600" cy="944562"/>
          </a:xfrm>
        </p:spPr>
        <p:txBody>
          <a:bodyPr/>
          <a:lstStyle/>
          <a:p>
            <a:pPr algn="ctr"/>
            <a:r>
              <a:rPr lang="en-US" sz="3600" smtClean="0"/>
              <a:t>Warning coastal populations of a tsunami </a:t>
            </a:r>
          </a:p>
        </p:txBody>
      </p:sp>
      <p:pic>
        <p:nvPicPr>
          <p:cNvPr id="20483" name="Picture 2" descr="alaska_dem_catalog.tif"/>
          <p:cNvPicPr>
            <a:picLocks noChangeAspect="1"/>
          </p:cNvPicPr>
          <p:nvPr/>
        </p:nvPicPr>
        <p:blipFill>
          <a:blip r:embed="rId3" cstate="email"/>
          <a:srcRect/>
          <a:stretch>
            <a:fillRect/>
          </a:stretch>
        </p:blipFill>
        <p:spPr bwMode="auto">
          <a:xfrm>
            <a:off x="0" y="1143000"/>
            <a:ext cx="9144000" cy="4359275"/>
          </a:xfrm>
          <a:prstGeom prst="rect">
            <a:avLst/>
          </a:prstGeom>
          <a:noFill/>
          <a:ln w="9525">
            <a:noFill/>
            <a:miter lim="800000"/>
            <a:headEnd/>
            <a:tailEnd/>
          </a:ln>
        </p:spPr>
      </p:pic>
      <p:sp>
        <p:nvSpPr>
          <p:cNvPr id="4" name="TextBox 3"/>
          <p:cNvSpPr txBox="1"/>
          <p:nvPr/>
        </p:nvSpPr>
        <p:spPr>
          <a:xfrm>
            <a:off x="5867400" y="3581400"/>
            <a:ext cx="3048000" cy="1422400"/>
          </a:xfrm>
          <a:prstGeom prst="rect">
            <a:avLst/>
          </a:prstGeom>
          <a:noFill/>
        </p:spPr>
        <p:txBody>
          <a:bodyPr>
            <a:spAutoFit/>
          </a:bodyPr>
          <a:lstStyle/>
          <a:p>
            <a:pPr algn="ctr">
              <a:lnSpc>
                <a:spcPct val="90000"/>
              </a:lnSpc>
              <a:defRPr/>
            </a:pPr>
            <a:r>
              <a:rPr lang="en-US" sz="2400" i="1" dirty="0">
                <a:latin typeface="+mn-lt"/>
              </a:rPr>
              <a:t>Hydrographic survey data is used to build tsunami digital elevation models</a:t>
            </a:r>
          </a:p>
        </p:txBody>
      </p:sp>
      <p:pic>
        <p:nvPicPr>
          <p:cNvPr id="20485" name="Picture 4" descr="Tsunami DEM program.tif"/>
          <p:cNvPicPr>
            <a:picLocks noChangeAspect="1"/>
          </p:cNvPicPr>
          <p:nvPr/>
        </p:nvPicPr>
        <p:blipFill>
          <a:blip r:embed="rId4" cstate="email"/>
          <a:srcRect/>
          <a:stretch>
            <a:fillRect/>
          </a:stretch>
        </p:blipFill>
        <p:spPr bwMode="auto">
          <a:xfrm>
            <a:off x="7086600" y="1600200"/>
            <a:ext cx="1890713" cy="1752600"/>
          </a:xfrm>
          <a:prstGeom prst="rect">
            <a:avLst/>
          </a:prstGeom>
          <a:noFill/>
          <a:ln w="9525">
            <a:noFill/>
            <a:miter lim="800000"/>
            <a:headEnd/>
            <a:tailEnd/>
          </a:ln>
        </p:spPr>
      </p:pic>
      <p:cxnSp>
        <p:nvCxnSpPr>
          <p:cNvPr id="10" name="Straight Arrow Connector 9"/>
          <p:cNvCxnSpPr/>
          <p:nvPr/>
        </p:nvCxnSpPr>
        <p:spPr>
          <a:xfrm rot="16200000" flipV="1">
            <a:off x="8534400" y="3276600"/>
            <a:ext cx="304800" cy="1524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 name="Picture 6" descr="Tsunami Capable Tide Stations screengrab.tif"/>
          <p:cNvPicPr>
            <a:picLocks noChangeAspect="1"/>
          </p:cNvPicPr>
          <p:nvPr/>
        </p:nvPicPr>
        <p:blipFill>
          <a:blip r:embed="rId5" cstate="email"/>
          <a:srcRect/>
          <a:stretch>
            <a:fillRect/>
          </a:stretch>
        </p:blipFill>
        <p:spPr bwMode="auto">
          <a:xfrm>
            <a:off x="101600" y="1125538"/>
            <a:ext cx="5732463" cy="4284662"/>
          </a:xfrm>
          <a:prstGeom prst="rect">
            <a:avLst/>
          </a:prstGeom>
          <a:noFill/>
          <a:ln w="9525">
            <a:noFill/>
            <a:miter lim="800000"/>
            <a:headEnd/>
            <a:tailEnd/>
          </a:ln>
        </p:spPr>
      </p:pic>
      <p:sp>
        <p:nvSpPr>
          <p:cNvPr id="8" name="TextBox 7"/>
          <p:cNvSpPr txBox="1"/>
          <p:nvPr/>
        </p:nvSpPr>
        <p:spPr>
          <a:xfrm>
            <a:off x="304800" y="5562600"/>
            <a:ext cx="8534400" cy="646113"/>
          </a:xfrm>
          <a:prstGeom prst="rect">
            <a:avLst/>
          </a:prstGeom>
          <a:noFill/>
        </p:spPr>
        <p:txBody>
          <a:bodyPr>
            <a:spAutoFit/>
          </a:bodyPr>
          <a:lstStyle/>
          <a:p>
            <a:pPr>
              <a:lnSpc>
                <a:spcPct val="90000"/>
              </a:lnSpc>
              <a:defRPr/>
            </a:pPr>
            <a:r>
              <a:rPr lang="en-US" sz="2000" i="1" dirty="0">
                <a:latin typeface="+mn-lt"/>
              </a:rPr>
              <a:t>Tide gauges confirm tsunami generation and provide input for National Weather Service models forecasting arrival times and intensity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ctr">
              <a:lnSpc>
                <a:spcPct val="90000"/>
              </a:lnSpc>
            </a:pPr>
            <a:r>
              <a:rPr lang="en-US" sz="3600" smtClean="0"/>
              <a:t>Responding to requests from Coast Guard and Army Corps of Engineers</a:t>
            </a:r>
          </a:p>
        </p:txBody>
      </p:sp>
      <p:pic>
        <p:nvPicPr>
          <p:cNvPr id="9" name="Picture 8" descr="Layout Graphic Crescent City NRT3.jpg"/>
          <p:cNvPicPr>
            <a:picLocks noChangeAspect="1"/>
          </p:cNvPicPr>
          <p:nvPr/>
        </p:nvPicPr>
        <p:blipFill>
          <a:blip r:embed="rId3" cstate="email"/>
          <a:srcRect/>
          <a:stretch>
            <a:fillRect/>
          </a:stretch>
        </p:blipFill>
        <p:spPr>
          <a:xfrm>
            <a:off x="228600" y="1600200"/>
            <a:ext cx="2481943" cy="39447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Layout Graphic Santa Cruz NRT6.JPG"/>
          <p:cNvPicPr>
            <a:picLocks noChangeAspect="1"/>
          </p:cNvPicPr>
          <p:nvPr/>
        </p:nvPicPr>
        <p:blipFill>
          <a:blip r:embed="rId4" cstate="email"/>
          <a:srcRect/>
          <a:stretch>
            <a:fillRect/>
          </a:stretch>
        </p:blipFill>
        <p:spPr>
          <a:xfrm>
            <a:off x="6477000" y="1600200"/>
            <a:ext cx="1981200" cy="396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2819400" y="1752600"/>
            <a:ext cx="3505200" cy="1570038"/>
          </a:xfrm>
          <a:prstGeom prst="rect">
            <a:avLst/>
          </a:prstGeom>
          <a:noFill/>
        </p:spPr>
        <p:txBody>
          <a:bodyPr>
            <a:spAutoFit/>
          </a:bodyPr>
          <a:lstStyle/>
          <a:p>
            <a:pPr algn="ctr">
              <a:defRPr/>
            </a:pPr>
            <a:r>
              <a:rPr lang="en-US" sz="2400" i="1" spc="-70" dirty="0"/>
              <a:t>Navigation Response Teams deploy to Crescent City and Santa Cruz, after </a:t>
            </a:r>
            <a:br>
              <a:rPr lang="en-US" sz="2400" i="1" spc="-70" dirty="0"/>
            </a:br>
            <a:r>
              <a:rPr lang="en-US" sz="2400" i="1" spc="-70" dirty="0"/>
              <a:t>March 11 tsunami </a:t>
            </a:r>
          </a:p>
        </p:txBody>
      </p:sp>
      <p:pic>
        <p:nvPicPr>
          <p:cNvPr id="6" name="Picture 5" descr="Crescent City March2011.JPG"/>
          <p:cNvPicPr>
            <a:picLocks noChangeAspect="1"/>
          </p:cNvPicPr>
          <p:nvPr/>
        </p:nvPicPr>
        <p:blipFill>
          <a:blip r:embed="rId5" cstate="email"/>
          <a:stretch>
            <a:fillRect/>
          </a:stretch>
        </p:blipFill>
        <p:spPr>
          <a:xfrm>
            <a:off x="2362200" y="3581400"/>
            <a:ext cx="4400232" cy="27157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ctr">
              <a:lnSpc>
                <a:spcPct val="90000"/>
              </a:lnSpc>
            </a:pPr>
            <a:r>
              <a:rPr lang="en-US" sz="3600" smtClean="0"/>
              <a:t>Speeding the re-opening of ports </a:t>
            </a:r>
            <a:br>
              <a:rPr lang="en-US" sz="3600" smtClean="0"/>
            </a:br>
            <a:r>
              <a:rPr lang="en-US" sz="3600" smtClean="0"/>
              <a:t>after hurricanes</a:t>
            </a:r>
          </a:p>
        </p:txBody>
      </p:sp>
      <p:sp>
        <p:nvSpPr>
          <p:cNvPr id="22531" name="Content Placeholder 4"/>
          <p:cNvSpPr>
            <a:spLocks noGrp="1"/>
          </p:cNvSpPr>
          <p:nvPr>
            <p:ph idx="1"/>
          </p:nvPr>
        </p:nvSpPr>
        <p:spPr>
          <a:xfrm>
            <a:off x="457200" y="1600200"/>
            <a:ext cx="4267200" cy="3733800"/>
          </a:xfrm>
        </p:spPr>
        <p:txBody>
          <a:bodyPr/>
          <a:lstStyle/>
          <a:p>
            <a:pPr>
              <a:lnSpc>
                <a:spcPct val="90000"/>
              </a:lnSpc>
              <a:spcBef>
                <a:spcPct val="0"/>
              </a:spcBef>
              <a:spcAft>
                <a:spcPts val="1200"/>
              </a:spcAft>
            </a:pPr>
            <a:r>
              <a:rPr lang="en-US" sz="2400" i="1" smtClean="0">
                <a:latin typeface="Calibri" pitchFamily="34" charset="0"/>
                <a:cs typeface="Arial" charset="0"/>
              </a:rPr>
              <a:t>Response teams survey ports and channels, searching for submerged debris</a:t>
            </a:r>
          </a:p>
          <a:p>
            <a:pPr>
              <a:lnSpc>
                <a:spcPct val="90000"/>
              </a:lnSpc>
              <a:spcBef>
                <a:spcPct val="0"/>
              </a:spcBef>
              <a:spcAft>
                <a:spcPts val="1200"/>
              </a:spcAft>
            </a:pPr>
            <a:r>
              <a:rPr lang="en-US" sz="2400" i="1" smtClean="0">
                <a:latin typeface="Calibri" pitchFamily="34" charset="0"/>
                <a:cs typeface="Arial" charset="0"/>
              </a:rPr>
              <a:t>Aerial photography aids assessment of storm damage</a:t>
            </a:r>
          </a:p>
          <a:p>
            <a:pPr>
              <a:lnSpc>
                <a:spcPct val="90000"/>
              </a:lnSpc>
              <a:spcBef>
                <a:spcPct val="0"/>
              </a:spcBef>
              <a:spcAft>
                <a:spcPts val="1200"/>
              </a:spcAft>
            </a:pPr>
            <a:r>
              <a:rPr lang="en-US" sz="2400" i="1" smtClean="0">
                <a:latin typeface="Calibri" pitchFamily="34" charset="0"/>
                <a:cs typeface="Arial" charset="0"/>
              </a:rPr>
              <a:t>Real-time data guides post-storm response</a:t>
            </a:r>
          </a:p>
        </p:txBody>
      </p:sp>
      <p:pic>
        <p:nvPicPr>
          <p:cNvPr id="10" name="Picture 9" descr="NOAA  Citation Aircraft.Page5.jpg"/>
          <p:cNvPicPr>
            <a:picLocks noChangeAspect="1"/>
          </p:cNvPicPr>
          <p:nvPr/>
        </p:nvPicPr>
        <p:blipFill>
          <a:blip r:embed="rId3" cstate="email"/>
          <a:srcRect/>
          <a:stretch>
            <a:fillRect/>
          </a:stretch>
        </p:blipFill>
        <p:spPr>
          <a:xfrm>
            <a:off x="914400" y="4419600"/>
            <a:ext cx="6477000" cy="17391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3" descr="NRT_5_side scan imagery.jpg"/>
          <p:cNvPicPr>
            <a:picLocks noChangeAspect="1"/>
          </p:cNvPicPr>
          <p:nvPr/>
        </p:nvPicPr>
        <p:blipFill>
          <a:blip r:embed="rId4" cstate="email"/>
          <a:srcRect/>
          <a:stretch>
            <a:fillRect/>
          </a:stretch>
        </p:blipFill>
        <p:spPr bwMode="auto">
          <a:xfrm>
            <a:off x="4724400" y="1828800"/>
            <a:ext cx="4213756" cy="220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ctr">
              <a:lnSpc>
                <a:spcPct val="90000"/>
              </a:lnSpc>
            </a:pPr>
            <a:r>
              <a:rPr lang="en-US" sz="3600" smtClean="0"/>
              <a:t>Responding to a release of </a:t>
            </a:r>
            <a:br>
              <a:rPr lang="en-US" sz="3600" smtClean="0"/>
            </a:br>
            <a:r>
              <a:rPr lang="en-US" sz="3600" smtClean="0"/>
              <a:t>hazardous materials / oil spill</a:t>
            </a:r>
          </a:p>
        </p:txBody>
      </p:sp>
      <p:sp>
        <p:nvSpPr>
          <p:cNvPr id="5" name="TextBox 4"/>
          <p:cNvSpPr txBox="1"/>
          <p:nvPr/>
        </p:nvSpPr>
        <p:spPr>
          <a:xfrm>
            <a:off x="4038600" y="4724400"/>
            <a:ext cx="4572000" cy="1422400"/>
          </a:xfrm>
          <a:prstGeom prst="rect">
            <a:avLst/>
          </a:prstGeom>
          <a:noFill/>
        </p:spPr>
        <p:txBody>
          <a:bodyPr>
            <a:spAutoFit/>
          </a:bodyPr>
          <a:lstStyle/>
          <a:p>
            <a:pPr>
              <a:lnSpc>
                <a:spcPct val="90000"/>
              </a:lnSpc>
              <a:defRPr/>
            </a:pPr>
            <a:r>
              <a:rPr lang="en-US" sz="2400" i="1" dirty="0">
                <a:latin typeface="+mn-lt"/>
              </a:rPr>
              <a:t>Forecast and tidal current predictions describe conditions affecting rate, extent, and fate of oil dispersion</a:t>
            </a:r>
          </a:p>
        </p:txBody>
      </p:sp>
      <p:pic>
        <p:nvPicPr>
          <p:cNvPr id="6" name="Picture 5" descr="263004819_qreb.jpg"/>
          <p:cNvPicPr>
            <a:picLocks noChangeAspect="1"/>
          </p:cNvPicPr>
          <p:nvPr/>
        </p:nvPicPr>
        <p:blipFill>
          <a:blip r:embed="rId3" cstate="email"/>
          <a:stretch>
            <a:fillRect/>
          </a:stretch>
        </p:blipFill>
        <p:spPr>
          <a:xfrm>
            <a:off x="304800" y="1600200"/>
            <a:ext cx="3219450" cy="4292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Picture1.tif"/>
          <p:cNvPicPr>
            <a:picLocks noChangeAspect="1"/>
          </p:cNvPicPr>
          <p:nvPr/>
        </p:nvPicPr>
        <p:blipFill>
          <a:blip r:embed="rId4" cstate="email"/>
          <a:stretch>
            <a:fillRect/>
          </a:stretch>
        </p:blipFill>
        <p:spPr>
          <a:xfrm>
            <a:off x="3962400" y="1600200"/>
            <a:ext cx="4810539" cy="29963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81000" y="381000"/>
            <a:ext cx="7848600" cy="1371600"/>
          </a:xfrm>
        </p:spPr>
        <p:txBody>
          <a:bodyPr/>
          <a:lstStyle/>
          <a:p>
            <a:pPr eaLnBrk="1" hangingPunct="1">
              <a:lnSpc>
                <a:spcPct val="90000"/>
              </a:lnSpc>
            </a:pPr>
            <a:r>
              <a:rPr lang="en-US" sz="3600" smtClean="0"/>
              <a:t>Helping coastal authorities plan </a:t>
            </a:r>
            <a:br>
              <a:rPr lang="en-US" sz="3600" smtClean="0"/>
            </a:br>
            <a:r>
              <a:rPr lang="en-US" sz="3600" smtClean="0"/>
              <a:t>for storm surge</a:t>
            </a:r>
          </a:p>
        </p:txBody>
      </p:sp>
      <p:sp>
        <p:nvSpPr>
          <p:cNvPr id="12291" name="TextBox 6"/>
          <p:cNvSpPr txBox="1">
            <a:spLocks noChangeArrowheads="1"/>
          </p:cNvSpPr>
          <p:nvPr/>
        </p:nvSpPr>
        <p:spPr bwMode="auto">
          <a:xfrm>
            <a:off x="762000" y="1828800"/>
            <a:ext cx="5105400" cy="1422400"/>
          </a:xfrm>
          <a:prstGeom prst="rect">
            <a:avLst/>
          </a:prstGeom>
          <a:noFill/>
          <a:ln w="9525">
            <a:noFill/>
            <a:miter lim="800000"/>
            <a:headEnd/>
            <a:tailEnd/>
          </a:ln>
        </p:spPr>
        <p:txBody>
          <a:bodyPr>
            <a:spAutoFit/>
          </a:bodyPr>
          <a:lstStyle/>
          <a:p>
            <a:pPr algn="r">
              <a:lnSpc>
                <a:spcPct val="90000"/>
              </a:lnSpc>
              <a:defRPr/>
            </a:pPr>
            <a:r>
              <a:rPr lang="en-US" sz="2400" i="1" dirty="0">
                <a:latin typeface="+mn-lt"/>
              </a:rPr>
              <a:t>NOAA combines seafloor data with land-based elevations to improve simulations of </a:t>
            </a:r>
            <a:br>
              <a:rPr lang="en-US" sz="2400" i="1" dirty="0">
                <a:latin typeface="+mn-lt"/>
              </a:rPr>
            </a:br>
            <a:r>
              <a:rPr lang="en-US" sz="2400" i="1" dirty="0">
                <a:latin typeface="+mn-lt"/>
              </a:rPr>
              <a:t>storm surge</a:t>
            </a:r>
          </a:p>
        </p:txBody>
      </p:sp>
      <p:pic>
        <p:nvPicPr>
          <p:cNvPr id="9" name="Picture 8" descr="storm surge simulation.jpg"/>
          <p:cNvPicPr>
            <a:picLocks noChangeAspect="1"/>
          </p:cNvPicPr>
          <p:nvPr/>
        </p:nvPicPr>
        <p:blipFill>
          <a:blip r:embed="rId3" cstate="email"/>
          <a:stretch>
            <a:fillRect/>
          </a:stretch>
        </p:blipFill>
        <p:spPr>
          <a:xfrm>
            <a:off x="6096000" y="1600200"/>
            <a:ext cx="2726668" cy="23122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water level station.jpg"/>
          <p:cNvPicPr>
            <a:picLocks noChangeAspect="1"/>
          </p:cNvPicPr>
          <p:nvPr/>
        </p:nvPicPr>
        <p:blipFill>
          <a:blip r:embed="rId4" cstate="email"/>
          <a:srcRect/>
          <a:stretch>
            <a:fillRect/>
          </a:stretch>
        </p:blipFill>
        <p:spPr>
          <a:xfrm>
            <a:off x="457200" y="3048000"/>
            <a:ext cx="1487714" cy="3124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4572000" y="4419600"/>
            <a:ext cx="4267200" cy="1089025"/>
          </a:xfrm>
          <a:prstGeom prst="rect">
            <a:avLst/>
          </a:prstGeom>
          <a:noFill/>
        </p:spPr>
        <p:txBody>
          <a:bodyPr>
            <a:spAutoFit/>
          </a:bodyPr>
          <a:lstStyle/>
          <a:p>
            <a:pPr>
              <a:lnSpc>
                <a:spcPct val="90000"/>
              </a:lnSpc>
              <a:defRPr/>
            </a:pPr>
            <a:r>
              <a:rPr lang="en-US" sz="2400" i="1" dirty="0">
                <a:latin typeface="+mn-lt"/>
              </a:rPr>
              <a:t>Simulations + geodesy = awareness of flooding potential of evacuation routes</a:t>
            </a:r>
          </a:p>
        </p:txBody>
      </p:sp>
      <p:sp>
        <p:nvSpPr>
          <p:cNvPr id="7" name="TextBox 6"/>
          <p:cNvSpPr txBox="1"/>
          <p:nvPr/>
        </p:nvSpPr>
        <p:spPr>
          <a:xfrm>
            <a:off x="2133600" y="3276600"/>
            <a:ext cx="1752600" cy="2419350"/>
          </a:xfrm>
          <a:prstGeom prst="rect">
            <a:avLst/>
          </a:prstGeom>
          <a:noFill/>
        </p:spPr>
        <p:txBody>
          <a:bodyPr>
            <a:spAutoFit/>
          </a:bodyPr>
          <a:lstStyle/>
          <a:p>
            <a:pPr>
              <a:lnSpc>
                <a:spcPct val="90000"/>
              </a:lnSpc>
              <a:defRPr/>
            </a:pPr>
            <a:r>
              <a:rPr lang="en-US" sz="2400" i="1" dirty="0">
                <a:latin typeface="+mn-lt"/>
              </a:rPr>
              <a:t>Hardened tide stations provide data when most needed for storm surge forecasts</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04800" y="274638"/>
            <a:ext cx="8534400" cy="1143000"/>
          </a:xfrm>
        </p:spPr>
        <p:txBody>
          <a:bodyPr/>
          <a:lstStyle/>
          <a:p>
            <a:pPr>
              <a:lnSpc>
                <a:spcPct val="90000"/>
              </a:lnSpc>
            </a:pPr>
            <a:r>
              <a:rPr lang="en-US" sz="3600" smtClean="0"/>
              <a:t>Helping planners restore coastal ecosystems</a:t>
            </a:r>
          </a:p>
        </p:txBody>
      </p:sp>
      <p:pic>
        <p:nvPicPr>
          <p:cNvPr id="4" name="Content Placeholder 3" descr="IMG_0154.JPG"/>
          <p:cNvPicPr>
            <a:picLocks noGrp="1" noChangeAspect="1"/>
          </p:cNvPicPr>
          <p:nvPr>
            <p:ph idx="1"/>
          </p:nvPr>
        </p:nvPicPr>
        <p:blipFill>
          <a:blip r:embed="rId2" cstate="email"/>
          <a:srcRect/>
          <a:stretch>
            <a:fillRect/>
          </a:stretch>
        </p:blipFill>
        <p:spPr>
          <a:xfrm>
            <a:off x="533400" y="1600199"/>
            <a:ext cx="5105400" cy="3557543"/>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5867400" y="2438400"/>
            <a:ext cx="2895600" cy="1938338"/>
          </a:xfrm>
          <a:prstGeom prst="rect">
            <a:avLst/>
          </a:prstGeom>
          <a:noFill/>
        </p:spPr>
        <p:txBody>
          <a:bodyPr>
            <a:spAutoFit/>
          </a:bodyPr>
          <a:lstStyle/>
          <a:p>
            <a:pPr>
              <a:defRPr/>
            </a:pPr>
            <a:r>
              <a:rPr lang="en-US" sz="2400" i="1" dirty="0">
                <a:latin typeface="+mn-lt"/>
              </a:rPr>
              <a:t>Marsh restoration managers need to predict </a:t>
            </a:r>
            <a:br>
              <a:rPr lang="en-US" sz="2400" i="1" dirty="0">
                <a:latin typeface="+mn-lt"/>
              </a:rPr>
            </a:br>
            <a:r>
              <a:rPr lang="en-US" sz="2400" i="1" dirty="0">
                <a:latin typeface="+mn-lt"/>
              </a:rPr>
              <a:t>salinity and inundation</a:t>
            </a:r>
          </a:p>
        </p:txBody>
      </p:sp>
      <p:sp>
        <p:nvSpPr>
          <p:cNvPr id="6" name="TextBox 5"/>
          <p:cNvSpPr txBox="1"/>
          <p:nvPr/>
        </p:nvSpPr>
        <p:spPr>
          <a:xfrm>
            <a:off x="533400" y="5334000"/>
            <a:ext cx="7391400" cy="830263"/>
          </a:xfrm>
          <a:prstGeom prst="rect">
            <a:avLst/>
          </a:prstGeom>
          <a:noFill/>
        </p:spPr>
        <p:txBody>
          <a:bodyPr>
            <a:spAutoFit/>
          </a:bodyPr>
          <a:lstStyle/>
          <a:p>
            <a:pPr>
              <a:defRPr/>
            </a:pPr>
            <a:r>
              <a:rPr lang="en-US" sz="2400" i="1" dirty="0">
                <a:latin typeface="+mn-lt"/>
              </a:rPr>
              <a:t>NOAA provides the spatial and water level information that informs the predictions</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74638"/>
            <a:ext cx="8229600" cy="944562"/>
          </a:xfrm>
        </p:spPr>
        <p:txBody>
          <a:bodyPr/>
          <a:lstStyle/>
          <a:p>
            <a:pPr algn="ctr"/>
            <a:r>
              <a:rPr lang="en-US" sz="3600" smtClean="0"/>
              <a:t>Improving elevations</a:t>
            </a:r>
          </a:p>
        </p:txBody>
      </p:sp>
      <p:sp>
        <p:nvSpPr>
          <p:cNvPr id="3" name="Content Placeholder 2"/>
          <p:cNvSpPr>
            <a:spLocks noGrp="1"/>
          </p:cNvSpPr>
          <p:nvPr>
            <p:ph idx="1"/>
          </p:nvPr>
        </p:nvSpPr>
        <p:spPr>
          <a:xfrm>
            <a:off x="533400" y="5257800"/>
            <a:ext cx="8229600" cy="1447800"/>
          </a:xfrm>
        </p:spPr>
        <p:txBody>
          <a:bodyPr/>
          <a:lstStyle/>
          <a:p>
            <a:pPr algn="ctr">
              <a:spcBef>
                <a:spcPts val="0"/>
              </a:spcBef>
              <a:buFont typeface="Arial" charset="0"/>
              <a:buNone/>
              <a:defRPr/>
            </a:pPr>
            <a:r>
              <a:rPr lang="en-US" sz="2000" dirty="0" smtClean="0">
                <a:latin typeface="+mn-lt"/>
              </a:rPr>
              <a:t>nautical charts  *  dam &amp; levee safety  *  evacuation planning</a:t>
            </a:r>
          </a:p>
          <a:p>
            <a:pPr marL="0" indent="0" algn="ctr">
              <a:spcBef>
                <a:spcPts val="0"/>
              </a:spcBef>
              <a:buFont typeface="Arial" charset="0"/>
              <a:buNone/>
              <a:defRPr/>
            </a:pPr>
            <a:r>
              <a:rPr lang="en-US" sz="2000" dirty="0" smtClean="0">
                <a:latin typeface="+mn-lt"/>
              </a:rPr>
              <a:t>hazard mitigation  *  flood-plain mapping   </a:t>
            </a:r>
            <a:br>
              <a:rPr lang="en-US" sz="2000" dirty="0" smtClean="0">
                <a:latin typeface="+mn-lt"/>
              </a:rPr>
            </a:br>
            <a:r>
              <a:rPr lang="en-US" sz="2000" dirty="0" smtClean="0">
                <a:latin typeface="+mn-lt"/>
              </a:rPr>
              <a:t>subsidence monitoring  *  determining high-water marks</a:t>
            </a:r>
          </a:p>
          <a:p>
            <a:pPr>
              <a:defRPr/>
            </a:pPr>
            <a:endParaRPr lang="en-US" dirty="0"/>
          </a:p>
        </p:txBody>
      </p:sp>
      <p:sp>
        <p:nvSpPr>
          <p:cNvPr id="4" name="TextBox 3"/>
          <p:cNvSpPr txBox="1"/>
          <p:nvPr/>
        </p:nvSpPr>
        <p:spPr>
          <a:xfrm>
            <a:off x="533400" y="1066800"/>
            <a:ext cx="8610600" cy="830263"/>
          </a:xfrm>
          <a:prstGeom prst="rect">
            <a:avLst/>
          </a:prstGeom>
          <a:noFill/>
        </p:spPr>
        <p:txBody>
          <a:bodyPr>
            <a:spAutoFit/>
          </a:bodyPr>
          <a:lstStyle/>
          <a:p>
            <a:pPr algn="ctr">
              <a:defRPr/>
            </a:pPr>
            <a:r>
              <a:rPr lang="en-US" sz="2400" i="1" dirty="0">
                <a:latin typeface="+mn-lt"/>
              </a:rPr>
              <a:t>through height modernization and </a:t>
            </a:r>
            <a:br>
              <a:rPr lang="en-US" sz="2400" i="1" dirty="0">
                <a:latin typeface="+mn-lt"/>
              </a:rPr>
            </a:br>
            <a:r>
              <a:rPr lang="en-US" sz="2400" b="1" i="1" dirty="0">
                <a:latin typeface="+mn-lt"/>
              </a:rPr>
              <a:t>G</a:t>
            </a:r>
            <a:r>
              <a:rPr lang="en-US" sz="2400" i="1" dirty="0">
                <a:latin typeface="+mn-lt"/>
              </a:rPr>
              <a:t>ravity for the </a:t>
            </a:r>
            <a:r>
              <a:rPr lang="en-US" sz="2400" b="1" i="1" dirty="0">
                <a:latin typeface="+mn-lt"/>
              </a:rPr>
              <a:t>R</a:t>
            </a:r>
            <a:r>
              <a:rPr lang="en-US" sz="2400" i="1" dirty="0">
                <a:latin typeface="+mn-lt"/>
              </a:rPr>
              <a:t>edefinition of the </a:t>
            </a:r>
            <a:r>
              <a:rPr lang="en-US" sz="2400" b="1" i="1" dirty="0">
                <a:latin typeface="+mn-lt"/>
              </a:rPr>
              <a:t>A</a:t>
            </a:r>
            <a:r>
              <a:rPr lang="en-US" sz="2400" i="1" dirty="0">
                <a:latin typeface="+mn-lt"/>
              </a:rPr>
              <a:t>merican </a:t>
            </a:r>
            <a:r>
              <a:rPr lang="en-US" sz="2400" b="1" i="1" dirty="0">
                <a:latin typeface="+mn-lt"/>
              </a:rPr>
              <a:t>V</a:t>
            </a:r>
            <a:r>
              <a:rPr lang="en-US" sz="2400" i="1" dirty="0">
                <a:latin typeface="+mn-lt"/>
              </a:rPr>
              <a:t>ertical </a:t>
            </a:r>
            <a:r>
              <a:rPr lang="en-US" sz="2400" b="1" i="1" dirty="0">
                <a:latin typeface="+mn-lt"/>
              </a:rPr>
              <a:t>D</a:t>
            </a:r>
            <a:r>
              <a:rPr lang="en-US" sz="2400" i="1" dirty="0">
                <a:latin typeface="+mn-lt"/>
              </a:rPr>
              <a:t>atum</a:t>
            </a:r>
          </a:p>
        </p:txBody>
      </p:sp>
      <p:pic>
        <p:nvPicPr>
          <p:cNvPr id="5" name="Picture 4"/>
          <p:cNvPicPr>
            <a:picLocks noChangeAspect="1" noChangeArrowheads="1"/>
          </p:cNvPicPr>
          <p:nvPr/>
        </p:nvPicPr>
        <p:blipFill>
          <a:blip r:embed="rId3" cstate="email"/>
          <a:srcRect/>
          <a:stretch>
            <a:fillRect/>
          </a:stretch>
        </p:blipFill>
        <p:spPr bwMode="auto">
          <a:xfrm>
            <a:off x="1524000" y="2133600"/>
            <a:ext cx="6101582" cy="29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ctr">
              <a:lnSpc>
                <a:spcPct val="90000"/>
              </a:lnSpc>
            </a:pPr>
            <a:r>
              <a:rPr lang="en-US" sz="3600" smtClean="0"/>
              <a:t>Showing trends in local sea level</a:t>
            </a:r>
            <a:br>
              <a:rPr lang="en-US" sz="3600" smtClean="0"/>
            </a:br>
            <a:r>
              <a:rPr lang="en-US" sz="3600" smtClean="0"/>
              <a:t>and land elevation changes</a:t>
            </a:r>
          </a:p>
        </p:txBody>
      </p:sp>
      <p:pic>
        <p:nvPicPr>
          <p:cNvPr id="27651" name="Picture 6" descr="Slide1.JPG"/>
          <p:cNvPicPr>
            <a:picLocks noChangeAspect="1"/>
          </p:cNvPicPr>
          <p:nvPr/>
        </p:nvPicPr>
        <p:blipFill>
          <a:blip r:embed="rId3" cstate="email"/>
          <a:srcRect/>
          <a:stretch>
            <a:fillRect/>
          </a:stretch>
        </p:blipFill>
        <p:spPr bwMode="auto">
          <a:xfrm>
            <a:off x="0" y="1524000"/>
            <a:ext cx="9144000" cy="4267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ctr" eaLnBrk="1" hangingPunct="1">
              <a:lnSpc>
                <a:spcPct val="90000"/>
              </a:lnSpc>
            </a:pPr>
            <a:r>
              <a:rPr lang="en-US" sz="3600" smtClean="0"/>
              <a:t>Helping to support </a:t>
            </a:r>
            <a:br>
              <a:rPr lang="en-US" sz="3600" smtClean="0"/>
            </a:br>
            <a:r>
              <a:rPr lang="en-US" sz="3600" smtClean="0"/>
              <a:t>healthy fish populations</a:t>
            </a:r>
          </a:p>
        </p:txBody>
      </p:sp>
      <p:sp>
        <p:nvSpPr>
          <p:cNvPr id="3" name="TextBox 2"/>
          <p:cNvSpPr txBox="1"/>
          <p:nvPr/>
        </p:nvSpPr>
        <p:spPr>
          <a:xfrm>
            <a:off x="381000" y="1524000"/>
            <a:ext cx="8305800" cy="461963"/>
          </a:xfrm>
          <a:prstGeom prst="rect">
            <a:avLst/>
          </a:prstGeom>
          <a:noFill/>
        </p:spPr>
        <p:txBody>
          <a:bodyPr>
            <a:spAutoFit/>
          </a:bodyPr>
          <a:lstStyle/>
          <a:p>
            <a:pPr algn="ctr">
              <a:defRPr/>
            </a:pPr>
            <a:r>
              <a:rPr lang="en-US" sz="2400" i="1" dirty="0">
                <a:latin typeface="+mn-lt"/>
              </a:rPr>
              <a:t>Researchers use NOAA’s multibeam data to examine fish habitat</a:t>
            </a:r>
          </a:p>
        </p:txBody>
      </p:sp>
      <p:pic>
        <p:nvPicPr>
          <p:cNvPr id="4" name="Picture 3" descr="Pribilof Canyon June 2009.jpg"/>
          <p:cNvPicPr>
            <a:picLocks noChangeAspect="1"/>
          </p:cNvPicPr>
          <p:nvPr/>
        </p:nvPicPr>
        <p:blipFill>
          <a:blip r:embed="rId3" cstate="email"/>
          <a:srcRect l="6586" t="4353" r="2529"/>
          <a:stretch>
            <a:fillRect/>
          </a:stretch>
        </p:blipFill>
        <p:spPr>
          <a:xfrm>
            <a:off x="1898054" y="2133600"/>
            <a:ext cx="5264745"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838200" y="5486400"/>
            <a:ext cx="7467600" cy="830263"/>
          </a:xfrm>
          <a:prstGeom prst="rect">
            <a:avLst/>
          </a:prstGeom>
          <a:noFill/>
        </p:spPr>
        <p:txBody>
          <a:bodyPr>
            <a:spAutoFit/>
          </a:bodyPr>
          <a:lstStyle/>
          <a:p>
            <a:pPr algn="ctr">
              <a:defRPr/>
            </a:pPr>
            <a:r>
              <a:rPr lang="en-US" sz="2400" i="1" dirty="0">
                <a:latin typeface="+mn-lt"/>
              </a:rPr>
              <a:t>Surveys can determine composition of the seafloor and define bottom features as small as a meter cube</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676400"/>
            <a:ext cx="7086600" cy="1422400"/>
          </a:xfrm>
          <a:prstGeom prst="rect">
            <a:avLst/>
          </a:prstGeom>
          <a:noFill/>
        </p:spPr>
        <p:txBody>
          <a:bodyPr>
            <a:spAutoFit/>
          </a:bodyPr>
          <a:lstStyle/>
          <a:p>
            <a:pPr>
              <a:lnSpc>
                <a:spcPct val="80000"/>
              </a:lnSpc>
              <a:defRPr/>
            </a:pPr>
            <a:r>
              <a:rPr lang="en-US" sz="3600" dirty="0">
                <a:latin typeface="+mn-lt"/>
              </a:rPr>
              <a:t>What are Navigation Services’  contributions to national economic growth and coastal sustainability?</a:t>
            </a:r>
          </a:p>
        </p:txBody>
      </p:sp>
      <p:sp>
        <p:nvSpPr>
          <p:cNvPr id="11267" name="Title 2"/>
          <p:cNvSpPr>
            <a:spLocks noGrp="1"/>
          </p:cNvSpPr>
          <p:nvPr>
            <p:ph type="title"/>
          </p:nvPr>
        </p:nvSpPr>
        <p:spPr/>
        <p:txBody>
          <a:bodyPr/>
          <a:lstStyle/>
          <a:p>
            <a:r>
              <a:rPr lang="en-US" smtClean="0"/>
              <a:t>We have two questions today…</a:t>
            </a:r>
          </a:p>
        </p:txBody>
      </p:sp>
      <p:sp>
        <p:nvSpPr>
          <p:cNvPr id="4" name="TextBox 3"/>
          <p:cNvSpPr txBox="1"/>
          <p:nvPr/>
        </p:nvSpPr>
        <p:spPr>
          <a:xfrm>
            <a:off x="1295400" y="4267200"/>
            <a:ext cx="6934200" cy="1033463"/>
          </a:xfrm>
          <a:prstGeom prst="rect">
            <a:avLst/>
          </a:prstGeom>
          <a:noFill/>
        </p:spPr>
        <p:txBody>
          <a:bodyPr>
            <a:spAutoFit/>
          </a:bodyPr>
          <a:lstStyle/>
          <a:p>
            <a:pPr>
              <a:lnSpc>
                <a:spcPct val="85000"/>
              </a:lnSpc>
              <a:defRPr/>
            </a:pPr>
            <a:r>
              <a:rPr lang="en-US" sz="3600" dirty="0">
                <a:latin typeface="+mn-lt"/>
              </a:rPr>
              <a:t>How can the HSRP help NOAA enhance those contributions?</a:t>
            </a:r>
          </a:p>
        </p:txBody>
      </p:sp>
      <p:sp>
        <p:nvSpPr>
          <p:cNvPr id="6" name="Rectangle 5"/>
          <p:cNvSpPr/>
          <p:nvPr/>
        </p:nvSpPr>
        <p:spPr>
          <a:xfrm>
            <a:off x="304800" y="1676400"/>
            <a:ext cx="1127232" cy="1446550"/>
          </a:xfrm>
          <a:prstGeom prst="rect">
            <a:avLst/>
          </a:prstGeom>
          <a:noFill/>
        </p:spPr>
        <p:txBody>
          <a:bodyPr wrap="none">
            <a:spAutoFit/>
          </a:bodyPr>
          <a:lstStyle/>
          <a:p>
            <a:pPr algn="ctr">
              <a:defRPr/>
            </a:pPr>
            <a:r>
              <a:rPr lang="en-US" sz="880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p>
        </p:txBody>
      </p:sp>
      <p:sp>
        <p:nvSpPr>
          <p:cNvPr id="7" name="Rectangle 6"/>
          <p:cNvSpPr/>
          <p:nvPr/>
        </p:nvSpPr>
        <p:spPr>
          <a:xfrm>
            <a:off x="304800" y="4038600"/>
            <a:ext cx="1127232" cy="1446550"/>
          </a:xfrm>
          <a:prstGeom prst="rect">
            <a:avLst/>
          </a:prstGeom>
          <a:noFill/>
        </p:spPr>
        <p:txBody>
          <a:bodyPr wrap="none">
            <a:spAutoFit/>
          </a:bodyPr>
          <a:lstStyle/>
          <a:p>
            <a:pPr algn="ctr">
              <a:defRPr/>
            </a:pPr>
            <a:r>
              <a:rPr lang="en-US" sz="8800"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gn="r">
              <a:lnSpc>
                <a:spcPct val="90000"/>
              </a:lnSpc>
            </a:pPr>
            <a:r>
              <a:rPr lang="en-US" sz="3600" smtClean="0"/>
              <a:t>Predicting and modeling </a:t>
            </a:r>
            <a:br>
              <a:rPr lang="en-US" sz="3600" smtClean="0"/>
            </a:br>
            <a:r>
              <a:rPr lang="en-US" sz="3600" smtClean="0"/>
              <a:t>harmful algal bloom</a:t>
            </a:r>
          </a:p>
        </p:txBody>
      </p:sp>
      <p:grpSp>
        <p:nvGrpSpPr>
          <p:cNvPr id="29699" name="Group 5"/>
          <p:cNvGrpSpPr>
            <a:grpSpLocks/>
          </p:cNvGrpSpPr>
          <p:nvPr/>
        </p:nvGrpSpPr>
        <p:grpSpPr bwMode="auto">
          <a:xfrm>
            <a:off x="152400" y="381000"/>
            <a:ext cx="8534400" cy="5943600"/>
            <a:chOff x="381000" y="914400"/>
            <a:chExt cx="8534400" cy="5943600"/>
          </a:xfrm>
        </p:grpSpPr>
        <p:grpSp>
          <p:nvGrpSpPr>
            <p:cNvPr id="29700" name="Group 4"/>
            <p:cNvGrpSpPr>
              <a:grpSpLocks/>
            </p:cNvGrpSpPr>
            <p:nvPr/>
          </p:nvGrpSpPr>
          <p:grpSpPr bwMode="auto">
            <a:xfrm>
              <a:off x="533400" y="914400"/>
              <a:ext cx="7086600" cy="3429000"/>
              <a:chOff x="457200" y="457200"/>
              <a:chExt cx="7086600" cy="3429000"/>
            </a:xfrm>
          </p:grpSpPr>
          <p:pic>
            <p:nvPicPr>
              <p:cNvPr id="29705" name="Picture 5" descr="The image “http://earthobservatory.nasa.gov/Library/OceanClimate/Images/seastar_tn.jpg” cannot be displayed, because it contains errors."/>
              <p:cNvPicPr>
                <a:picLocks noChangeAspect="1" noChangeArrowheads="1"/>
              </p:cNvPicPr>
              <p:nvPr/>
            </p:nvPicPr>
            <p:blipFill>
              <a:blip r:embed="rId2" cstate="email"/>
              <a:srcRect/>
              <a:stretch>
                <a:fillRect/>
              </a:stretch>
            </p:blipFill>
            <p:spPr bwMode="auto">
              <a:xfrm>
                <a:off x="457200" y="1295400"/>
                <a:ext cx="990600" cy="908050"/>
              </a:xfrm>
              <a:prstGeom prst="rect">
                <a:avLst/>
              </a:prstGeom>
              <a:noFill/>
              <a:ln w="9525">
                <a:noFill/>
                <a:miter lim="800000"/>
                <a:headEnd/>
                <a:tailEnd/>
              </a:ln>
            </p:spPr>
          </p:pic>
          <p:pic>
            <p:nvPicPr>
              <p:cNvPr id="29706" name="Picture 6" descr="The image “http://research.myfwc.com/images/articles/24800/24800_0046.jpg” cannot be displayed, because it contains errors."/>
              <p:cNvPicPr>
                <a:picLocks noChangeAspect="1" noChangeArrowheads="1"/>
              </p:cNvPicPr>
              <p:nvPr/>
            </p:nvPicPr>
            <p:blipFill>
              <a:blip r:embed="rId3" cstate="email"/>
              <a:srcRect/>
              <a:stretch>
                <a:fillRect/>
              </a:stretch>
            </p:blipFill>
            <p:spPr bwMode="auto">
              <a:xfrm>
                <a:off x="1752600" y="457200"/>
                <a:ext cx="838200" cy="1079500"/>
              </a:xfrm>
              <a:prstGeom prst="rect">
                <a:avLst/>
              </a:prstGeom>
              <a:noFill/>
              <a:ln w="9525">
                <a:noFill/>
                <a:miter lim="800000"/>
                <a:headEnd/>
                <a:tailEnd/>
              </a:ln>
            </p:spPr>
          </p:pic>
          <p:pic>
            <p:nvPicPr>
              <p:cNvPr id="29707" name="Picture 7" descr="The image “http://news.bbc.co.uk/olmedia/1125000/images/_1126168_buoy.jpg” cannot be displayed, because it contains errors."/>
              <p:cNvPicPr>
                <a:picLocks noChangeAspect="1" noChangeArrowheads="1"/>
              </p:cNvPicPr>
              <p:nvPr/>
            </p:nvPicPr>
            <p:blipFill>
              <a:blip r:embed="rId4" cstate="email"/>
              <a:srcRect/>
              <a:stretch>
                <a:fillRect/>
              </a:stretch>
            </p:blipFill>
            <p:spPr bwMode="auto">
              <a:xfrm>
                <a:off x="2895600" y="762000"/>
                <a:ext cx="990600" cy="858838"/>
              </a:xfrm>
              <a:prstGeom prst="rect">
                <a:avLst/>
              </a:prstGeom>
              <a:noFill/>
              <a:ln w="9525">
                <a:noFill/>
                <a:miter lim="800000"/>
                <a:headEnd/>
                <a:tailEnd/>
              </a:ln>
            </p:spPr>
          </p:pic>
          <p:sp>
            <p:nvSpPr>
              <p:cNvPr id="29708" name="Oval 8"/>
              <p:cNvSpPr>
                <a:spLocks noChangeArrowheads="1"/>
              </p:cNvSpPr>
              <p:nvPr/>
            </p:nvSpPr>
            <p:spPr bwMode="auto">
              <a:xfrm>
                <a:off x="1676400" y="1752600"/>
                <a:ext cx="1981200" cy="1447800"/>
              </a:xfrm>
              <a:prstGeom prst="ellipse">
                <a:avLst/>
              </a:prstGeom>
              <a:noFill/>
              <a:ln w="12700">
                <a:solidFill>
                  <a:schemeClr val="tx1"/>
                </a:solidFill>
                <a:round/>
                <a:headEnd/>
                <a:tailEnd/>
              </a:ln>
            </p:spPr>
            <p:txBody>
              <a:bodyPr wrap="none" anchor="ctr"/>
              <a:lstStyle/>
              <a:p>
                <a:pPr algn="ctr"/>
                <a:r>
                  <a:rPr lang="en-US" b="1">
                    <a:solidFill>
                      <a:schemeClr val="accent1"/>
                    </a:solidFill>
                  </a:rPr>
                  <a:t>Observations</a:t>
                </a:r>
              </a:p>
              <a:p>
                <a:pPr algn="ctr"/>
                <a:r>
                  <a:rPr lang="en-US" sz="1400"/>
                  <a:t>(satellite imagery,</a:t>
                </a:r>
              </a:p>
              <a:p>
                <a:pPr algn="ctr"/>
                <a:r>
                  <a:rPr lang="en-US" sz="1400"/>
                  <a:t>buoys, field samples)</a:t>
                </a:r>
              </a:p>
            </p:txBody>
          </p:sp>
          <p:sp>
            <p:nvSpPr>
              <p:cNvPr id="29709" name="Rectangle 9"/>
              <p:cNvSpPr>
                <a:spLocks noChangeArrowheads="1"/>
              </p:cNvSpPr>
              <p:nvPr/>
            </p:nvSpPr>
            <p:spPr bwMode="auto">
              <a:xfrm>
                <a:off x="3733800" y="2971800"/>
                <a:ext cx="1905000" cy="609600"/>
              </a:xfrm>
              <a:prstGeom prst="rect">
                <a:avLst/>
              </a:prstGeom>
              <a:noFill/>
              <a:ln w="12700">
                <a:solidFill>
                  <a:schemeClr val="tx1"/>
                </a:solidFill>
                <a:miter lim="800000"/>
                <a:headEnd/>
                <a:tailEnd/>
              </a:ln>
            </p:spPr>
            <p:txBody>
              <a:bodyPr wrap="none" anchor="ctr"/>
              <a:lstStyle/>
              <a:p>
                <a:pPr algn="ctr"/>
                <a:r>
                  <a:rPr lang="en-US"/>
                  <a:t>Analysis of data </a:t>
                </a:r>
              </a:p>
              <a:p>
                <a:pPr algn="ctr"/>
                <a:r>
                  <a:rPr lang="en-US"/>
                  <a:t>and models</a:t>
                </a:r>
              </a:p>
            </p:txBody>
          </p:sp>
          <p:sp>
            <p:nvSpPr>
              <p:cNvPr id="18" name="Oval 13"/>
              <p:cNvSpPr>
                <a:spLocks noChangeArrowheads="1"/>
              </p:cNvSpPr>
              <p:nvPr/>
            </p:nvSpPr>
            <p:spPr bwMode="auto">
              <a:xfrm>
                <a:off x="5486400" y="1676400"/>
                <a:ext cx="2057400" cy="1447800"/>
              </a:xfrm>
              <a:prstGeom prst="ellipse">
                <a:avLst/>
              </a:prstGeom>
              <a:noFill/>
              <a:ln w="12700">
                <a:solidFill>
                  <a:schemeClr val="tx1"/>
                </a:solidFill>
                <a:round/>
                <a:headEnd/>
                <a:tailEnd/>
              </a:ln>
            </p:spPr>
            <p:txBody>
              <a:bodyPr wrap="none" anchor="ctr"/>
              <a:lstStyle/>
              <a:p>
                <a:pPr algn="ctr">
                  <a:defRPr/>
                </a:pPr>
                <a:r>
                  <a:rPr lang="en-US" b="1" dirty="0">
                    <a:solidFill>
                      <a:schemeClr val="tx2">
                        <a:lumMod val="90000"/>
                      </a:schemeClr>
                    </a:solidFill>
                  </a:rPr>
                  <a:t>Model output</a:t>
                </a:r>
                <a:r>
                  <a:rPr lang="en-US" dirty="0">
                    <a:solidFill>
                      <a:schemeClr val="tx2">
                        <a:lumMod val="90000"/>
                      </a:schemeClr>
                    </a:solidFill>
                  </a:rPr>
                  <a:t> </a:t>
                </a:r>
              </a:p>
              <a:p>
                <a:pPr algn="ctr">
                  <a:defRPr/>
                </a:pPr>
                <a:r>
                  <a:rPr lang="en-US" sz="1400" dirty="0"/>
                  <a:t>(physical, ecological,</a:t>
                </a:r>
              </a:p>
              <a:p>
                <a:pPr algn="ctr">
                  <a:defRPr/>
                </a:pPr>
                <a:r>
                  <a:rPr lang="en-US" sz="1400" dirty="0"/>
                  <a:t>health impacts)</a:t>
                </a:r>
              </a:p>
            </p:txBody>
          </p:sp>
          <p:sp>
            <p:nvSpPr>
              <p:cNvPr id="29711" name="Line 14"/>
              <p:cNvSpPr>
                <a:spLocks noChangeShapeType="1"/>
              </p:cNvSpPr>
              <p:nvPr/>
            </p:nvSpPr>
            <p:spPr bwMode="auto">
              <a:xfrm>
                <a:off x="2286000" y="1524000"/>
                <a:ext cx="76200" cy="228600"/>
              </a:xfrm>
              <a:prstGeom prst="line">
                <a:avLst/>
              </a:prstGeom>
              <a:noFill/>
              <a:ln w="9525">
                <a:solidFill>
                  <a:schemeClr val="tx1"/>
                </a:solidFill>
                <a:round/>
                <a:headEnd/>
                <a:tailEnd type="triangle" w="med" len="med"/>
              </a:ln>
            </p:spPr>
            <p:txBody>
              <a:bodyPr/>
              <a:lstStyle/>
              <a:p>
                <a:endParaRPr lang="en-US"/>
              </a:p>
            </p:txBody>
          </p:sp>
          <p:sp>
            <p:nvSpPr>
              <p:cNvPr id="29712" name="Line 15"/>
              <p:cNvSpPr>
                <a:spLocks noChangeShapeType="1"/>
              </p:cNvSpPr>
              <p:nvPr/>
            </p:nvSpPr>
            <p:spPr bwMode="auto">
              <a:xfrm flipH="1">
                <a:off x="3124200" y="1600200"/>
                <a:ext cx="152400" cy="228600"/>
              </a:xfrm>
              <a:prstGeom prst="line">
                <a:avLst/>
              </a:prstGeom>
              <a:noFill/>
              <a:ln w="9525">
                <a:solidFill>
                  <a:schemeClr val="tx1"/>
                </a:solidFill>
                <a:round/>
                <a:headEnd/>
                <a:tailEnd type="triangle" w="med" len="med"/>
              </a:ln>
            </p:spPr>
            <p:txBody>
              <a:bodyPr/>
              <a:lstStyle/>
              <a:p>
                <a:endParaRPr lang="en-US"/>
              </a:p>
            </p:txBody>
          </p:sp>
          <p:sp>
            <p:nvSpPr>
              <p:cNvPr id="29713" name="Line 16"/>
              <p:cNvSpPr>
                <a:spLocks noChangeShapeType="1"/>
              </p:cNvSpPr>
              <p:nvPr/>
            </p:nvSpPr>
            <p:spPr bwMode="auto">
              <a:xfrm>
                <a:off x="1447800" y="1905000"/>
                <a:ext cx="381000" cy="152400"/>
              </a:xfrm>
              <a:prstGeom prst="line">
                <a:avLst/>
              </a:prstGeom>
              <a:noFill/>
              <a:ln w="9525">
                <a:solidFill>
                  <a:schemeClr val="tx1"/>
                </a:solidFill>
                <a:round/>
                <a:headEnd/>
                <a:tailEnd type="triangle" w="med" len="med"/>
              </a:ln>
            </p:spPr>
            <p:txBody>
              <a:bodyPr/>
              <a:lstStyle/>
              <a:p>
                <a:endParaRPr lang="en-US"/>
              </a:p>
            </p:txBody>
          </p:sp>
          <p:sp>
            <p:nvSpPr>
              <p:cNvPr id="29714" name="Line 17"/>
              <p:cNvSpPr>
                <a:spLocks noChangeShapeType="1"/>
              </p:cNvSpPr>
              <p:nvPr/>
            </p:nvSpPr>
            <p:spPr bwMode="auto">
              <a:xfrm flipH="1">
                <a:off x="3657600" y="2438400"/>
                <a:ext cx="1828800" cy="0"/>
              </a:xfrm>
              <a:prstGeom prst="line">
                <a:avLst/>
              </a:prstGeom>
              <a:noFill/>
              <a:ln w="38100">
                <a:solidFill>
                  <a:schemeClr val="tx1"/>
                </a:solidFill>
                <a:round/>
                <a:headEnd/>
                <a:tailEnd/>
              </a:ln>
            </p:spPr>
            <p:txBody>
              <a:bodyPr/>
              <a:lstStyle/>
              <a:p>
                <a:endParaRPr lang="en-US"/>
              </a:p>
            </p:txBody>
          </p:sp>
          <p:sp>
            <p:nvSpPr>
              <p:cNvPr id="29715" name="Line 18"/>
              <p:cNvSpPr>
                <a:spLocks noChangeShapeType="1"/>
              </p:cNvSpPr>
              <p:nvPr/>
            </p:nvSpPr>
            <p:spPr bwMode="auto">
              <a:xfrm>
                <a:off x="4648200" y="2438400"/>
                <a:ext cx="0" cy="457200"/>
              </a:xfrm>
              <a:prstGeom prst="line">
                <a:avLst/>
              </a:prstGeom>
              <a:noFill/>
              <a:ln w="38100">
                <a:solidFill>
                  <a:schemeClr val="tx1"/>
                </a:solidFill>
                <a:round/>
                <a:headEnd/>
                <a:tailEnd type="triangle" w="med" len="med"/>
              </a:ln>
            </p:spPr>
            <p:txBody>
              <a:bodyPr/>
              <a:lstStyle/>
              <a:p>
                <a:endParaRPr lang="en-US"/>
              </a:p>
            </p:txBody>
          </p:sp>
          <p:sp>
            <p:nvSpPr>
              <p:cNvPr id="29716" name="Line 19"/>
              <p:cNvSpPr>
                <a:spLocks noChangeShapeType="1"/>
              </p:cNvSpPr>
              <p:nvPr/>
            </p:nvSpPr>
            <p:spPr bwMode="auto">
              <a:xfrm flipH="1">
                <a:off x="4191000" y="3581400"/>
                <a:ext cx="304800" cy="304800"/>
              </a:xfrm>
              <a:prstGeom prst="line">
                <a:avLst/>
              </a:prstGeom>
              <a:noFill/>
              <a:ln w="38100">
                <a:solidFill>
                  <a:schemeClr val="tx1"/>
                </a:solidFill>
                <a:round/>
                <a:headEnd/>
                <a:tailEnd type="triangle" w="med" len="med"/>
              </a:ln>
            </p:spPr>
            <p:txBody>
              <a:bodyPr/>
              <a:lstStyle/>
              <a:p>
                <a:endParaRPr lang="en-US"/>
              </a:p>
            </p:txBody>
          </p:sp>
          <p:sp>
            <p:nvSpPr>
              <p:cNvPr id="29717" name="Line 22"/>
              <p:cNvSpPr>
                <a:spLocks noChangeShapeType="1"/>
              </p:cNvSpPr>
              <p:nvPr/>
            </p:nvSpPr>
            <p:spPr bwMode="auto">
              <a:xfrm>
                <a:off x="4876800" y="3581400"/>
                <a:ext cx="152400" cy="304800"/>
              </a:xfrm>
              <a:prstGeom prst="line">
                <a:avLst/>
              </a:prstGeom>
              <a:noFill/>
              <a:ln w="38100">
                <a:solidFill>
                  <a:schemeClr val="tx1"/>
                </a:solidFill>
                <a:round/>
                <a:headEnd/>
                <a:tailEnd type="triangle" w="med" len="med"/>
              </a:ln>
            </p:spPr>
            <p:txBody>
              <a:bodyPr/>
              <a:lstStyle/>
              <a:p>
                <a:endParaRPr lang="en-US"/>
              </a:p>
            </p:txBody>
          </p:sp>
        </p:grpSp>
        <p:pic>
          <p:nvPicPr>
            <p:cNvPr id="29701" name="Picture 28"/>
            <p:cNvPicPr>
              <a:picLocks noChangeAspect="1" noChangeArrowheads="1"/>
            </p:cNvPicPr>
            <p:nvPr/>
          </p:nvPicPr>
          <p:blipFill>
            <a:blip r:embed="rId5" cstate="email"/>
            <a:srcRect t="1836"/>
            <a:stretch>
              <a:fillRect/>
            </a:stretch>
          </p:blipFill>
          <p:spPr bwMode="auto">
            <a:xfrm>
              <a:off x="381000" y="4225925"/>
              <a:ext cx="3505200" cy="2632075"/>
            </a:xfrm>
            <a:prstGeom prst="rect">
              <a:avLst/>
            </a:prstGeom>
            <a:noFill/>
            <a:ln w="12700">
              <a:solidFill>
                <a:schemeClr val="tx1"/>
              </a:solidFill>
              <a:miter lim="800000"/>
              <a:headEnd/>
              <a:tailEnd/>
            </a:ln>
          </p:spPr>
        </p:pic>
        <p:pic>
          <p:nvPicPr>
            <p:cNvPr id="29702" name="Picture 3"/>
            <p:cNvPicPr>
              <a:picLocks noChangeAspect="1" noChangeArrowheads="1"/>
            </p:cNvPicPr>
            <p:nvPr/>
          </p:nvPicPr>
          <p:blipFill>
            <a:blip r:embed="rId6" cstate="email"/>
            <a:srcRect/>
            <a:stretch>
              <a:fillRect/>
            </a:stretch>
          </p:blipFill>
          <p:spPr bwMode="auto">
            <a:xfrm>
              <a:off x="4724400" y="4572000"/>
              <a:ext cx="4191000" cy="1479550"/>
            </a:xfrm>
            <a:prstGeom prst="rect">
              <a:avLst/>
            </a:prstGeom>
            <a:noFill/>
            <a:ln w="9525">
              <a:noFill/>
              <a:miter lim="800000"/>
              <a:headEnd/>
              <a:tailEnd/>
            </a:ln>
          </p:spPr>
        </p:pic>
        <p:sp>
          <p:nvSpPr>
            <p:cNvPr id="29703" name="TextBox 20"/>
            <p:cNvSpPr txBox="1">
              <a:spLocks noChangeArrowheads="1"/>
            </p:cNvSpPr>
            <p:nvPr/>
          </p:nvSpPr>
          <p:spPr bwMode="auto">
            <a:xfrm>
              <a:off x="762000" y="3810000"/>
              <a:ext cx="2895600" cy="369888"/>
            </a:xfrm>
            <a:prstGeom prst="rect">
              <a:avLst/>
            </a:prstGeom>
            <a:noFill/>
            <a:ln w="9525">
              <a:noFill/>
              <a:miter lim="800000"/>
              <a:headEnd/>
              <a:tailEnd/>
            </a:ln>
          </p:spPr>
          <p:txBody>
            <a:bodyPr>
              <a:spAutoFit/>
            </a:bodyPr>
            <a:lstStyle/>
            <a:p>
              <a:r>
                <a:rPr lang="en-US"/>
                <a:t>HAB bulletin (managers)</a:t>
              </a:r>
            </a:p>
          </p:txBody>
        </p:sp>
        <p:sp>
          <p:nvSpPr>
            <p:cNvPr id="29704" name="TextBox 21"/>
            <p:cNvSpPr txBox="1">
              <a:spLocks noChangeArrowheads="1"/>
            </p:cNvSpPr>
            <p:nvPr/>
          </p:nvSpPr>
          <p:spPr bwMode="auto">
            <a:xfrm>
              <a:off x="5181600" y="4191000"/>
              <a:ext cx="2971800" cy="369888"/>
            </a:xfrm>
            <a:prstGeom prst="rect">
              <a:avLst/>
            </a:prstGeom>
            <a:noFill/>
            <a:ln w="9525">
              <a:noFill/>
              <a:miter lim="800000"/>
              <a:headEnd/>
              <a:tailEnd/>
            </a:ln>
          </p:spPr>
          <p:txBody>
            <a:bodyPr>
              <a:spAutoFit/>
            </a:bodyPr>
            <a:lstStyle/>
            <a:p>
              <a:pPr algn="ctr"/>
              <a:r>
                <a:rPr lang="en-US"/>
                <a:t>Conditions Report (public)</a:t>
              </a:r>
            </a:p>
          </p:txBody>
        </p:sp>
      </p:gr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28600"/>
            <a:ext cx="8229600" cy="914400"/>
          </a:xfrm>
        </p:spPr>
        <p:txBody>
          <a:bodyPr/>
          <a:lstStyle/>
          <a:p>
            <a:pPr algn="ctr"/>
            <a:r>
              <a:rPr lang="en-US" sz="3600" smtClean="0"/>
              <a:t>Helping to resolve boundary disputes</a:t>
            </a:r>
          </a:p>
        </p:txBody>
      </p:sp>
      <p:sp>
        <p:nvSpPr>
          <p:cNvPr id="5" name="TextBox 4"/>
          <p:cNvSpPr txBox="1"/>
          <p:nvPr/>
        </p:nvSpPr>
        <p:spPr>
          <a:xfrm>
            <a:off x="6248400" y="2667000"/>
            <a:ext cx="2362200" cy="1570038"/>
          </a:xfrm>
          <a:prstGeom prst="rect">
            <a:avLst/>
          </a:prstGeom>
          <a:noFill/>
        </p:spPr>
        <p:txBody>
          <a:bodyPr>
            <a:spAutoFit/>
          </a:bodyPr>
          <a:lstStyle/>
          <a:p>
            <a:pPr algn="ctr">
              <a:defRPr/>
            </a:pPr>
            <a:r>
              <a:rPr lang="en-US" sz="2400" i="1" dirty="0">
                <a:latin typeface="+mn-lt"/>
              </a:rPr>
              <a:t>NOAA provides 35,000 historical maps &amp; charts free, online</a:t>
            </a:r>
          </a:p>
        </p:txBody>
      </p:sp>
      <p:pic>
        <p:nvPicPr>
          <p:cNvPr id="7" name="Picture 6" descr="Statistical map of DCresized.jpg"/>
          <p:cNvPicPr>
            <a:picLocks noChangeAspect="1"/>
          </p:cNvPicPr>
          <p:nvPr/>
        </p:nvPicPr>
        <p:blipFill>
          <a:blip r:embed="rId3" cstate="email"/>
          <a:stretch>
            <a:fillRect/>
          </a:stretch>
        </p:blipFill>
        <p:spPr>
          <a:xfrm>
            <a:off x="609600" y="1295400"/>
            <a:ext cx="5363170" cy="4800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152400"/>
            <a:ext cx="8229600" cy="944563"/>
          </a:xfrm>
        </p:spPr>
        <p:txBody>
          <a:bodyPr/>
          <a:lstStyle/>
          <a:p>
            <a:r>
              <a:rPr lang="en-US" sz="3600" smtClean="0"/>
              <a:t>And extending U.S. boundaries…</a:t>
            </a:r>
          </a:p>
        </p:txBody>
      </p:sp>
      <p:pic>
        <p:nvPicPr>
          <p:cNvPr id="10" name="Picture 2"/>
          <p:cNvPicPr>
            <a:picLocks noChangeAspect="1" noChangeArrowheads="1"/>
          </p:cNvPicPr>
          <p:nvPr/>
        </p:nvPicPr>
        <p:blipFill>
          <a:blip r:embed="rId3" cstate="email"/>
          <a:srcRect/>
          <a:stretch>
            <a:fillRect/>
          </a:stretch>
        </p:blipFill>
        <p:spPr bwMode="auto">
          <a:xfrm>
            <a:off x="762000" y="990600"/>
            <a:ext cx="6858000" cy="51470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 Box 3"/>
          <p:cNvSpPr txBox="1">
            <a:spLocks noChangeArrowheads="1"/>
          </p:cNvSpPr>
          <p:nvPr/>
        </p:nvSpPr>
        <p:spPr bwMode="auto">
          <a:xfrm>
            <a:off x="4800600" y="1828800"/>
            <a:ext cx="2819400" cy="400050"/>
          </a:xfrm>
          <a:prstGeom prst="rect">
            <a:avLst/>
          </a:prstGeom>
          <a:noFill/>
          <a:ln w="9525">
            <a:noFill/>
            <a:miter lim="800000"/>
            <a:headEnd/>
            <a:tailEnd/>
          </a:ln>
          <a:effectLst/>
        </p:spPr>
        <p:txBody>
          <a:bodyPr>
            <a:spAutoFit/>
          </a:bodyPr>
          <a:lstStyle/>
          <a:p>
            <a:pPr>
              <a:spcBef>
                <a:spcPct val="50000"/>
              </a:spcBef>
              <a:defRPr/>
            </a:pPr>
            <a:r>
              <a:rPr lang="en-US" sz="2000" dirty="0">
                <a:latin typeface="+mn-lt"/>
              </a:rPr>
              <a:t>Treaty line with Russia</a:t>
            </a:r>
          </a:p>
        </p:txBody>
      </p:sp>
      <p:sp>
        <p:nvSpPr>
          <p:cNvPr id="12" name="Text Box 4"/>
          <p:cNvSpPr txBox="1">
            <a:spLocks noChangeArrowheads="1"/>
          </p:cNvSpPr>
          <p:nvPr/>
        </p:nvSpPr>
        <p:spPr bwMode="auto">
          <a:xfrm>
            <a:off x="1676400" y="2971800"/>
            <a:ext cx="990600" cy="366713"/>
          </a:xfrm>
          <a:prstGeom prst="rect">
            <a:avLst/>
          </a:prstGeom>
          <a:noFill/>
          <a:ln w="9525">
            <a:noFill/>
            <a:miter lim="800000"/>
            <a:headEnd/>
            <a:tailEnd/>
          </a:ln>
          <a:effectLst/>
        </p:spPr>
        <p:txBody>
          <a:bodyPr>
            <a:spAutoFit/>
          </a:bodyPr>
          <a:lstStyle/>
          <a:p>
            <a:pPr>
              <a:spcBef>
                <a:spcPct val="50000"/>
              </a:spcBef>
              <a:defRPr/>
            </a:pPr>
            <a:r>
              <a:rPr lang="en-US" dirty="0">
                <a:latin typeface="+mn-lt"/>
              </a:rPr>
              <a:t>350 nm</a:t>
            </a:r>
          </a:p>
        </p:txBody>
      </p:sp>
      <p:sp>
        <p:nvSpPr>
          <p:cNvPr id="13" name="TextBox 12"/>
          <p:cNvSpPr txBox="1"/>
          <p:nvPr/>
        </p:nvSpPr>
        <p:spPr>
          <a:xfrm>
            <a:off x="914400" y="5181600"/>
            <a:ext cx="3200400" cy="646113"/>
          </a:xfrm>
          <a:prstGeom prst="rect">
            <a:avLst/>
          </a:prstGeom>
          <a:noFill/>
        </p:spPr>
        <p:txBody>
          <a:bodyPr>
            <a:spAutoFit/>
          </a:bodyPr>
          <a:lstStyle/>
          <a:p>
            <a:pPr algn="ctr">
              <a:spcBef>
                <a:spcPts val="0"/>
              </a:spcBef>
              <a:defRPr/>
            </a:pPr>
            <a:r>
              <a:rPr lang="en-US" dirty="0">
                <a:latin typeface="+mn-lt"/>
              </a:rPr>
              <a:t>2500 m + 100 nm</a:t>
            </a:r>
          </a:p>
          <a:p>
            <a:pPr algn="ctr">
              <a:spcBef>
                <a:spcPts val="0"/>
              </a:spcBef>
              <a:defRPr/>
            </a:pPr>
            <a:r>
              <a:rPr lang="en-US" dirty="0">
                <a:latin typeface="+mn-lt"/>
              </a:rPr>
              <a:t>(most conservative scenario)</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ctr"/>
            <a:r>
              <a:rPr lang="en-US" sz="3600" smtClean="0"/>
              <a:t>Improving aviation safety</a:t>
            </a:r>
          </a:p>
        </p:txBody>
      </p:sp>
      <p:pic>
        <p:nvPicPr>
          <p:cNvPr id="5" name="Picture 4" descr="Colorful Runway Page 3.jpg"/>
          <p:cNvPicPr>
            <a:picLocks noChangeAspect="1"/>
          </p:cNvPicPr>
          <p:nvPr/>
        </p:nvPicPr>
        <p:blipFill>
          <a:blip r:embed="rId2" cstate="email"/>
          <a:stretch>
            <a:fillRect/>
          </a:stretch>
        </p:blipFill>
        <p:spPr>
          <a:xfrm>
            <a:off x="228600" y="2209800"/>
            <a:ext cx="5651863"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1143000" y="1143000"/>
            <a:ext cx="6858000" cy="830263"/>
          </a:xfrm>
          <a:prstGeom prst="rect">
            <a:avLst/>
          </a:prstGeom>
          <a:noFill/>
        </p:spPr>
        <p:txBody>
          <a:bodyPr>
            <a:spAutoFit/>
          </a:bodyPr>
          <a:lstStyle/>
          <a:p>
            <a:pPr algn="ctr">
              <a:defRPr/>
            </a:pPr>
            <a:r>
              <a:rPr lang="en-US" sz="2400" i="1" dirty="0">
                <a:latin typeface="+mn-lt"/>
              </a:rPr>
              <a:t>NOAA’s airport runway and obstruction surveys facilitate safe landings and takeoffs. </a:t>
            </a:r>
          </a:p>
        </p:txBody>
      </p:sp>
      <p:sp>
        <p:nvSpPr>
          <p:cNvPr id="7" name="TextBox 6"/>
          <p:cNvSpPr txBox="1"/>
          <p:nvPr/>
        </p:nvSpPr>
        <p:spPr>
          <a:xfrm>
            <a:off x="6019800" y="2286000"/>
            <a:ext cx="2971800" cy="3200400"/>
          </a:xfrm>
          <a:prstGeom prst="rect">
            <a:avLst/>
          </a:prstGeom>
          <a:noFill/>
        </p:spPr>
        <p:txBody>
          <a:bodyPr>
            <a:spAutoFit/>
          </a:bodyPr>
          <a:lstStyle/>
          <a:p>
            <a:pPr>
              <a:lnSpc>
                <a:spcPct val="90000"/>
              </a:lnSpc>
              <a:spcBef>
                <a:spcPts val="0"/>
              </a:spcBef>
              <a:spcAft>
                <a:spcPts val="1200"/>
              </a:spcAft>
              <a:defRPr/>
            </a:pPr>
            <a:r>
              <a:rPr lang="en-US" sz="2400" dirty="0">
                <a:latin typeface="+mn-lt"/>
              </a:rPr>
              <a:t>Surveys help airports:</a:t>
            </a:r>
          </a:p>
          <a:p>
            <a:pPr marL="182880" indent="-182880">
              <a:lnSpc>
                <a:spcPct val="90000"/>
              </a:lnSpc>
              <a:spcBef>
                <a:spcPts val="0"/>
              </a:spcBef>
              <a:spcAft>
                <a:spcPts val="1200"/>
              </a:spcAft>
              <a:buFont typeface="Arial" pitchFamily="34" charset="0"/>
              <a:buChar char="•"/>
              <a:defRPr/>
            </a:pPr>
            <a:r>
              <a:rPr lang="en-US" sz="2400" dirty="0">
                <a:latin typeface="+mn-lt"/>
              </a:rPr>
              <a:t>Establish approach and departure procedures</a:t>
            </a:r>
          </a:p>
          <a:p>
            <a:pPr marL="182880" indent="-182880">
              <a:lnSpc>
                <a:spcPct val="90000"/>
              </a:lnSpc>
              <a:spcBef>
                <a:spcPts val="0"/>
              </a:spcBef>
              <a:spcAft>
                <a:spcPts val="1200"/>
              </a:spcAft>
              <a:buFont typeface="Arial" pitchFamily="34" charset="0"/>
              <a:buChar char="•"/>
              <a:defRPr/>
            </a:pPr>
            <a:r>
              <a:rPr lang="en-US" sz="2400" dirty="0">
                <a:latin typeface="+mn-lt"/>
              </a:rPr>
              <a:t>Determine takeoff weights</a:t>
            </a:r>
          </a:p>
          <a:p>
            <a:pPr marL="182880" indent="-182880">
              <a:lnSpc>
                <a:spcPct val="90000"/>
              </a:lnSpc>
              <a:spcBef>
                <a:spcPts val="0"/>
              </a:spcBef>
              <a:spcAft>
                <a:spcPts val="1200"/>
              </a:spcAft>
              <a:buFont typeface="Arial" pitchFamily="34" charset="0"/>
              <a:buChar char="•"/>
              <a:defRPr/>
            </a:pPr>
            <a:r>
              <a:rPr lang="en-US" sz="2400" dirty="0">
                <a:latin typeface="+mn-lt"/>
              </a:rPr>
              <a:t>Guide planning and construction</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152400"/>
            <a:ext cx="8229600" cy="1143000"/>
          </a:xfrm>
        </p:spPr>
        <p:txBody>
          <a:bodyPr/>
          <a:lstStyle/>
          <a:p>
            <a:pPr algn="ctr"/>
            <a:r>
              <a:rPr lang="en-US" smtClean="0"/>
              <a:t>Working with commercial partners</a:t>
            </a:r>
          </a:p>
        </p:txBody>
      </p:sp>
      <p:pic>
        <p:nvPicPr>
          <p:cNvPr id="33795" name="Picture 4" descr="Baltimore Harbor 2001.jpg"/>
          <p:cNvPicPr>
            <a:picLocks noChangeAspect="1"/>
          </p:cNvPicPr>
          <p:nvPr/>
        </p:nvPicPr>
        <p:blipFill>
          <a:blip r:embed="rId2" cstate="email"/>
          <a:srcRect/>
          <a:stretch>
            <a:fillRect/>
          </a:stretch>
        </p:blipFill>
        <p:spPr bwMode="auto">
          <a:xfrm>
            <a:off x="457200" y="1295400"/>
            <a:ext cx="3048000" cy="2362200"/>
          </a:xfrm>
          <a:prstGeom prst="rect">
            <a:avLst/>
          </a:prstGeom>
          <a:noFill/>
          <a:ln w="9525">
            <a:noFill/>
            <a:miter lim="800000"/>
            <a:headEnd/>
            <a:tailEnd/>
          </a:ln>
        </p:spPr>
      </p:pic>
      <p:sp>
        <p:nvSpPr>
          <p:cNvPr id="6" name="TextBox 5"/>
          <p:cNvSpPr txBox="1"/>
          <p:nvPr/>
        </p:nvSpPr>
        <p:spPr>
          <a:xfrm>
            <a:off x="3733800" y="1295400"/>
            <a:ext cx="5029200" cy="1754188"/>
          </a:xfrm>
          <a:prstGeom prst="rect">
            <a:avLst/>
          </a:prstGeom>
          <a:noFill/>
        </p:spPr>
        <p:txBody>
          <a:bodyPr>
            <a:spAutoFit/>
          </a:bodyPr>
          <a:lstStyle/>
          <a:p>
            <a:pPr>
              <a:lnSpc>
                <a:spcPct val="90000"/>
              </a:lnSpc>
              <a:defRPr/>
            </a:pPr>
            <a:r>
              <a:rPr lang="en-US" sz="2400" i="1" dirty="0">
                <a:latin typeface="+mn-lt"/>
              </a:rPr>
              <a:t>Over 100 companies are agents for NOAA’s nautical charts, selling to millions of recreational boaters, commercial fishermen, and maritime pilots</a:t>
            </a:r>
          </a:p>
        </p:txBody>
      </p:sp>
      <p:sp>
        <p:nvSpPr>
          <p:cNvPr id="7" name="TextBox 6"/>
          <p:cNvSpPr txBox="1"/>
          <p:nvPr/>
        </p:nvSpPr>
        <p:spPr>
          <a:xfrm>
            <a:off x="304800" y="3810000"/>
            <a:ext cx="5486400" cy="1089025"/>
          </a:xfrm>
          <a:prstGeom prst="rect">
            <a:avLst/>
          </a:prstGeom>
          <a:noFill/>
        </p:spPr>
        <p:txBody>
          <a:bodyPr>
            <a:spAutoFit/>
          </a:bodyPr>
          <a:lstStyle/>
          <a:p>
            <a:pPr algn="r">
              <a:lnSpc>
                <a:spcPct val="90000"/>
              </a:lnSpc>
              <a:defRPr/>
            </a:pPr>
            <a:r>
              <a:rPr lang="en-US" sz="2400" i="1" dirty="0">
                <a:latin typeface="+mn-lt"/>
              </a:rPr>
              <a:t>Dozens of companies sell systems or software that give mariners access to NOAA’s electronic navigational charts</a:t>
            </a:r>
          </a:p>
        </p:txBody>
      </p:sp>
      <p:pic>
        <p:nvPicPr>
          <p:cNvPr id="8" name="Picture 7" descr="Raven on Bridge of Ship on Mississippi River 2.JPG"/>
          <p:cNvPicPr>
            <a:picLocks noChangeAspect="1"/>
          </p:cNvPicPr>
          <p:nvPr/>
        </p:nvPicPr>
        <p:blipFill>
          <a:blip r:embed="rId3" cstate="email"/>
          <a:stretch>
            <a:fillRect/>
          </a:stretch>
        </p:blipFill>
        <p:spPr>
          <a:xfrm>
            <a:off x="6019800" y="2971800"/>
            <a:ext cx="2667000" cy="2000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228600" y="5181600"/>
            <a:ext cx="7543800" cy="1089025"/>
          </a:xfrm>
          <a:prstGeom prst="rect">
            <a:avLst/>
          </a:prstGeom>
          <a:noFill/>
        </p:spPr>
        <p:txBody>
          <a:bodyPr>
            <a:spAutoFit/>
          </a:bodyPr>
          <a:lstStyle/>
          <a:p>
            <a:pPr>
              <a:lnSpc>
                <a:spcPct val="90000"/>
              </a:lnSpc>
              <a:defRPr/>
            </a:pPr>
            <a:r>
              <a:rPr lang="en-US" sz="2400" i="1" dirty="0">
                <a:latin typeface="+mn-lt"/>
              </a:rPr>
              <a:t>NOAA awards up to $25 million annually for hydro and </a:t>
            </a:r>
            <a:r>
              <a:rPr lang="en-US" sz="2400" i="1" dirty="0" err="1">
                <a:latin typeface="+mn-lt"/>
              </a:rPr>
              <a:t>LiDAR</a:t>
            </a:r>
            <a:r>
              <a:rPr lang="en-US" sz="2400" i="1" dirty="0">
                <a:latin typeface="+mn-lt"/>
              </a:rPr>
              <a:t> surveys. Another $4 million is awarded for  support of tides &amp; currents services.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nSpc>
                <a:spcPct val="90000"/>
              </a:lnSpc>
            </a:pPr>
            <a:r>
              <a:rPr lang="en-US" sz="3600" smtClean="0"/>
              <a:t>Developing and transitioning new technologies and techniques</a:t>
            </a:r>
          </a:p>
        </p:txBody>
      </p:sp>
      <p:pic>
        <p:nvPicPr>
          <p:cNvPr id="5" name="Picture 9" descr="IMG_5134.jpg"/>
          <p:cNvPicPr>
            <a:picLocks noChangeAspect="1"/>
          </p:cNvPicPr>
          <p:nvPr/>
        </p:nvPicPr>
        <p:blipFill>
          <a:blip r:embed="rId2" cstate="email"/>
          <a:srcRect/>
          <a:stretch>
            <a:fillRect/>
          </a:stretch>
        </p:blipFill>
        <p:spPr bwMode="auto">
          <a:xfrm>
            <a:off x="4953000" y="1600200"/>
            <a:ext cx="1884646"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descr="http://www.ccom-jhc.unh.edu/images/imagegallery/e_16.jpg"/>
          <p:cNvPicPr>
            <a:picLocks noChangeAspect="1" noChangeArrowheads="1"/>
          </p:cNvPicPr>
          <p:nvPr/>
        </p:nvPicPr>
        <p:blipFill>
          <a:blip r:embed="rId3" cstate="email"/>
          <a:srcRect/>
          <a:stretch>
            <a:fillRect/>
          </a:stretch>
        </p:blipFill>
        <p:spPr bwMode="auto">
          <a:xfrm>
            <a:off x="2667000" y="4343400"/>
            <a:ext cx="2438400"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noChangeArrowheads="1"/>
          </p:cNvPicPr>
          <p:nvPr/>
        </p:nvPicPr>
        <p:blipFill>
          <a:blip r:embed="rId4" cstate="email"/>
          <a:srcRect/>
          <a:stretch>
            <a:fillRect/>
          </a:stretch>
        </p:blipFill>
        <p:spPr bwMode="auto">
          <a:xfrm>
            <a:off x="7162800" y="1600200"/>
            <a:ext cx="1665983" cy="25104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381000" y="1524000"/>
            <a:ext cx="4953000" cy="3016250"/>
          </a:xfrm>
          <a:prstGeom prst="rect">
            <a:avLst/>
          </a:prstGeom>
          <a:noFill/>
        </p:spPr>
        <p:txBody>
          <a:bodyPr>
            <a:spAutoFit/>
          </a:bodyPr>
          <a:lstStyle/>
          <a:p>
            <a:pPr marL="182880" indent="-182880">
              <a:spcBef>
                <a:spcPts val="0"/>
              </a:spcBef>
              <a:spcAft>
                <a:spcPts val="600"/>
              </a:spcAft>
              <a:buFont typeface="Arial" pitchFamily="34" charset="0"/>
              <a:buChar char="•"/>
              <a:defRPr/>
            </a:pPr>
            <a:r>
              <a:rPr lang="en-US" sz="2000" dirty="0">
                <a:latin typeface="+mn-lt"/>
              </a:rPr>
              <a:t>Autonomous underwater vehicles</a:t>
            </a:r>
          </a:p>
          <a:p>
            <a:pPr marL="182880" indent="-182880">
              <a:spcBef>
                <a:spcPts val="0"/>
              </a:spcBef>
              <a:spcAft>
                <a:spcPts val="600"/>
              </a:spcAft>
              <a:buFont typeface="Arial" pitchFamily="34" charset="0"/>
              <a:buChar char="•"/>
              <a:defRPr/>
            </a:pPr>
            <a:r>
              <a:rPr lang="en-US" sz="2000" dirty="0">
                <a:latin typeface="+mn-lt"/>
              </a:rPr>
              <a:t>GPS water level buoys</a:t>
            </a:r>
          </a:p>
          <a:p>
            <a:pPr marL="182880" indent="-182880">
              <a:spcBef>
                <a:spcPts val="0"/>
              </a:spcBef>
              <a:spcAft>
                <a:spcPts val="600"/>
              </a:spcAft>
              <a:buFont typeface="Arial" pitchFamily="34" charset="0"/>
              <a:buChar char="•"/>
              <a:defRPr/>
            </a:pPr>
            <a:r>
              <a:rPr lang="en-US" sz="2000" dirty="0">
                <a:latin typeface="+mn-lt"/>
              </a:rPr>
              <a:t>Water level gauging improvements</a:t>
            </a:r>
          </a:p>
          <a:p>
            <a:pPr marL="182880" indent="-182880">
              <a:spcBef>
                <a:spcPts val="0"/>
              </a:spcBef>
              <a:spcAft>
                <a:spcPts val="600"/>
              </a:spcAft>
              <a:buFont typeface="Arial" pitchFamily="34" charset="0"/>
              <a:buChar char="•"/>
              <a:defRPr/>
            </a:pPr>
            <a:r>
              <a:rPr lang="en-US" sz="2000" dirty="0">
                <a:latin typeface="+mn-lt"/>
              </a:rPr>
              <a:t>Visibility sensors</a:t>
            </a:r>
          </a:p>
          <a:p>
            <a:pPr marL="182880" indent="-182880">
              <a:spcBef>
                <a:spcPts val="0"/>
              </a:spcBef>
              <a:spcAft>
                <a:spcPts val="600"/>
              </a:spcAft>
              <a:buFont typeface="Arial" pitchFamily="34" charset="0"/>
              <a:buChar char="•"/>
              <a:defRPr/>
            </a:pPr>
            <a:r>
              <a:rPr lang="en-US" sz="2000" dirty="0" err="1">
                <a:latin typeface="+mn-lt"/>
              </a:rPr>
              <a:t>Ellipsoidally</a:t>
            </a:r>
            <a:r>
              <a:rPr lang="en-US" sz="2000" dirty="0">
                <a:latin typeface="+mn-lt"/>
              </a:rPr>
              <a:t> referenced surveys</a:t>
            </a:r>
          </a:p>
          <a:p>
            <a:pPr marL="182880" indent="-182880">
              <a:spcBef>
                <a:spcPts val="0"/>
              </a:spcBef>
              <a:spcAft>
                <a:spcPts val="600"/>
              </a:spcAft>
              <a:buFont typeface="Arial" pitchFamily="34" charset="0"/>
              <a:buChar char="•"/>
              <a:defRPr/>
            </a:pPr>
            <a:r>
              <a:rPr lang="en-US" sz="2000" dirty="0">
                <a:latin typeface="+mn-lt"/>
              </a:rPr>
              <a:t>LIDAR techniques</a:t>
            </a:r>
          </a:p>
          <a:p>
            <a:pPr marL="182880" indent="-182880">
              <a:spcBef>
                <a:spcPts val="0"/>
              </a:spcBef>
              <a:spcAft>
                <a:spcPts val="600"/>
              </a:spcAft>
              <a:buFont typeface="Arial" pitchFamily="34" charset="0"/>
              <a:buChar char="•"/>
              <a:defRPr/>
            </a:pPr>
            <a:r>
              <a:rPr lang="en-US" sz="2000" dirty="0">
                <a:latin typeface="+mn-lt"/>
              </a:rPr>
              <a:t>Hydrographic surveying processing enhancements</a:t>
            </a:r>
          </a:p>
        </p:txBody>
      </p:sp>
      <p:pic>
        <p:nvPicPr>
          <p:cNvPr id="10" name="Picture 3" descr="Bixby1"/>
          <p:cNvPicPr>
            <a:picLocks noChangeAspect="1" noChangeArrowheads="1"/>
          </p:cNvPicPr>
          <p:nvPr/>
        </p:nvPicPr>
        <p:blipFill>
          <a:blip r:embed="rId5" cstate="email"/>
          <a:srcRect/>
          <a:stretch>
            <a:fillRect/>
          </a:stretch>
        </p:blipFill>
        <p:spPr bwMode="auto">
          <a:xfrm>
            <a:off x="5410200" y="4343400"/>
            <a:ext cx="2205318"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74638"/>
            <a:ext cx="8229600" cy="944562"/>
          </a:xfrm>
        </p:spPr>
        <p:txBody>
          <a:bodyPr/>
          <a:lstStyle/>
          <a:p>
            <a:pPr algn="ctr">
              <a:lnSpc>
                <a:spcPct val="90000"/>
              </a:lnSpc>
            </a:pPr>
            <a:r>
              <a:rPr lang="en-US" sz="2800" smtClean="0"/>
              <a:t>Challenges facing NOAA’s Navigation Services Program</a:t>
            </a:r>
          </a:p>
        </p:txBody>
      </p:sp>
      <p:sp>
        <p:nvSpPr>
          <p:cNvPr id="3" name="Content Placeholder 2"/>
          <p:cNvSpPr>
            <a:spLocks noGrp="1"/>
          </p:cNvSpPr>
          <p:nvPr>
            <p:ph idx="1"/>
          </p:nvPr>
        </p:nvSpPr>
        <p:spPr>
          <a:xfrm>
            <a:off x="533400" y="1219200"/>
            <a:ext cx="8229600" cy="5105400"/>
          </a:xfrm>
        </p:spPr>
        <p:txBody>
          <a:bodyPr/>
          <a:lstStyle/>
          <a:p>
            <a:pPr marL="457200" indent="-457200">
              <a:lnSpc>
                <a:spcPct val="90000"/>
              </a:lnSpc>
              <a:spcBef>
                <a:spcPts val="0"/>
              </a:spcBef>
              <a:spcAft>
                <a:spcPts val="600"/>
              </a:spcAft>
              <a:buFont typeface="+mj-lt"/>
              <a:buAutoNum type="arabicPeriod"/>
              <a:defRPr/>
            </a:pPr>
            <a:r>
              <a:rPr lang="en-US" sz="2400" i="1" dirty="0" smtClean="0">
                <a:latin typeface="+mn-lt"/>
              </a:rPr>
              <a:t>Improve the quality and delivery of navigation products and services to the maritime community.</a:t>
            </a:r>
          </a:p>
          <a:p>
            <a:pPr marL="457200" indent="-457200">
              <a:lnSpc>
                <a:spcPct val="90000"/>
              </a:lnSpc>
              <a:spcBef>
                <a:spcPts val="0"/>
              </a:spcBef>
              <a:spcAft>
                <a:spcPts val="600"/>
              </a:spcAft>
              <a:buFont typeface="+mj-lt"/>
              <a:buAutoNum type="arabicPeriod"/>
              <a:defRPr/>
            </a:pPr>
            <a:r>
              <a:rPr lang="en-US" sz="2400" i="1" dirty="0" smtClean="0">
                <a:latin typeface="+mn-lt"/>
              </a:rPr>
              <a:t>Promote the value of navigation services in an era of declining Federal budgets.</a:t>
            </a:r>
            <a:endParaRPr lang="en-US" sz="2400" dirty="0" smtClean="0">
              <a:latin typeface="+mn-lt"/>
            </a:endParaRPr>
          </a:p>
          <a:p>
            <a:pPr marL="457200" indent="-457200">
              <a:lnSpc>
                <a:spcPct val="90000"/>
              </a:lnSpc>
              <a:spcBef>
                <a:spcPts val="0"/>
              </a:spcBef>
              <a:spcAft>
                <a:spcPts val="600"/>
              </a:spcAft>
              <a:buFont typeface="+mj-lt"/>
              <a:buAutoNum type="arabicPeriod"/>
              <a:defRPr/>
            </a:pPr>
            <a:r>
              <a:rPr lang="en-US" sz="2400" i="1" dirty="0" smtClean="0">
                <a:latin typeface="+mn-lt"/>
              </a:rPr>
              <a:t>Align navigation services to National Ocean Policy priorities:</a:t>
            </a:r>
            <a:endParaRPr lang="en-US" sz="2400" dirty="0" smtClean="0">
              <a:latin typeface="+mn-lt"/>
            </a:endParaRPr>
          </a:p>
          <a:p>
            <a:pPr marL="914400" lvl="1" indent="-457200">
              <a:lnSpc>
                <a:spcPct val="90000"/>
              </a:lnSpc>
              <a:spcBef>
                <a:spcPts val="0"/>
              </a:spcBef>
              <a:spcAft>
                <a:spcPts val="600"/>
              </a:spcAft>
              <a:defRPr/>
            </a:pPr>
            <a:r>
              <a:rPr lang="en-US" sz="2000" i="1" dirty="0" smtClean="0">
                <a:latin typeface="+mn-lt"/>
              </a:rPr>
              <a:t>Ecosystem-based management</a:t>
            </a:r>
            <a:endParaRPr lang="en-US" sz="2000" dirty="0" smtClean="0">
              <a:latin typeface="+mn-lt"/>
            </a:endParaRPr>
          </a:p>
          <a:p>
            <a:pPr marL="914400" lvl="1" indent="-457200">
              <a:lnSpc>
                <a:spcPct val="90000"/>
              </a:lnSpc>
              <a:spcBef>
                <a:spcPts val="0"/>
              </a:spcBef>
              <a:spcAft>
                <a:spcPts val="600"/>
              </a:spcAft>
              <a:defRPr/>
            </a:pPr>
            <a:r>
              <a:rPr lang="en-US" sz="2000" i="1" dirty="0" smtClean="0">
                <a:latin typeface="+mn-lt"/>
              </a:rPr>
              <a:t>Coastal and marine spatial planning</a:t>
            </a:r>
            <a:endParaRPr lang="en-US" sz="2000" dirty="0" smtClean="0">
              <a:latin typeface="+mn-lt"/>
            </a:endParaRPr>
          </a:p>
          <a:p>
            <a:pPr marL="914400" lvl="1" indent="-457200">
              <a:lnSpc>
                <a:spcPct val="90000"/>
              </a:lnSpc>
              <a:spcBef>
                <a:spcPts val="0"/>
              </a:spcBef>
              <a:spcAft>
                <a:spcPts val="600"/>
              </a:spcAft>
              <a:defRPr/>
            </a:pPr>
            <a:r>
              <a:rPr lang="en-US" sz="2000" i="1" dirty="0" smtClean="0">
                <a:latin typeface="+mn-lt"/>
              </a:rPr>
              <a:t>Resiliency and adaptation to climate change</a:t>
            </a:r>
            <a:endParaRPr lang="en-US" sz="2000" dirty="0" smtClean="0">
              <a:latin typeface="+mn-lt"/>
            </a:endParaRPr>
          </a:p>
          <a:p>
            <a:pPr marL="914400" lvl="1" indent="-457200">
              <a:lnSpc>
                <a:spcPct val="90000"/>
              </a:lnSpc>
              <a:spcBef>
                <a:spcPts val="0"/>
              </a:spcBef>
              <a:spcAft>
                <a:spcPts val="600"/>
              </a:spcAft>
              <a:defRPr/>
            </a:pPr>
            <a:r>
              <a:rPr lang="en-US" sz="2000" i="1" dirty="0" smtClean="0">
                <a:latin typeface="+mn-lt"/>
              </a:rPr>
              <a:t>Regional ecosystem protection and restoration</a:t>
            </a:r>
            <a:endParaRPr lang="en-US" sz="2000" dirty="0" smtClean="0">
              <a:latin typeface="+mn-lt"/>
            </a:endParaRPr>
          </a:p>
          <a:p>
            <a:pPr marL="914400" lvl="1" indent="-457200">
              <a:lnSpc>
                <a:spcPct val="90000"/>
              </a:lnSpc>
              <a:spcBef>
                <a:spcPts val="0"/>
              </a:spcBef>
              <a:spcAft>
                <a:spcPts val="600"/>
              </a:spcAft>
              <a:defRPr/>
            </a:pPr>
            <a:r>
              <a:rPr lang="en-US" sz="2000" i="1" dirty="0" smtClean="0">
                <a:latin typeface="+mn-lt"/>
              </a:rPr>
              <a:t>Changing conditions in the Arctic</a:t>
            </a:r>
            <a:endParaRPr lang="en-US" sz="2000" dirty="0" smtClean="0">
              <a:latin typeface="+mn-lt"/>
            </a:endParaRPr>
          </a:p>
          <a:p>
            <a:pPr marL="914400" lvl="1" indent="-457200">
              <a:lnSpc>
                <a:spcPct val="90000"/>
              </a:lnSpc>
              <a:spcBef>
                <a:spcPts val="0"/>
              </a:spcBef>
              <a:spcAft>
                <a:spcPts val="600"/>
              </a:spcAft>
              <a:defRPr/>
            </a:pPr>
            <a:r>
              <a:rPr lang="en-US" sz="2000" i="1" dirty="0" smtClean="0">
                <a:latin typeface="+mn-lt"/>
              </a:rPr>
              <a:t>Ocean, coastal and Great Lakes observations, mapping and infrastructure</a:t>
            </a:r>
            <a:endParaRPr lang="en-US" sz="2000" dirty="0" smtClean="0">
              <a:latin typeface="+mn-lt"/>
            </a:endParaRPr>
          </a:p>
          <a:p>
            <a:pPr marL="457200" indent="-457200">
              <a:lnSpc>
                <a:spcPct val="90000"/>
              </a:lnSpc>
              <a:spcBef>
                <a:spcPts val="0"/>
              </a:spcBef>
              <a:spcAft>
                <a:spcPts val="600"/>
              </a:spcAft>
              <a:buFont typeface="+mj-lt"/>
              <a:buAutoNum type="arabicPeriod"/>
              <a:defRPr/>
            </a:pPr>
            <a:r>
              <a:rPr lang="en-US" sz="2400" i="1" dirty="0" smtClean="0">
                <a:latin typeface="+mn-lt"/>
              </a:rPr>
              <a:t>Provide non-navigation constituencies with services, data, products, </a:t>
            </a:r>
            <a:r>
              <a:rPr lang="en-US" sz="2400" i="1" smtClean="0">
                <a:latin typeface="+mn-lt"/>
              </a:rPr>
              <a:t>and expertise.</a:t>
            </a:r>
            <a:endParaRPr lang="en-US" dirty="0" smtClean="0"/>
          </a:p>
          <a:p>
            <a:pPr>
              <a:defRPr/>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 name="Picture 2" descr="NOAA_logo_color_3600.tif"/>
          <p:cNvPicPr>
            <a:picLocks noChangeAspect="1"/>
          </p:cNvPicPr>
          <p:nvPr/>
        </p:nvPicPr>
        <p:blipFill>
          <a:blip r:embed="rId2" cstate="email"/>
          <a:srcRect/>
          <a:stretch>
            <a:fillRect/>
          </a:stretch>
        </p:blipFill>
        <p:spPr bwMode="auto">
          <a:xfrm>
            <a:off x="2286000" y="1143000"/>
            <a:ext cx="4572000" cy="45720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a:xfrm>
            <a:off x="457200" y="533400"/>
            <a:ext cx="8229600" cy="1143000"/>
          </a:xfrm>
        </p:spPr>
        <p:txBody>
          <a:bodyPr/>
          <a:lstStyle/>
          <a:p>
            <a:pPr>
              <a:lnSpc>
                <a:spcPct val="85000"/>
              </a:lnSpc>
            </a:pPr>
            <a:r>
              <a:rPr lang="en-US" sz="3600" smtClean="0"/>
              <a:t>National Ocean Policy priority objectives, for context…</a:t>
            </a:r>
          </a:p>
        </p:txBody>
      </p:sp>
      <p:sp>
        <p:nvSpPr>
          <p:cNvPr id="12291" name="Content Placeholder 5"/>
          <p:cNvSpPr>
            <a:spLocks noGrp="1"/>
          </p:cNvSpPr>
          <p:nvPr>
            <p:ph idx="1"/>
          </p:nvPr>
        </p:nvSpPr>
        <p:spPr>
          <a:xfrm>
            <a:off x="457200" y="2057400"/>
            <a:ext cx="8229600" cy="2667000"/>
          </a:xfrm>
        </p:spPr>
        <p:txBody>
          <a:bodyPr/>
          <a:lstStyle/>
          <a:p>
            <a:pPr marL="914400" lvl="1" indent="-457200">
              <a:lnSpc>
                <a:spcPct val="90000"/>
              </a:lnSpc>
              <a:spcBef>
                <a:spcPct val="0"/>
              </a:spcBef>
              <a:spcAft>
                <a:spcPts val="1200"/>
              </a:spcAft>
              <a:buFont typeface="Arial" charset="0"/>
              <a:buChar char="•"/>
            </a:pPr>
            <a:r>
              <a:rPr lang="en-US" i="1" smtClean="0">
                <a:solidFill>
                  <a:schemeClr val="tx1"/>
                </a:solidFill>
                <a:latin typeface="Arial" charset="0"/>
                <a:cs typeface="Arial" charset="0"/>
              </a:rPr>
              <a:t>Ecosystem-based management</a:t>
            </a:r>
            <a:endParaRPr lang="en-US" smtClean="0">
              <a:solidFill>
                <a:schemeClr val="tx1"/>
              </a:solidFill>
              <a:latin typeface="Arial" charset="0"/>
              <a:cs typeface="Arial" charset="0"/>
            </a:endParaRPr>
          </a:p>
          <a:p>
            <a:pPr marL="914400" lvl="1" indent="-457200">
              <a:lnSpc>
                <a:spcPct val="90000"/>
              </a:lnSpc>
              <a:spcBef>
                <a:spcPct val="0"/>
              </a:spcBef>
              <a:spcAft>
                <a:spcPts val="1200"/>
              </a:spcAft>
              <a:buFont typeface="Arial" charset="0"/>
              <a:buChar char="•"/>
            </a:pPr>
            <a:r>
              <a:rPr lang="en-US" i="1" smtClean="0">
                <a:solidFill>
                  <a:schemeClr val="tx1"/>
                </a:solidFill>
                <a:latin typeface="Arial" charset="0"/>
                <a:cs typeface="Arial" charset="0"/>
              </a:rPr>
              <a:t>Coastal and marine spatial planning</a:t>
            </a:r>
            <a:endParaRPr lang="en-US" smtClean="0">
              <a:solidFill>
                <a:schemeClr val="tx1"/>
              </a:solidFill>
              <a:latin typeface="Arial" charset="0"/>
              <a:cs typeface="Arial" charset="0"/>
            </a:endParaRPr>
          </a:p>
          <a:p>
            <a:pPr marL="914400" lvl="1" indent="-457200">
              <a:lnSpc>
                <a:spcPct val="90000"/>
              </a:lnSpc>
              <a:spcBef>
                <a:spcPct val="0"/>
              </a:spcBef>
              <a:spcAft>
                <a:spcPts val="1200"/>
              </a:spcAft>
              <a:buFont typeface="Arial" charset="0"/>
              <a:buChar char="•"/>
            </a:pPr>
            <a:r>
              <a:rPr lang="en-US" i="1" smtClean="0">
                <a:solidFill>
                  <a:schemeClr val="tx1"/>
                </a:solidFill>
                <a:latin typeface="Arial" charset="0"/>
                <a:cs typeface="Arial" charset="0"/>
              </a:rPr>
              <a:t>Resiliency and adaptation to climate change</a:t>
            </a:r>
            <a:endParaRPr lang="en-US" smtClean="0">
              <a:solidFill>
                <a:schemeClr val="tx1"/>
              </a:solidFill>
              <a:latin typeface="Arial" charset="0"/>
              <a:cs typeface="Arial" charset="0"/>
            </a:endParaRPr>
          </a:p>
          <a:p>
            <a:pPr marL="914400" lvl="1" indent="-457200">
              <a:lnSpc>
                <a:spcPct val="90000"/>
              </a:lnSpc>
              <a:spcBef>
                <a:spcPct val="0"/>
              </a:spcBef>
              <a:spcAft>
                <a:spcPts val="1200"/>
              </a:spcAft>
              <a:buFont typeface="Arial" charset="0"/>
              <a:buChar char="•"/>
            </a:pPr>
            <a:r>
              <a:rPr lang="en-US" i="1" smtClean="0">
                <a:solidFill>
                  <a:schemeClr val="tx1"/>
                </a:solidFill>
                <a:latin typeface="Arial" charset="0"/>
                <a:cs typeface="Arial" charset="0"/>
              </a:rPr>
              <a:t>Regional ecosystem protection and restoration</a:t>
            </a:r>
            <a:endParaRPr lang="en-US" smtClean="0">
              <a:solidFill>
                <a:schemeClr val="tx1"/>
              </a:solidFill>
              <a:latin typeface="Arial" charset="0"/>
              <a:cs typeface="Arial" charset="0"/>
            </a:endParaRPr>
          </a:p>
          <a:p>
            <a:pPr marL="914400" lvl="1" indent="-457200">
              <a:lnSpc>
                <a:spcPct val="90000"/>
              </a:lnSpc>
              <a:spcBef>
                <a:spcPct val="0"/>
              </a:spcBef>
              <a:spcAft>
                <a:spcPts val="1200"/>
              </a:spcAft>
              <a:buFont typeface="Arial" charset="0"/>
              <a:buChar char="•"/>
            </a:pPr>
            <a:r>
              <a:rPr lang="en-US" i="1" smtClean="0">
                <a:solidFill>
                  <a:schemeClr val="tx1"/>
                </a:solidFill>
                <a:latin typeface="Arial" charset="0"/>
                <a:cs typeface="Arial" charset="0"/>
              </a:rPr>
              <a:t>Changing conditions in the Arctic</a:t>
            </a:r>
            <a:endParaRPr lang="en-US" smtClean="0">
              <a:solidFill>
                <a:schemeClr val="tx1"/>
              </a:solidFill>
              <a:latin typeface="Arial" charset="0"/>
              <a:cs typeface="Arial" charset="0"/>
            </a:endParaRPr>
          </a:p>
          <a:p>
            <a:pPr marL="914400" lvl="1" indent="-457200">
              <a:lnSpc>
                <a:spcPct val="90000"/>
              </a:lnSpc>
              <a:spcBef>
                <a:spcPct val="0"/>
              </a:spcBef>
              <a:spcAft>
                <a:spcPts val="1200"/>
              </a:spcAft>
              <a:buFont typeface="Arial" charset="0"/>
              <a:buChar char="•"/>
            </a:pPr>
            <a:r>
              <a:rPr lang="en-US" i="1" smtClean="0">
                <a:solidFill>
                  <a:schemeClr val="tx1"/>
                </a:solidFill>
                <a:latin typeface="Arial" charset="0"/>
                <a:cs typeface="Arial" charset="0"/>
              </a:rPr>
              <a:t>Ocean, coastal and Great Lakes observations, mapping and infrastructure</a:t>
            </a:r>
            <a:endParaRPr lang="en-US" smtClean="0">
              <a:solidFill>
                <a:schemeClr val="tx1"/>
              </a:solidFill>
              <a:latin typeface="Arial" charset="0"/>
              <a:cs typeface="Arial"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p:txBody>
          <a:bodyPr/>
          <a:lstStyle/>
          <a:p>
            <a:r>
              <a:rPr lang="en-US" smtClean="0"/>
              <a:t>Next Generation Strategic Plan</a:t>
            </a:r>
          </a:p>
        </p:txBody>
      </p:sp>
      <p:sp>
        <p:nvSpPr>
          <p:cNvPr id="5" name="TextBox 4"/>
          <p:cNvSpPr txBox="1"/>
          <p:nvPr/>
        </p:nvSpPr>
        <p:spPr>
          <a:xfrm>
            <a:off x="381000" y="1905000"/>
            <a:ext cx="8382000" cy="4056063"/>
          </a:xfrm>
          <a:prstGeom prst="rect">
            <a:avLst/>
          </a:prstGeom>
          <a:noFill/>
        </p:spPr>
        <p:txBody>
          <a:bodyPr>
            <a:spAutoFit/>
          </a:bodyPr>
          <a:lstStyle/>
          <a:p>
            <a:pPr marL="274320" indent="-274320">
              <a:lnSpc>
                <a:spcPct val="90000"/>
              </a:lnSpc>
              <a:spcAft>
                <a:spcPts val="1200"/>
              </a:spcAft>
              <a:buFont typeface="Arial" pitchFamily="34" charset="0"/>
              <a:buChar char="•"/>
              <a:defRPr/>
            </a:pPr>
            <a:r>
              <a:rPr lang="en-US" sz="2400" dirty="0">
                <a:latin typeface="+mn-lt"/>
              </a:rPr>
              <a:t>Global trade will further </a:t>
            </a:r>
            <a:r>
              <a:rPr lang="en-US" sz="2400" dirty="0">
                <a:solidFill>
                  <a:srgbClr val="FFFF00"/>
                </a:solidFill>
                <a:latin typeface="+mn-lt"/>
              </a:rPr>
              <a:t>increase the need for safe and efficient maritime transportation</a:t>
            </a:r>
            <a:r>
              <a:rPr lang="en-US" sz="2400" dirty="0">
                <a:latin typeface="+mn-lt"/>
              </a:rPr>
              <a:t>... </a:t>
            </a:r>
          </a:p>
          <a:p>
            <a:pPr marL="274320" indent="-274320">
              <a:lnSpc>
                <a:spcPct val="90000"/>
              </a:lnSpc>
              <a:spcAft>
                <a:spcPts val="1200"/>
              </a:spcAft>
              <a:buFont typeface="Arial" pitchFamily="34" charset="0"/>
              <a:buChar char="•"/>
              <a:defRPr/>
            </a:pPr>
            <a:r>
              <a:rPr lang="en-US" sz="2400" dirty="0">
                <a:latin typeface="+mn-lt"/>
              </a:rPr>
              <a:t>At the same time, the interdependence of ecosystems and economies makes coastal and Great Lakes communities increasingly vulnerable to… impacts of natural and human-induced hazards, including </a:t>
            </a:r>
            <a:r>
              <a:rPr lang="en-US" sz="2400" dirty="0">
                <a:solidFill>
                  <a:srgbClr val="FFFF00"/>
                </a:solidFill>
                <a:latin typeface="+mn-lt"/>
              </a:rPr>
              <a:t>climate change, oil spills, harmful algal blooms </a:t>
            </a:r>
            <a:r>
              <a:rPr lang="en-US" sz="2400" dirty="0">
                <a:latin typeface="+mn-lt"/>
              </a:rPr>
              <a:t>and pathogen outbreaks, and </a:t>
            </a:r>
            <a:r>
              <a:rPr lang="en-US" sz="2400" dirty="0">
                <a:solidFill>
                  <a:srgbClr val="FFFF00"/>
                </a:solidFill>
                <a:latin typeface="+mn-lt"/>
              </a:rPr>
              <a:t>severe weather hazards</a:t>
            </a:r>
            <a:r>
              <a:rPr lang="en-US" sz="2400" dirty="0">
                <a:latin typeface="+mn-lt"/>
              </a:rPr>
              <a:t>. </a:t>
            </a:r>
          </a:p>
          <a:p>
            <a:pPr marL="274320" indent="-274320">
              <a:lnSpc>
                <a:spcPct val="90000"/>
              </a:lnSpc>
              <a:spcAft>
                <a:spcPts val="1200"/>
              </a:spcAft>
              <a:buFont typeface="Arial" pitchFamily="34" charset="0"/>
              <a:buChar char="•"/>
              <a:defRPr/>
            </a:pPr>
            <a:r>
              <a:rPr lang="en-US" sz="2400" dirty="0">
                <a:solidFill>
                  <a:srgbClr val="FFFF00"/>
                </a:solidFill>
                <a:latin typeface="+mn-lt"/>
              </a:rPr>
              <a:t>Geospatial services will support communities, navigation, and economic efficiency with accurate, useful characterizations, charts and maps, assessments, tools, and methods. </a:t>
            </a:r>
            <a:endParaRPr lang="en-US" sz="2400" dirty="0">
              <a:latin typeface="+mn-lt"/>
            </a:endParaRPr>
          </a:p>
        </p:txBody>
      </p:sp>
      <p:sp>
        <p:nvSpPr>
          <p:cNvPr id="6" name="TextBox 5"/>
          <p:cNvSpPr txBox="1"/>
          <p:nvPr/>
        </p:nvSpPr>
        <p:spPr>
          <a:xfrm>
            <a:off x="533400" y="1371600"/>
            <a:ext cx="8305800" cy="425450"/>
          </a:xfrm>
          <a:prstGeom prst="rect">
            <a:avLst/>
          </a:prstGeom>
          <a:noFill/>
        </p:spPr>
        <p:txBody>
          <a:bodyPr>
            <a:spAutoFit/>
          </a:bodyPr>
          <a:lstStyle/>
          <a:p>
            <a:pPr>
              <a:lnSpc>
                <a:spcPct val="90000"/>
              </a:lnSpc>
              <a:spcAft>
                <a:spcPts val="600"/>
              </a:spcAft>
              <a:defRPr/>
            </a:pPr>
            <a:r>
              <a:rPr lang="en-US" sz="2400" i="1" dirty="0">
                <a:solidFill>
                  <a:schemeClr val="tx2"/>
                </a:solidFill>
                <a:latin typeface="+mn-lt"/>
              </a:rPr>
              <a:t>Long-term goal: Resilient Coastal Communities and Economies</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edge of the earth.jpg"/>
          <p:cNvPicPr>
            <a:picLocks noChangeAspect="1"/>
          </p:cNvPicPr>
          <p:nvPr/>
        </p:nvPicPr>
        <p:blipFill>
          <a:blip r:embed="rId3" cstate="email"/>
          <a:srcRect/>
          <a:stretch>
            <a:fillRect/>
          </a:stretch>
        </p:blipFill>
        <p:spPr bwMode="auto">
          <a:xfrm>
            <a:off x="2095500" y="1547813"/>
            <a:ext cx="4953000" cy="3762375"/>
          </a:xfrm>
          <a:prstGeom prst="rect">
            <a:avLst/>
          </a:prstGeom>
          <a:noFill/>
          <a:ln w="9525">
            <a:noFill/>
            <a:miter lim="800000"/>
            <a:headEnd/>
            <a:tailEnd/>
          </a:ln>
        </p:spPr>
      </p:pic>
      <p:pic>
        <p:nvPicPr>
          <p:cNvPr id="7" name="Picture 3" descr="Western Gulf.png"/>
          <p:cNvPicPr>
            <a:picLocks noChangeAspect="1"/>
          </p:cNvPicPr>
          <p:nvPr/>
        </p:nvPicPr>
        <p:blipFill>
          <a:blip r:embed="rId4" cstate="email"/>
          <a:srcRect/>
          <a:stretch>
            <a:fillRect/>
          </a:stretch>
        </p:blipFill>
        <p:spPr bwMode="auto">
          <a:xfrm>
            <a:off x="1447800" y="1752600"/>
            <a:ext cx="6051176"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baltimoreENC.jpg"/>
          <p:cNvPicPr>
            <a:picLocks noChangeAspect="1"/>
          </p:cNvPicPr>
          <p:nvPr/>
        </p:nvPicPr>
        <p:blipFill>
          <a:blip r:embed="rId5" cstate="email"/>
          <a:srcRect/>
          <a:stretch>
            <a:fillRect/>
          </a:stretch>
        </p:blipFill>
        <p:spPr>
          <a:xfrm>
            <a:off x="2743200" y="1752600"/>
            <a:ext cx="3429000"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Evolution of container ships.jpg"/>
          <p:cNvPicPr>
            <a:picLocks noChangeAspect="1"/>
          </p:cNvPicPr>
          <p:nvPr/>
        </p:nvPicPr>
        <p:blipFill>
          <a:blip r:embed="rId6" cstate="email"/>
          <a:srcRect/>
          <a:stretch>
            <a:fillRect/>
          </a:stretch>
        </p:blipFill>
        <p:spPr bwMode="auto">
          <a:xfrm>
            <a:off x="533400" y="1600200"/>
            <a:ext cx="8043863" cy="3733800"/>
          </a:xfrm>
          <a:prstGeom prst="rect">
            <a:avLst/>
          </a:prstGeom>
          <a:noFill/>
          <a:ln w="9525">
            <a:noFill/>
            <a:miter lim="800000"/>
            <a:headEnd/>
            <a:tailEnd/>
          </a:ln>
        </p:spPr>
      </p:pic>
      <p:sp>
        <p:nvSpPr>
          <p:cNvPr id="14342" name="Title 1"/>
          <p:cNvSpPr>
            <a:spLocks noGrp="1"/>
          </p:cNvSpPr>
          <p:nvPr>
            <p:ph type="title"/>
          </p:nvPr>
        </p:nvSpPr>
        <p:spPr>
          <a:xfrm>
            <a:off x="457200" y="381000"/>
            <a:ext cx="8229600" cy="1143000"/>
          </a:xfrm>
        </p:spPr>
        <p:txBody>
          <a:bodyPr/>
          <a:lstStyle/>
          <a:p>
            <a:pPr algn="ctr">
              <a:lnSpc>
                <a:spcPct val="90000"/>
              </a:lnSpc>
            </a:pPr>
            <a:r>
              <a:rPr lang="en-US" sz="3600" smtClean="0"/>
              <a:t>Helping the maritime system handle </a:t>
            </a:r>
            <a:br>
              <a:rPr lang="en-US" sz="3600" smtClean="0"/>
            </a:br>
            <a:r>
              <a:rPr lang="en-US" sz="3600" smtClean="0"/>
              <a:t>more traffic in crowded ports &amp; sea-lanes</a:t>
            </a:r>
          </a:p>
        </p:txBody>
      </p:sp>
      <p:sp>
        <p:nvSpPr>
          <p:cNvPr id="6" name="TextBox 5"/>
          <p:cNvSpPr txBox="1"/>
          <p:nvPr/>
        </p:nvSpPr>
        <p:spPr>
          <a:xfrm>
            <a:off x="1828800" y="5334000"/>
            <a:ext cx="5410200" cy="830263"/>
          </a:xfrm>
          <a:prstGeom prst="rect">
            <a:avLst/>
          </a:prstGeom>
          <a:noFill/>
        </p:spPr>
        <p:txBody>
          <a:bodyPr>
            <a:spAutoFit/>
          </a:bodyPr>
          <a:lstStyle/>
          <a:p>
            <a:pPr algn="ctr">
              <a:defRPr/>
            </a:pPr>
            <a:r>
              <a:rPr lang="en-US" sz="2400" i="1" dirty="0">
                <a:latin typeface="+mn-lt"/>
              </a:rPr>
              <a:t>NOAA provides up-to-date</a:t>
            </a:r>
            <a:r>
              <a:rPr lang="en-US" sz="2400" i="1">
                <a:latin typeface="+mn-lt"/>
              </a:rPr>
              <a:t>, accurate, </a:t>
            </a:r>
            <a:r>
              <a:rPr lang="en-US" sz="2400" i="1" dirty="0">
                <a:latin typeface="+mn-lt"/>
              </a:rPr>
              <a:t>and accessible navigation information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381000"/>
            <a:ext cx="8229600" cy="1143000"/>
          </a:xfrm>
        </p:spPr>
        <p:txBody>
          <a:bodyPr/>
          <a:lstStyle/>
          <a:p>
            <a:pPr algn="r">
              <a:lnSpc>
                <a:spcPct val="90000"/>
              </a:lnSpc>
            </a:pPr>
            <a:r>
              <a:rPr lang="en-US" sz="3600" smtClean="0"/>
              <a:t>Preventing ship groundings</a:t>
            </a:r>
            <a:br>
              <a:rPr lang="en-US" sz="3600" smtClean="0"/>
            </a:br>
            <a:r>
              <a:rPr lang="en-US" sz="3600" smtClean="0"/>
              <a:t> and bridge strikes</a:t>
            </a:r>
          </a:p>
        </p:txBody>
      </p:sp>
      <p:sp>
        <p:nvSpPr>
          <p:cNvPr id="5" name="TextBox 4"/>
          <p:cNvSpPr txBox="1"/>
          <p:nvPr/>
        </p:nvSpPr>
        <p:spPr>
          <a:xfrm>
            <a:off x="381000" y="1143000"/>
            <a:ext cx="3124200" cy="5118100"/>
          </a:xfrm>
          <a:prstGeom prst="rect">
            <a:avLst/>
          </a:prstGeom>
          <a:noFill/>
        </p:spPr>
        <p:txBody>
          <a:bodyPr>
            <a:spAutoFit/>
          </a:bodyPr>
          <a:lstStyle/>
          <a:p>
            <a:pPr>
              <a:lnSpc>
                <a:spcPct val="85000"/>
              </a:lnSpc>
              <a:defRPr/>
            </a:pPr>
            <a:r>
              <a:rPr lang="en-US" sz="2800" i="1" dirty="0">
                <a:latin typeface="+mn-lt"/>
              </a:rPr>
              <a:t>PORTS® provides</a:t>
            </a:r>
          </a:p>
          <a:p>
            <a:pPr>
              <a:lnSpc>
                <a:spcPct val="85000"/>
              </a:lnSpc>
              <a:defRPr/>
            </a:pPr>
            <a:r>
              <a:rPr lang="en-US" sz="2800" i="1" dirty="0">
                <a:latin typeface="+mn-lt"/>
              </a:rPr>
              <a:t>environmental observations of:</a:t>
            </a:r>
          </a:p>
          <a:p>
            <a:pPr marL="274320" indent="-274320">
              <a:lnSpc>
                <a:spcPct val="90000"/>
              </a:lnSpc>
              <a:spcBef>
                <a:spcPts val="600"/>
              </a:spcBef>
              <a:spcAft>
                <a:spcPts val="600"/>
              </a:spcAft>
              <a:buFont typeface="Wingdings" pitchFamily="2" charset="2"/>
              <a:buChar char="ü"/>
              <a:defRPr/>
            </a:pPr>
            <a:r>
              <a:rPr lang="en-US" sz="2400" i="1" dirty="0">
                <a:latin typeface="+mn-lt"/>
              </a:rPr>
              <a:t>water levels</a:t>
            </a:r>
          </a:p>
          <a:p>
            <a:pPr marL="274320" indent="-274320">
              <a:lnSpc>
                <a:spcPct val="90000"/>
              </a:lnSpc>
              <a:spcAft>
                <a:spcPts val="600"/>
              </a:spcAft>
              <a:buFont typeface="Wingdings" pitchFamily="2" charset="2"/>
              <a:buChar char="ü"/>
              <a:defRPr/>
            </a:pPr>
            <a:r>
              <a:rPr lang="en-US" sz="2400" i="1" dirty="0">
                <a:latin typeface="+mn-lt"/>
              </a:rPr>
              <a:t>currents</a:t>
            </a:r>
          </a:p>
          <a:p>
            <a:pPr marL="274320" indent="-274320">
              <a:lnSpc>
                <a:spcPct val="90000"/>
              </a:lnSpc>
              <a:spcAft>
                <a:spcPts val="600"/>
              </a:spcAft>
              <a:buFont typeface="Wingdings" pitchFamily="2" charset="2"/>
              <a:buChar char="ü"/>
              <a:defRPr/>
            </a:pPr>
            <a:r>
              <a:rPr lang="en-US" sz="2400" i="1" dirty="0">
                <a:latin typeface="+mn-lt"/>
              </a:rPr>
              <a:t>salinity</a:t>
            </a:r>
          </a:p>
          <a:p>
            <a:pPr marL="274320" indent="-274320">
              <a:lnSpc>
                <a:spcPct val="90000"/>
              </a:lnSpc>
              <a:spcAft>
                <a:spcPts val="600"/>
              </a:spcAft>
              <a:buFont typeface="Wingdings" pitchFamily="2" charset="2"/>
              <a:buChar char="ü"/>
              <a:defRPr/>
            </a:pPr>
            <a:r>
              <a:rPr lang="en-US" sz="2400" i="1" dirty="0">
                <a:latin typeface="+mn-lt"/>
              </a:rPr>
              <a:t>water temperature</a:t>
            </a:r>
          </a:p>
          <a:p>
            <a:pPr marL="274320" indent="-274320">
              <a:lnSpc>
                <a:spcPct val="90000"/>
              </a:lnSpc>
              <a:spcAft>
                <a:spcPts val="600"/>
              </a:spcAft>
              <a:buFont typeface="Wingdings" pitchFamily="2" charset="2"/>
              <a:buChar char="ü"/>
              <a:defRPr/>
            </a:pPr>
            <a:r>
              <a:rPr lang="en-US" sz="2400" i="1" dirty="0">
                <a:latin typeface="+mn-lt"/>
              </a:rPr>
              <a:t>meteorological parameters </a:t>
            </a:r>
          </a:p>
          <a:p>
            <a:pPr marL="274320" indent="-274320">
              <a:lnSpc>
                <a:spcPct val="90000"/>
              </a:lnSpc>
              <a:spcAft>
                <a:spcPts val="600"/>
              </a:spcAft>
              <a:buFont typeface="Wingdings" pitchFamily="2" charset="2"/>
              <a:buChar char="ü"/>
              <a:defRPr/>
            </a:pPr>
            <a:r>
              <a:rPr lang="en-US" sz="2400" i="1" dirty="0" err="1">
                <a:latin typeface="+mn-lt"/>
              </a:rPr>
              <a:t>airgap</a:t>
            </a:r>
            <a:r>
              <a:rPr lang="en-US" sz="2400" i="1" dirty="0">
                <a:latin typeface="+mn-lt"/>
              </a:rPr>
              <a:t> </a:t>
            </a:r>
            <a:br>
              <a:rPr lang="en-US" sz="2400" i="1" dirty="0">
                <a:latin typeface="+mn-lt"/>
              </a:rPr>
            </a:br>
            <a:r>
              <a:rPr lang="en-US" sz="2400" i="1" dirty="0">
                <a:latin typeface="+mn-lt"/>
              </a:rPr>
              <a:t>(bridge clearance)</a:t>
            </a:r>
          </a:p>
          <a:p>
            <a:pPr marL="274320" indent="-274320">
              <a:lnSpc>
                <a:spcPct val="90000"/>
              </a:lnSpc>
              <a:spcAft>
                <a:spcPts val="600"/>
              </a:spcAft>
              <a:buFont typeface="Wingdings" pitchFamily="2" charset="2"/>
              <a:buChar char="ü"/>
              <a:defRPr/>
            </a:pPr>
            <a:r>
              <a:rPr lang="en-US" sz="2400" i="1" dirty="0">
                <a:latin typeface="+mn-lt"/>
              </a:rPr>
              <a:t>visibility</a:t>
            </a:r>
          </a:p>
          <a:p>
            <a:pPr marL="274320" indent="-274320">
              <a:lnSpc>
                <a:spcPct val="90000"/>
              </a:lnSpc>
              <a:spcAft>
                <a:spcPts val="600"/>
              </a:spcAft>
              <a:buFont typeface="Wingdings" pitchFamily="2" charset="2"/>
              <a:buChar char="ü"/>
              <a:defRPr/>
            </a:pPr>
            <a:r>
              <a:rPr lang="en-US" sz="2400" i="1" dirty="0">
                <a:latin typeface="+mn-lt"/>
              </a:rPr>
              <a:t>waves</a:t>
            </a:r>
          </a:p>
        </p:txBody>
      </p:sp>
      <p:pic>
        <p:nvPicPr>
          <p:cNvPr id="15364" name="Picture 136" descr="AIS.jpg"/>
          <p:cNvPicPr>
            <a:picLocks noChangeAspect="1"/>
          </p:cNvPicPr>
          <p:nvPr/>
        </p:nvPicPr>
        <p:blipFill>
          <a:blip r:embed="rId2" cstate="email"/>
          <a:srcRect/>
          <a:stretch>
            <a:fillRect/>
          </a:stretch>
        </p:blipFill>
        <p:spPr bwMode="auto">
          <a:xfrm>
            <a:off x="3352800" y="1600200"/>
            <a:ext cx="5410200" cy="41481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52400"/>
            <a:ext cx="8229600" cy="1477963"/>
          </a:xfrm>
        </p:spPr>
        <p:txBody>
          <a:bodyPr/>
          <a:lstStyle/>
          <a:p>
            <a:pPr>
              <a:lnSpc>
                <a:spcPct val="85000"/>
              </a:lnSpc>
            </a:pPr>
            <a:r>
              <a:rPr lang="en-US" sz="3600" smtClean="0"/>
              <a:t>Giving commercial mariners observational forecasts for voyage planning</a:t>
            </a:r>
          </a:p>
        </p:txBody>
      </p:sp>
      <p:sp>
        <p:nvSpPr>
          <p:cNvPr id="16387" name="TextBox 4"/>
          <p:cNvSpPr txBox="1">
            <a:spLocks noChangeArrowheads="1"/>
          </p:cNvSpPr>
          <p:nvPr/>
        </p:nvSpPr>
        <p:spPr bwMode="auto">
          <a:xfrm>
            <a:off x="533400" y="1447800"/>
            <a:ext cx="7467600" cy="830263"/>
          </a:xfrm>
          <a:prstGeom prst="rect">
            <a:avLst/>
          </a:prstGeom>
          <a:noFill/>
          <a:ln w="9525">
            <a:noFill/>
            <a:miter lim="800000"/>
            <a:headEnd/>
            <a:tailEnd/>
          </a:ln>
        </p:spPr>
        <p:txBody>
          <a:bodyPr>
            <a:spAutoFit/>
          </a:bodyPr>
          <a:lstStyle/>
          <a:p>
            <a:r>
              <a:rPr lang="en-US" sz="2400" i="1"/>
              <a:t>More water &gt; add more cargo</a:t>
            </a:r>
          </a:p>
          <a:p>
            <a:r>
              <a:rPr lang="en-US" sz="2400" i="1"/>
              <a:t>Less water  &gt; load less cargo, or adjust schedule</a:t>
            </a:r>
          </a:p>
        </p:txBody>
      </p:sp>
      <p:sp>
        <p:nvSpPr>
          <p:cNvPr id="16388" name="TextBox 5"/>
          <p:cNvSpPr txBox="1">
            <a:spLocks noChangeArrowheads="1"/>
          </p:cNvSpPr>
          <p:nvPr/>
        </p:nvSpPr>
        <p:spPr bwMode="auto">
          <a:xfrm>
            <a:off x="1295400" y="5562600"/>
            <a:ext cx="6477000" cy="757238"/>
          </a:xfrm>
          <a:prstGeom prst="rect">
            <a:avLst/>
          </a:prstGeom>
          <a:noFill/>
          <a:ln w="9525">
            <a:noFill/>
            <a:miter lim="800000"/>
            <a:headEnd/>
            <a:tailEnd/>
          </a:ln>
        </p:spPr>
        <p:txBody>
          <a:bodyPr>
            <a:spAutoFit/>
          </a:bodyPr>
          <a:lstStyle/>
          <a:p>
            <a:pPr algn="ctr">
              <a:lnSpc>
                <a:spcPct val="90000"/>
              </a:lnSpc>
            </a:pPr>
            <a:r>
              <a:rPr lang="en-US" sz="2400" i="1"/>
              <a:t>Mariners can time transit to take advantage of, </a:t>
            </a:r>
            <a:br>
              <a:rPr lang="en-US" sz="2400" i="1"/>
            </a:br>
            <a:r>
              <a:rPr lang="en-US" sz="2400" i="1"/>
              <a:t>or avoid, strong currents</a:t>
            </a:r>
          </a:p>
        </p:txBody>
      </p:sp>
      <p:pic>
        <p:nvPicPr>
          <p:cNvPr id="16389" name="Picture 2"/>
          <p:cNvPicPr>
            <a:picLocks noChangeAspect="1" noChangeArrowheads="1"/>
          </p:cNvPicPr>
          <p:nvPr/>
        </p:nvPicPr>
        <p:blipFill>
          <a:blip r:embed="rId3" cstate="email"/>
          <a:srcRect/>
          <a:stretch>
            <a:fillRect/>
          </a:stretch>
        </p:blipFill>
        <p:spPr bwMode="auto">
          <a:xfrm>
            <a:off x="76200" y="2438400"/>
            <a:ext cx="1465263" cy="2743200"/>
          </a:xfrm>
          <a:prstGeom prst="rect">
            <a:avLst/>
          </a:prstGeom>
          <a:noFill/>
          <a:ln w="9525">
            <a:noFill/>
            <a:miter lim="800000"/>
            <a:headEnd/>
            <a:tailEnd/>
          </a:ln>
        </p:spPr>
      </p:pic>
      <p:pic>
        <p:nvPicPr>
          <p:cNvPr id="16390" name="Picture 18" descr="201102041200_CBOFS2_cb_all_wind_now_201102040600.png"/>
          <p:cNvPicPr>
            <a:picLocks noChangeAspect="1"/>
          </p:cNvPicPr>
          <p:nvPr/>
        </p:nvPicPr>
        <p:blipFill>
          <a:blip r:embed="rId4" cstate="email"/>
          <a:srcRect l="15500" t="5664" r="34955"/>
          <a:stretch>
            <a:fillRect/>
          </a:stretch>
        </p:blipFill>
        <p:spPr bwMode="auto">
          <a:xfrm>
            <a:off x="1600200" y="2514600"/>
            <a:ext cx="1524000" cy="2538413"/>
          </a:xfrm>
          <a:prstGeom prst="rect">
            <a:avLst/>
          </a:prstGeom>
          <a:noFill/>
          <a:ln w="9525">
            <a:noFill/>
            <a:miter lim="800000"/>
            <a:headEnd/>
            <a:tailEnd/>
          </a:ln>
        </p:spPr>
      </p:pic>
      <p:pic>
        <p:nvPicPr>
          <p:cNvPr id="16391" name="Picture 19" descr="201102041200_CBOFS2_cb_all_wl_now_201102040600.png"/>
          <p:cNvPicPr>
            <a:picLocks noChangeAspect="1"/>
          </p:cNvPicPr>
          <p:nvPr/>
        </p:nvPicPr>
        <p:blipFill>
          <a:blip r:embed="rId5" cstate="email"/>
          <a:srcRect l="17667" t="4951" r="33333"/>
          <a:stretch>
            <a:fillRect/>
          </a:stretch>
        </p:blipFill>
        <p:spPr bwMode="auto">
          <a:xfrm>
            <a:off x="3124200" y="2514600"/>
            <a:ext cx="1481138" cy="2514600"/>
          </a:xfrm>
          <a:prstGeom prst="rect">
            <a:avLst/>
          </a:prstGeom>
          <a:noFill/>
          <a:ln w="9525">
            <a:noFill/>
            <a:miter lim="800000"/>
            <a:headEnd/>
            <a:tailEnd/>
          </a:ln>
        </p:spPr>
      </p:pic>
      <p:pic>
        <p:nvPicPr>
          <p:cNvPr id="16392" name="Picture 20" descr="201102041200_CBOFS2_cb_all_temp_now_201102040600.png"/>
          <p:cNvPicPr>
            <a:picLocks noChangeAspect="1"/>
          </p:cNvPicPr>
          <p:nvPr/>
        </p:nvPicPr>
        <p:blipFill>
          <a:blip r:embed="rId6" cstate="email"/>
          <a:srcRect l="15382" t="4724" r="36951"/>
          <a:stretch>
            <a:fillRect/>
          </a:stretch>
        </p:blipFill>
        <p:spPr bwMode="auto">
          <a:xfrm>
            <a:off x="6019800" y="2514600"/>
            <a:ext cx="1438275" cy="2514600"/>
          </a:xfrm>
          <a:prstGeom prst="rect">
            <a:avLst/>
          </a:prstGeom>
          <a:noFill/>
          <a:ln w="9525">
            <a:noFill/>
            <a:miter lim="800000"/>
            <a:headEnd/>
            <a:tailEnd/>
          </a:ln>
        </p:spPr>
      </p:pic>
      <p:pic>
        <p:nvPicPr>
          <p:cNvPr id="16393" name="Picture 22" descr="201102041200_CBOFS2_cb_all_sa_now_201102040600.png"/>
          <p:cNvPicPr>
            <a:picLocks noChangeAspect="1"/>
          </p:cNvPicPr>
          <p:nvPr/>
        </p:nvPicPr>
        <p:blipFill>
          <a:blip r:embed="rId7" cstate="email"/>
          <a:srcRect l="17751" t="5000" r="34750"/>
          <a:stretch>
            <a:fillRect/>
          </a:stretch>
        </p:blipFill>
        <p:spPr bwMode="auto">
          <a:xfrm>
            <a:off x="4572000" y="2514600"/>
            <a:ext cx="1436688" cy="2514600"/>
          </a:xfrm>
          <a:prstGeom prst="rect">
            <a:avLst/>
          </a:prstGeom>
          <a:noFill/>
          <a:ln w="9525">
            <a:noFill/>
            <a:miter lim="800000"/>
            <a:headEnd/>
            <a:tailEnd/>
          </a:ln>
        </p:spPr>
      </p:pic>
      <p:pic>
        <p:nvPicPr>
          <p:cNvPr id="16394" name="Picture 23" descr="201102041200_CBOFS2_cb_all_cu_now_201102040600.png"/>
          <p:cNvPicPr>
            <a:picLocks noChangeAspect="1"/>
          </p:cNvPicPr>
          <p:nvPr/>
        </p:nvPicPr>
        <p:blipFill>
          <a:blip r:embed="rId8" cstate="email"/>
          <a:srcRect l="16833" t="4762" r="36987"/>
          <a:stretch>
            <a:fillRect/>
          </a:stretch>
        </p:blipFill>
        <p:spPr bwMode="auto">
          <a:xfrm>
            <a:off x="7445375" y="2514600"/>
            <a:ext cx="1393825" cy="2514600"/>
          </a:xfrm>
          <a:prstGeom prst="rect">
            <a:avLst/>
          </a:prstGeom>
          <a:noFill/>
          <a:ln w="9525">
            <a:noFill/>
            <a:miter lim="800000"/>
            <a:headEnd/>
            <a:tailEnd/>
          </a:ln>
        </p:spPr>
      </p:pic>
      <p:sp>
        <p:nvSpPr>
          <p:cNvPr id="13" name="TextBox 12"/>
          <p:cNvSpPr txBox="1"/>
          <p:nvPr/>
        </p:nvSpPr>
        <p:spPr>
          <a:xfrm>
            <a:off x="1600200" y="5105400"/>
            <a:ext cx="1447800" cy="369888"/>
          </a:xfrm>
          <a:prstGeom prst="rect">
            <a:avLst/>
          </a:prstGeom>
          <a:noFill/>
        </p:spPr>
        <p:txBody>
          <a:bodyPr>
            <a:spAutoFit/>
          </a:bodyPr>
          <a:lstStyle/>
          <a:p>
            <a:pPr algn="ctr">
              <a:defRPr/>
            </a:pPr>
            <a:r>
              <a:rPr lang="en-US" dirty="0">
                <a:solidFill>
                  <a:schemeClr val="accent5"/>
                </a:solidFill>
                <a:latin typeface="+mn-lt"/>
              </a:rPr>
              <a:t>Winds</a:t>
            </a:r>
          </a:p>
        </p:txBody>
      </p:sp>
      <p:sp>
        <p:nvSpPr>
          <p:cNvPr id="14" name="TextBox 13"/>
          <p:cNvSpPr txBox="1"/>
          <p:nvPr/>
        </p:nvSpPr>
        <p:spPr>
          <a:xfrm>
            <a:off x="3124200" y="5105400"/>
            <a:ext cx="1447800" cy="381000"/>
          </a:xfrm>
          <a:prstGeom prst="rect">
            <a:avLst/>
          </a:prstGeom>
          <a:noFill/>
        </p:spPr>
        <p:txBody>
          <a:bodyPr>
            <a:spAutoFit/>
          </a:bodyPr>
          <a:lstStyle/>
          <a:p>
            <a:pPr algn="ctr">
              <a:defRPr/>
            </a:pPr>
            <a:r>
              <a:rPr lang="en-US" dirty="0">
                <a:solidFill>
                  <a:schemeClr val="accent5"/>
                </a:solidFill>
                <a:latin typeface="+mn-lt"/>
              </a:rPr>
              <a:t>WL</a:t>
            </a:r>
          </a:p>
        </p:txBody>
      </p:sp>
      <p:sp>
        <p:nvSpPr>
          <p:cNvPr id="15" name="TextBox 14"/>
          <p:cNvSpPr txBox="1"/>
          <p:nvPr/>
        </p:nvSpPr>
        <p:spPr>
          <a:xfrm>
            <a:off x="4572000" y="5105400"/>
            <a:ext cx="1447800" cy="369888"/>
          </a:xfrm>
          <a:prstGeom prst="rect">
            <a:avLst/>
          </a:prstGeom>
          <a:noFill/>
        </p:spPr>
        <p:txBody>
          <a:bodyPr>
            <a:spAutoFit/>
          </a:bodyPr>
          <a:lstStyle/>
          <a:p>
            <a:pPr algn="ctr">
              <a:defRPr/>
            </a:pPr>
            <a:r>
              <a:rPr lang="en-US" dirty="0">
                <a:solidFill>
                  <a:schemeClr val="accent5"/>
                </a:solidFill>
                <a:latin typeface="+mn-lt"/>
              </a:rPr>
              <a:t>Salinity</a:t>
            </a:r>
          </a:p>
        </p:txBody>
      </p:sp>
      <p:sp>
        <p:nvSpPr>
          <p:cNvPr id="16" name="TextBox 15"/>
          <p:cNvSpPr txBox="1"/>
          <p:nvPr/>
        </p:nvSpPr>
        <p:spPr>
          <a:xfrm>
            <a:off x="6019800" y="5105400"/>
            <a:ext cx="1371600" cy="381000"/>
          </a:xfrm>
          <a:prstGeom prst="rect">
            <a:avLst/>
          </a:prstGeom>
          <a:noFill/>
        </p:spPr>
        <p:txBody>
          <a:bodyPr>
            <a:spAutoFit/>
          </a:bodyPr>
          <a:lstStyle/>
          <a:p>
            <a:pPr algn="ctr">
              <a:defRPr/>
            </a:pPr>
            <a:r>
              <a:rPr lang="en-US" dirty="0">
                <a:solidFill>
                  <a:schemeClr val="accent5"/>
                </a:solidFill>
                <a:latin typeface="+mn-lt"/>
              </a:rPr>
              <a:t>Temp</a:t>
            </a:r>
          </a:p>
        </p:txBody>
      </p:sp>
      <p:sp>
        <p:nvSpPr>
          <p:cNvPr id="17" name="TextBox 16"/>
          <p:cNvSpPr txBox="1"/>
          <p:nvPr/>
        </p:nvSpPr>
        <p:spPr>
          <a:xfrm>
            <a:off x="7467600" y="5105400"/>
            <a:ext cx="1371600" cy="381000"/>
          </a:xfrm>
          <a:prstGeom prst="rect">
            <a:avLst/>
          </a:prstGeom>
          <a:noFill/>
        </p:spPr>
        <p:txBody>
          <a:bodyPr>
            <a:spAutoFit/>
          </a:bodyPr>
          <a:lstStyle/>
          <a:p>
            <a:pPr algn="ctr">
              <a:defRPr/>
            </a:pPr>
            <a:r>
              <a:rPr lang="en-US" dirty="0">
                <a:solidFill>
                  <a:schemeClr val="accent5"/>
                </a:solidFill>
                <a:latin typeface="+mn-lt"/>
              </a:rPr>
              <a:t>Currents</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a:r>
              <a:rPr lang="en-US" sz="3600" smtClean="0"/>
              <a:t>Encouraging safe recreational boating</a:t>
            </a:r>
          </a:p>
        </p:txBody>
      </p:sp>
      <p:pic>
        <p:nvPicPr>
          <p:cNvPr id="17411" name="Picture 5" descr="ipod_screenshot.png"/>
          <p:cNvPicPr>
            <a:picLocks noChangeAspect="1"/>
          </p:cNvPicPr>
          <p:nvPr/>
        </p:nvPicPr>
        <p:blipFill>
          <a:blip r:embed="rId3" cstate="email"/>
          <a:srcRect/>
          <a:stretch>
            <a:fillRect/>
          </a:stretch>
        </p:blipFill>
        <p:spPr bwMode="auto">
          <a:xfrm>
            <a:off x="5029200" y="1295400"/>
            <a:ext cx="1181100" cy="2101850"/>
          </a:xfrm>
          <a:prstGeom prst="rect">
            <a:avLst/>
          </a:prstGeom>
          <a:noFill/>
          <a:ln w="9525">
            <a:noFill/>
            <a:miter lim="800000"/>
            <a:headEnd/>
            <a:tailEnd/>
          </a:ln>
        </p:spPr>
      </p:pic>
      <p:pic>
        <p:nvPicPr>
          <p:cNvPr id="7" name="Picture 6" descr="bookletchart2.JPG"/>
          <p:cNvPicPr>
            <a:picLocks noChangeAspect="1"/>
          </p:cNvPicPr>
          <p:nvPr/>
        </p:nvPicPr>
        <p:blipFill>
          <a:blip r:embed="rId4" cstate="email"/>
          <a:stretch>
            <a:fillRect/>
          </a:stretch>
        </p:blipFill>
        <p:spPr>
          <a:xfrm rot="20070651">
            <a:off x="5270588" y="3070751"/>
            <a:ext cx="3505200" cy="25040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6096000" y="1295400"/>
            <a:ext cx="2895600" cy="1089025"/>
          </a:xfrm>
          <a:prstGeom prst="rect">
            <a:avLst/>
          </a:prstGeom>
          <a:noFill/>
        </p:spPr>
        <p:txBody>
          <a:bodyPr>
            <a:spAutoFit/>
          </a:bodyPr>
          <a:lstStyle/>
          <a:p>
            <a:pPr algn="ctr">
              <a:lnSpc>
                <a:spcPct val="90000"/>
              </a:lnSpc>
              <a:defRPr/>
            </a:pPr>
            <a:r>
              <a:rPr lang="en-US" sz="2400" i="1" dirty="0">
                <a:latin typeface="+mn-lt"/>
              </a:rPr>
              <a:t>NOAA develops </a:t>
            </a:r>
            <a:br>
              <a:rPr lang="en-US" sz="2400" i="1" dirty="0">
                <a:latin typeface="+mn-lt"/>
              </a:rPr>
            </a:br>
            <a:r>
              <a:rPr lang="en-US" sz="2400" i="1" dirty="0">
                <a:latin typeface="+mn-lt"/>
              </a:rPr>
              <a:t>consumer friendly navigation products</a:t>
            </a:r>
          </a:p>
        </p:txBody>
      </p:sp>
      <p:sp>
        <p:nvSpPr>
          <p:cNvPr id="10" name="TextBox 9"/>
          <p:cNvSpPr txBox="1"/>
          <p:nvPr/>
        </p:nvSpPr>
        <p:spPr>
          <a:xfrm>
            <a:off x="152400" y="5105400"/>
            <a:ext cx="4876800" cy="757238"/>
          </a:xfrm>
          <a:prstGeom prst="rect">
            <a:avLst/>
          </a:prstGeom>
          <a:noFill/>
        </p:spPr>
        <p:txBody>
          <a:bodyPr>
            <a:spAutoFit/>
          </a:bodyPr>
          <a:lstStyle/>
          <a:p>
            <a:pPr algn="ctr">
              <a:lnSpc>
                <a:spcPct val="90000"/>
              </a:lnSpc>
              <a:defRPr/>
            </a:pPr>
            <a:r>
              <a:rPr lang="en-US" sz="2400" i="1" dirty="0">
                <a:latin typeface="+mn-lt"/>
              </a:rPr>
              <a:t>Reaching out to boating public at boat shows and community events </a:t>
            </a:r>
          </a:p>
        </p:txBody>
      </p:sp>
      <p:pic>
        <p:nvPicPr>
          <p:cNvPr id="12" name="Picture 11" descr="ArtReef Jan10 4guys.jpg"/>
          <p:cNvPicPr>
            <a:picLocks noChangeAspect="1"/>
          </p:cNvPicPr>
          <p:nvPr/>
        </p:nvPicPr>
        <p:blipFill>
          <a:blip r:embed="rId5" cstate="email"/>
          <a:stretch>
            <a:fillRect/>
          </a:stretch>
        </p:blipFill>
        <p:spPr>
          <a:xfrm>
            <a:off x="381000" y="1371600"/>
            <a:ext cx="4512727" cy="35290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648200" y="533400"/>
            <a:ext cx="3352800" cy="1143000"/>
          </a:xfrm>
        </p:spPr>
        <p:txBody>
          <a:bodyPr/>
          <a:lstStyle/>
          <a:p>
            <a:pPr algn="ctr">
              <a:lnSpc>
                <a:spcPct val="90000"/>
              </a:lnSpc>
            </a:pPr>
            <a:r>
              <a:rPr lang="en-US" sz="3600" smtClean="0"/>
              <a:t>Contributing to homeland security</a:t>
            </a:r>
          </a:p>
        </p:txBody>
      </p:sp>
      <p:sp>
        <p:nvSpPr>
          <p:cNvPr id="5" name="TextBox 4"/>
          <p:cNvSpPr txBox="1"/>
          <p:nvPr/>
        </p:nvSpPr>
        <p:spPr>
          <a:xfrm>
            <a:off x="3581400" y="1905000"/>
            <a:ext cx="5257800" cy="1422400"/>
          </a:xfrm>
          <a:prstGeom prst="rect">
            <a:avLst/>
          </a:prstGeom>
          <a:noFill/>
        </p:spPr>
        <p:txBody>
          <a:bodyPr>
            <a:spAutoFit/>
          </a:bodyPr>
          <a:lstStyle/>
          <a:p>
            <a:pPr algn="ctr">
              <a:lnSpc>
                <a:spcPct val="90000"/>
              </a:lnSpc>
              <a:defRPr/>
            </a:pPr>
            <a:r>
              <a:rPr lang="en-US" sz="2400" i="1" dirty="0">
                <a:latin typeface="+mn-lt"/>
              </a:rPr>
              <a:t>Pre-threat Maritime Homeland Defense hydrographic surveys </a:t>
            </a:r>
            <a:br>
              <a:rPr lang="en-US" sz="2400" i="1" dirty="0">
                <a:latin typeface="+mn-lt"/>
              </a:rPr>
            </a:br>
            <a:r>
              <a:rPr lang="en-US" sz="2400" i="1" dirty="0">
                <a:latin typeface="+mn-lt"/>
              </a:rPr>
              <a:t>of major dual-use ports contribute to </a:t>
            </a:r>
            <a:br>
              <a:rPr lang="en-US" sz="2400" i="1" dirty="0">
                <a:latin typeface="+mn-lt"/>
              </a:rPr>
            </a:br>
            <a:r>
              <a:rPr lang="en-US" sz="2400" i="1" dirty="0">
                <a:latin typeface="+mn-lt"/>
              </a:rPr>
              <a:t>military threat detection analysis </a:t>
            </a:r>
          </a:p>
        </p:txBody>
      </p:sp>
      <p:pic>
        <p:nvPicPr>
          <p:cNvPr id="6" name="Picture 5" descr="Mine Warfare image.tif"/>
          <p:cNvPicPr>
            <a:picLocks noChangeAspect="1"/>
          </p:cNvPicPr>
          <p:nvPr/>
        </p:nvPicPr>
        <p:blipFill>
          <a:blip r:embed="rId3" cstate="email"/>
          <a:srcRect/>
          <a:stretch>
            <a:fillRect/>
          </a:stretch>
        </p:blipFill>
        <p:spPr>
          <a:xfrm>
            <a:off x="762000" y="152400"/>
            <a:ext cx="2590800" cy="609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SSS Imagery.jpg"/>
          <p:cNvPicPr>
            <a:picLocks noChangeAspect="1"/>
          </p:cNvPicPr>
          <p:nvPr/>
        </p:nvPicPr>
        <p:blipFill>
          <a:blip r:embed="rId4" cstate="email"/>
          <a:srcRect/>
          <a:stretch>
            <a:fillRect/>
          </a:stretch>
        </p:blipFill>
        <p:spPr>
          <a:xfrm>
            <a:off x="4038600" y="3429000"/>
            <a:ext cx="4256567" cy="22879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CS">
      <a:dk1>
        <a:sysClr val="windowText" lastClr="000000"/>
      </a:dk1>
      <a:lt1>
        <a:sysClr val="window" lastClr="FFFFFF"/>
      </a:lt1>
      <a:dk2>
        <a:srgbClr val="4F81BD"/>
      </a:dk2>
      <a:lt2>
        <a:srgbClr val="D3DFEE"/>
      </a:lt2>
      <a:accent1>
        <a:srgbClr val="A7BFDE"/>
      </a:accent1>
      <a:accent2>
        <a:srgbClr val="0F6FC6"/>
      </a:accent2>
      <a:accent3>
        <a:srgbClr val="59A9F2"/>
      </a:accent3>
      <a:accent4>
        <a:srgbClr val="54A838"/>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15182</TotalTime>
  <Words>2023</Words>
  <Application>Microsoft Office PowerPoint</Application>
  <PresentationFormat>On-screen Show (4:3)</PresentationFormat>
  <Paragraphs>264</Paragraphs>
  <Slides>27</Slides>
  <Notes>19</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Overview of Navigation Services for HSRP members March 2011</vt:lpstr>
      <vt:lpstr>We have two questions today…</vt:lpstr>
      <vt:lpstr>National Ocean Policy priority objectives, for context…</vt:lpstr>
      <vt:lpstr>Next Generation Strategic Plan</vt:lpstr>
      <vt:lpstr>Helping the maritime system handle  more traffic in crowded ports &amp; sea-lanes</vt:lpstr>
      <vt:lpstr>Preventing ship groundings  and bridge strikes</vt:lpstr>
      <vt:lpstr>Giving commercial mariners observational forecasts for voyage planning</vt:lpstr>
      <vt:lpstr>Encouraging safe recreational boating</vt:lpstr>
      <vt:lpstr>Contributing to homeland security</vt:lpstr>
      <vt:lpstr>Preparing for new  Arctic transportation routes</vt:lpstr>
      <vt:lpstr>Warning coastal populations of a tsunami </vt:lpstr>
      <vt:lpstr>Responding to requests from Coast Guard and Army Corps of Engineers</vt:lpstr>
      <vt:lpstr>Speeding the re-opening of ports  after hurricanes</vt:lpstr>
      <vt:lpstr>Responding to a release of  hazardous materials / oil spill</vt:lpstr>
      <vt:lpstr>Helping coastal authorities plan  for storm surge</vt:lpstr>
      <vt:lpstr>Helping planners restore coastal ecosystems</vt:lpstr>
      <vt:lpstr>Improving elevations</vt:lpstr>
      <vt:lpstr>Showing trends in local sea level and land elevation changes</vt:lpstr>
      <vt:lpstr>Helping to support  healthy fish populations</vt:lpstr>
      <vt:lpstr>Predicting and modeling  harmful algal bloom</vt:lpstr>
      <vt:lpstr>Helping to resolve boundary disputes</vt:lpstr>
      <vt:lpstr>And extending U.S. boundaries…</vt:lpstr>
      <vt:lpstr>Improving aviation safety</vt:lpstr>
      <vt:lpstr>Working with commercial partners</vt:lpstr>
      <vt:lpstr>Developing and transitioning new technologies and techniques</vt:lpstr>
      <vt:lpstr>Challenges facing NOAA’s Navigation Services Program</vt:lpstr>
      <vt:lpstr>Slide 27</vt:lpstr>
    </vt:vector>
  </TitlesOfParts>
  <Company>NOAA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the Climate Change Challenge</dc:title>
  <dc:creator>Mike Walker</dc:creator>
  <cp:lastModifiedBy>Scott M. Sherman</cp:lastModifiedBy>
  <cp:revision>561</cp:revision>
  <dcterms:created xsi:type="dcterms:W3CDTF">2009-05-11T17:46:15Z</dcterms:created>
  <dcterms:modified xsi:type="dcterms:W3CDTF">2011-04-05T12:13:38Z</dcterms:modified>
</cp:coreProperties>
</file>