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9" r:id="rId2"/>
    <p:sldId id="260" r:id="rId3"/>
    <p:sldId id="278" r:id="rId4"/>
    <p:sldId id="261" r:id="rId5"/>
    <p:sldId id="262" r:id="rId6"/>
    <p:sldId id="274" r:id="rId7"/>
    <p:sldId id="263" r:id="rId8"/>
    <p:sldId id="264" r:id="rId9"/>
    <p:sldId id="265" r:id="rId10"/>
    <p:sldId id="266" r:id="rId11"/>
    <p:sldId id="271" r:id="rId12"/>
    <p:sldId id="272" r:id="rId13"/>
    <p:sldId id="267" r:id="rId14"/>
    <p:sldId id="294" r:id="rId15"/>
    <p:sldId id="293" r:id="rId16"/>
    <p:sldId id="297" r:id="rId17"/>
    <p:sldId id="302" r:id="rId18"/>
    <p:sldId id="283" r:id="rId19"/>
    <p:sldId id="270" r:id="rId20"/>
    <p:sldId id="280" r:id="rId21"/>
    <p:sldId id="304" r:id="rId22"/>
    <p:sldId id="308" r:id="rId23"/>
    <p:sldId id="279" r:id="rId24"/>
    <p:sldId id="299" r:id="rId25"/>
    <p:sldId id="300" r:id="rId26"/>
    <p:sldId id="281" r:id="rId27"/>
    <p:sldId id="289" r:id="rId28"/>
    <p:sldId id="292" r:id="rId29"/>
    <p:sldId id="296" r:id="rId30"/>
    <p:sldId id="282" r:id="rId31"/>
    <p:sldId id="307" r:id="rId32"/>
    <p:sldId id="284" r:id="rId33"/>
    <p:sldId id="285" r:id="rId34"/>
    <p:sldId id="290" r:id="rId35"/>
    <p:sldId id="301" r:id="rId36"/>
    <p:sldId id="275" r:id="rId37"/>
    <p:sldId id="305" r:id="rId38"/>
    <p:sldId id="306" r:id="rId39"/>
    <p:sldId id="277" r:id="rId40"/>
    <p:sldId id="295" r:id="rId41"/>
    <p:sldId id="298" r:id="rId42"/>
    <p:sldId id="309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5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png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FE745-AA63-47DD-B9C8-C928250DB265}" type="datetimeFigureOut">
              <a:rPr lang="en-US" smtClean="0"/>
              <a:pPr/>
              <a:t>4/5/2011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0D55D-9846-453E-8EFB-FC1ADEF4B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A0F610-95B6-4357-A295-F963A3B315C8}" type="slidenum">
              <a:rPr lang="en-US"/>
              <a:pPr/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 w="12700" cap="flat">
            <a:solidFill>
              <a:schemeClr val="tx1"/>
            </a:solidFill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400"/>
            <a:ext cx="5028370" cy="4114800"/>
          </a:xfrm>
          <a:ln/>
        </p:spPr>
        <p:txBody>
          <a:bodyPr lIns="90481" tIns="44447" rIns="90481" bIns="44447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2C4D3-13B8-417B-865A-BC49DA96B13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63A4F3-0F69-45D6-AD39-38BF60D2AD12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1FD2E2-D18E-4A7A-A70C-94B8A78AB723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3747B-CEE1-43FF-8236-5C0F08B4A683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FAAEB3-C45C-4545-B62A-C6F307BEB6E3}" type="slidenum">
              <a:rPr lang="en-US"/>
              <a:pPr/>
              <a:t>36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400"/>
            <a:ext cx="5028370" cy="4114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B48E8-D36C-437F-9079-D8E1755C939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883C-95EB-2749-B47A-2838926FDEC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6B0A2E-98D6-4CAE-9F2A-341F4F2A5F52}" type="slidenum">
              <a:rPr lang="en-US"/>
              <a:pPr/>
              <a:t>4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4413F9-9164-4DE9-8B85-4A720FA82CCC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altLang="en-US" smtClean="0"/>
              <a:t>Our goals:</a:t>
            </a:r>
          </a:p>
          <a:p>
            <a:endParaRPr lang="en-US" altLang="en-US" smtClean="0"/>
          </a:p>
          <a:p>
            <a:r>
              <a:rPr lang="en-US" altLang="en-US" smtClean="0"/>
              <a:t>Advance the technology:  NOAA (and others I’m sure) have huge backlogs of hydrographic survey work.  We need to to it faster and better. </a:t>
            </a:r>
          </a:p>
          <a:p>
            <a:endParaRPr lang="en-US" altLang="en-US" smtClean="0"/>
          </a:p>
          <a:p>
            <a:r>
              <a:rPr lang="en-US" altLang="en-US" smtClean="0"/>
              <a:t>Expand the applicability and uses of hydrographic and ocean mapping sensors and data--Resource management--Fisheries, Coral Reefs, Minerals</a:t>
            </a:r>
          </a:p>
          <a:p>
            <a:endParaRPr lang="en-US" altLang="en-US" smtClean="0"/>
          </a:p>
          <a:p>
            <a:r>
              <a:rPr lang="en-US" altLang="en-US" smtClean="0"/>
              <a:t>Educate new and old hydrographers.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4413F9-9164-4DE9-8B85-4A720FA82CCC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altLang="en-US" smtClean="0"/>
              <a:t>Our goals:</a:t>
            </a:r>
          </a:p>
          <a:p>
            <a:endParaRPr lang="en-US" altLang="en-US" smtClean="0"/>
          </a:p>
          <a:p>
            <a:r>
              <a:rPr lang="en-US" altLang="en-US" smtClean="0"/>
              <a:t>Advance the technology:  NOAA (and others I’m sure) have huge backlogs of hydrographic survey work.  We need to to it faster and better. </a:t>
            </a:r>
          </a:p>
          <a:p>
            <a:endParaRPr lang="en-US" altLang="en-US" smtClean="0"/>
          </a:p>
          <a:p>
            <a:r>
              <a:rPr lang="en-US" altLang="en-US" smtClean="0"/>
              <a:t>Expand the applicability and uses of hydrographic and ocean mapping sensors and data--Resource management--Fisheries, Coral Reefs, Minerals</a:t>
            </a:r>
          </a:p>
          <a:p>
            <a:endParaRPr lang="en-US" altLang="en-US" smtClean="0"/>
          </a:p>
          <a:p>
            <a:r>
              <a:rPr lang="en-US" altLang="en-US" smtClean="0"/>
              <a:t>Educate new and old hydrographers.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9E512D-A930-4525-A576-4293ADBFD727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302BA-7C24-490D-9A71-73BB7054E78F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altLang="en-US" smtClean="0"/>
              <a:t>The JHC is a NOAA and University partnership.  It is based on an MOU between NOAA and UNH, and has a board of advisors from Government and the University </a:t>
            </a:r>
          </a:p>
          <a:p>
            <a:endParaRPr lang="en-US" altLang="en-US" smtClean="0"/>
          </a:p>
          <a:p>
            <a:r>
              <a:rPr lang="en-US" altLang="en-US" smtClean="0"/>
              <a:t>C-COM is a UNH entity.  It is separately established to allow private sector and other university activities to flourish without financial conflict of interest issues with the Federal Government.</a:t>
            </a:r>
          </a:p>
          <a:p>
            <a:endParaRPr lang="en-US" altLang="en-US" smtClean="0"/>
          </a:p>
          <a:p>
            <a:r>
              <a:rPr lang="en-US" altLang="en-US" smtClean="0"/>
              <a:t>These are complementary and mutually beneficial Centers.  Both the Govt - University and the University - Private Sector activities will benefit from the activities of the other.  The University faculty and the facilities of the two centers are in common.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6726A-95C4-4F85-AAAC-EE11E50B3683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altLang="en-US" smtClean="0"/>
              <a:t>The JHC is a NOAA and University partnership.  It is based on an MOU between NOAA and UNH, and has a board of advisors from Government and the University </a:t>
            </a:r>
          </a:p>
          <a:p>
            <a:endParaRPr lang="en-US" altLang="en-US" smtClean="0"/>
          </a:p>
          <a:p>
            <a:r>
              <a:rPr lang="en-US" altLang="en-US" smtClean="0"/>
              <a:t>C-COM is a UNH entity.  It is separately established to allow private sector and other university activities to flourish without financial conflict of interest issues with the Federal Government.</a:t>
            </a:r>
          </a:p>
          <a:p>
            <a:endParaRPr lang="en-US" altLang="en-US" smtClean="0"/>
          </a:p>
          <a:p>
            <a:r>
              <a:rPr lang="en-US" altLang="en-US" smtClean="0"/>
              <a:t>These are complementary and mutually beneficial Centers.  Both the Govt - University and the University - Private Sector activities will benefit from the activities of the other.  The University faculty and the facilities of the two centers are in common.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5B4D08-C544-4EB6-858F-E186E6D76CDF}" type="slidenum">
              <a:rPr lang="en-US"/>
              <a:pPr/>
              <a:t>10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73777C0-8F2C-42DF-82C5-5BC61A92DCC4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62A3B-3D2A-4C08-B6B5-D4AA907A1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087EFCF-30F2-45B4-AB98-4445F1BBEDA9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3C49E-7ABB-435A-93AC-D374D1DD4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5638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371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505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05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BEA89-60DD-4E9F-9B4F-AC941B87CCD4}" type="datetime1">
              <a:rPr lang="en-US" smtClean="0"/>
              <a:pPr>
                <a:defRPr/>
              </a:pPr>
              <a:t>4/5/2011</a:t>
            </a:fld>
            <a:endParaRPr lang="en-US" alt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HSRP New Member Orientation</a:t>
            </a:r>
            <a:endParaRPr lang="en-US" alt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5638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05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16C39-FD1B-4B69-B18B-94C7DED2EC8B}" type="datetime1">
              <a:rPr lang="en-US" smtClean="0"/>
              <a:pPr>
                <a:defRPr/>
              </a:pPr>
              <a:t>4/5/2011</a:t>
            </a:fld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HSRP New Member Orientation</a:t>
            </a:r>
            <a:endParaRPr lang="en-US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D6A4E-1FBC-4853-A0C4-A92ED16714AF}" type="datetime1">
              <a:rPr lang="en-US" smtClean="0"/>
              <a:pPr>
                <a:defRPr/>
              </a:pPr>
              <a:t>4/5/2011</a:t>
            </a:fld>
            <a:endParaRPr lang="en-US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Larry Mayer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F399527-4FC3-41B1-9402-59E7C885A429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24C57B-08D6-444F-8A75-42F640F77C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AC1E476-2433-4527-BD2D-4F42DB1A9697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C8CB4-1BD0-47BB-BF2B-E379E7D2B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0E10BEC-4B38-4FAC-82A0-45014BA5306E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EBBFB63-5E5F-46B7-B892-29912282F2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7896F47-1DEA-4222-B532-03F9B2C15DE5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E7B5E-A60B-4073-B3E5-E634954A3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4AE8785-48B3-4B02-BBE2-7B3A490D15FB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FDFCB-1579-4DB2-88C6-660FE239A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F1CE492-CD76-422F-B743-628B16696A00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3EFB0-4BB4-4CD5-9781-C21B0AE73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3F40BCE-8889-43F7-949C-997CCB062B84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C8223-BFE4-454D-8A43-B7E0E9113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83102D2-E1B5-4D9D-A9CF-9A4C9A0E7874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05E2E-B6A3-4E7E-9A39-181F62DE7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CD3DD5-9193-4734-812D-B5A954A2C550}" type="datetime1">
              <a:rPr lang="en-US" smtClean="0"/>
              <a:pPr>
                <a:defRPr/>
              </a:pPr>
              <a:t>4/5/2011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24C57B-08D6-444F-8A75-42F640F77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slide_template.jpg"/>
          <p:cNvPicPr>
            <a:picLocks noChangeAspect="1"/>
          </p:cNvPicPr>
          <p:nvPr userDrawn="1"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9" r:id="rId12"/>
    <p:sldLayoutId id="2147483700" r:id="rId13"/>
    <p:sldLayoutId id="214748370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jpeg"/><Relationship Id="rId18" Type="http://schemas.openxmlformats.org/officeDocument/2006/relationships/image" Target="../media/image25.png"/><Relationship Id="rId26" Type="http://schemas.openxmlformats.org/officeDocument/2006/relationships/image" Target="../media/image30.gif"/><Relationship Id="rId39" Type="http://schemas.openxmlformats.org/officeDocument/2006/relationships/hyperlink" Target="http://www.brooke-ocean.com/" TargetMode="External"/><Relationship Id="rId21" Type="http://schemas.openxmlformats.org/officeDocument/2006/relationships/hyperlink" Target="http://www.geoacoustics.com/index.htm" TargetMode="External"/><Relationship Id="rId34" Type="http://schemas.openxmlformats.org/officeDocument/2006/relationships/image" Target="../media/image34.gif"/><Relationship Id="rId42" Type="http://schemas.openxmlformats.org/officeDocument/2006/relationships/image" Target="../media/image38.gif"/><Relationship Id="rId47" Type="http://schemas.openxmlformats.org/officeDocument/2006/relationships/hyperlink" Target="http://www.l-3klein.com/" TargetMode="External"/><Relationship Id="rId50" Type="http://schemas.openxmlformats.org/officeDocument/2006/relationships/image" Target="../media/image42.gif"/><Relationship Id="rId55" Type="http://schemas.openxmlformats.org/officeDocument/2006/relationships/hyperlink" Target="http://www.caris.com/" TargetMode="External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5" Type="http://schemas.openxmlformats.org/officeDocument/2006/relationships/hyperlink" Target="http://www.atlis.nl/" TargetMode="External"/><Relationship Id="rId33" Type="http://schemas.openxmlformats.org/officeDocument/2006/relationships/hyperlink" Target="http://www.ixsea.com/" TargetMode="External"/><Relationship Id="rId38" Type="http://schemas.openxmlformats.org/officeDocument/2006/relationships/image" Target="../media/image36.gif"/><Relationship Id="rId46" Type="http://schemas.openxmlformats.org/officeDocument/2006/relationships/image" Target="../media/image40.gif"/><Relationship Id="rId59" Type="http://schemas.openxmlformats.org/officeDocument/2006/relationships/hyperlink" Target="http://www.cctechnol.com/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://www.ifremer.fr/" TargetMode="External"/><Relationship Id="rId20" Type="http://schemas.openxmlformats.org/officeDocument/2006/relationships/image" Target="../media/image27.jpeg"/><Relationship Id="rId29" Type="http://schemas.openxmlformats.org/officeDocument/2006/relationships/hyperlink" Target="http://www.geocap.no/cms/" TargetMode="External"/><Relationship Id="rId41" Type="http://schemas.openxmlformats.org/officeDocument/2006/relationships/hyperlink" Target="http://www.ohmex.com/" TargetMode="External"/><Relationship Id="rId54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jpeg"/><Relationship Id="rId24" Type="http://schemas.openxmlformats.org/officeDocument/2006/relationships/image" Target="../media/image29.gif"/><Relationship Id="rId32" Type="http://schemas.openxmlformats.org/officeDocument/2006/relationships/image" Target="../media/image33.gif"/><Relationship Id="rId37" Type="http://schemas.openxmlformats.org/officeDocument/2006/relationships/hyperlink" Target="http://www.odomhydrographic.com/" TargetMode="External"/><Relationship Id="rId40" Type="http://schemas.openxmlformats.org/officeDocument/2006/relationships/image" Target="../media/image37.gif"/><Relationship Id="rId45" Type="http://schemas.openxmlformats.org/officeDocument/2006/relationships/hyperlink" Target="http://www.substructure.com/" TargetMode="External"/><Relationship Id="rId53" Type="http://schemas.openxmlformats.org/officeDocument/2006/relationships/hyperlink" Target="http://www.qinetiq.com/homepage.html" TargetMode="External"/><Relationship Id="rId58" Type="http://schemas.openxmlformats.org/officeDocument/2006/relationships/image" Target="../media/image46.gif"/><Relationship Id="rId5" Type="http://schemas.openxmlformats.org/officeDocument/2006/relationships/image" Target="../media/image15.png"/><Relationship Id="rId15" Type="http://schemas.openxmlformats.org/officeDocument/2006/relationships/image" Target="../media/image23.jpeg"/><Relationship Id="rId23" Type="http://schemas.openxmlformats.org/officeDocument/2006/relationships/hyperlink" Target="http://www.atlashydro.com/atlashydro/" TargetMode="External"/><Relationship Id="rId28" Type="http://schemas.openxmlformats.org/officeDocument/2006/relationships/image" Target="../media/image31.gif"/><Relationship Id="rId36" Type="http://schemas.openxmlformats.org/officeDocument/2006/relationships/image" Target="../media/image35.gif"/><Relationship Id="rId49" Type="http://schemas.openxmlformats.org/officeDocument/2006/relationships/hyperlink" Target="http://www.saic.com/" TargetMode="External"/><Relationship Id="rId57" Type="http://schemas.openxmlformats.org/officeDocument/2006/relationships/hyperlink" Target="http://www.reson.com/" TargetMode="External"/><Relationship Id="rId10" Type="http://schemas.openxmlformats.org/officeDocument/2006/relationships/hyperlink" Target="http://www.enl.co.nz/index.cfm" TargetMode="External"/><Relationship Id="rId19" Type="http://schemas.openxmlformats.org/officeDocument/2006/relationships/image" Target="../media/image26.png"/><Relationship Id="rId31" Type="http://schemas.openxmlformats.org/officeDocument/2006/relationships/hyperlink" Target="http://www.hidrografico.pt/" TargetMode="External"/><Relationship Id="rId44" Type="http://schemas.openxmlformats.org/officeDocument/2006/relationships/image" Target="../media/image39.gif"/><Relationship Id="rId52" Type="http://schemas.openxmlformats.org/officeDocument/2006/relationships/image" Target="../media/image43.gif"/><Relationship Id="rId60" Type="http://schemas.openxmlformats.org/officeDocument/2006/relationships/image" Target="../media/image47.gif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2.jpeg"/><Relationship Id="rId22" Type="http://schemas.openxmlformats.org/officeDocument/2006/relationships/image" Target="../media/image28.png"/><Relationship Id="rId27" Type="http://schemas.openxmlformats.org/officeDocument/2006/relationships/hyperlink" Target="http://www.edgetech.com/" TargetMode="External"/><Relationship Id="rId30" Type="http://schemas.openxmlformats.org/officeDocument/2006/relationships/image" Target="../media/image32.jpeg"/><Relationship Id="rId35" Type="http://schemas.openxmlformats.org/officeDocument/2006/relationships/hyperlink" Target="http://www.knudsenengineering.com/" TargetMode="External"/><Relationship Id="rId43" Type="http://schemas.openxmlformats.org/officeDocument/2006/relationships/hyperlink" Target="http://www.questertangent.com/" TargetMode="External"/><Relationship Id="rId48" Type="http://schemas.openxmlformats.org/officeDocument/2006/relationships/image" Target="../media/image41.gif"/><Relationship Id="rId56" Type="http://schemas.openxmlformats.org/officeDocument/2006/relationships/image" Target="../media/image45.gif"/><Relationship Id="rId8" Type="http://schemas.openxmlformats.org/officeDocument/2006/relationships/hyperlink" Target="http://www.tenix.com/default.asp" TargetMode="External"/><Relationship Id="rId51" Type="http://schemas.openxmlformats.org/officeDocument/2006/relationships/hyperlink" Target="http://www.kongsberg.com/eng/kog/" TargetMode="External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Microsoft_Office_Excel_97-2003_Worksheet4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Office_Excel_97-2003_Worksheet3.xls"/><Relationship Id="rId5" Type="http://schemas.openxmlformats.org/officeDocument/2006/relationships/oleObject" Target="../embeddings/Microsoft_Office_Excel_97-2003_Worksheet2.xls"/><Relationship Id="rId4" Type="http://schemas.openxmlformats.org/officeDocument/2006/relationships/oleObject" Target="../embeddings/Microsoft_Office_Excel_97-2003_Worksheet1.xls"/><Relationship Id="rId9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Herringadultkils.jpg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10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ighthous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4288" y="4763"/>
            <a:ext cx="9159876" cy="569595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533400" y="2438400"/>
            <a:ext cx="8077200" cy="1828800"/>
          </a:xfrm>
          <a:noFill/>
          <a:ln/>
        </p:spPr>
        <p:txBody>
          <a:bodyPr lIns="0" tIns="47346" rIns="0" bIns="47346"/>
          <a:lstStyle/>
          <a:p>
            <a:r>
              <a:rPr lang="en-US" sz="3600" b="1" dirty="0" smtClean="0">
                <a:solidFill>
                  <a:srgbClr val="FFFF00"/>
                </a:solidFill>
                <a:latin typeface="Helvetica" pitchFamily="34" charset="0"/>
              </a:rPr>
              <a:t>NOAA/University of New Hampshire Joint </a:t>
            </a:r>
            <a:r>
              <a:rPr lang="en-US" sz="3600" b="1" dirty="0">
                <a:solidFill>
                  <a:srgbClr val="FFFF00"/>
                </a:solidFill>
                <a:latin typeface="Helvetica" pitchFamily="34" charset="0"/>
              </a:rPr>
              <a:t>Hydrographic Center</a:t>
            </a:r>
            <a:br>
              <a:rPr lang="en-US" sz="3600" b="1" dirty="0">
                <a:solidFill>
                  <a:srgbClr val="FFFF00"/>
                </a:solidFill>
                <a:latin typeface="Helvetica" pitchFamily="34" charset="0"/>
              </a:rPr>
            </a:br>
            <a:endParaRPr lang="en-US" sz="3900" b="1" dirty="0">
              <a:solidFill>
                <a:srgbClr val="FFFF00"/>
              </a:solidFill>
              <a:latin typeface="Helvetica" pitchFamily="34" charset="0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343400"/>
            <a:ext cx="64008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8FF0F"/>
                </a:solidFill>
                <a:effectLst/>
                <a:latin typeface="Arial" charset="0"/>
              </a:rPr>
              <a:t>Andy Armstrong</a:t>
            </a:r>
            <a:endParaRPr lang="en-US" sz="2400" b="1" dirty="0">
              <a:solidFill>
                <a:srgbClr val="F8FF0F"/>
              </a:solidFill>
              <a:effectLst/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F8FF0F"/>
                </a:solidFill>
                <a:latin typeface="Arial" charset="0"/>
              </a:rPr>
              <a:t>HSRP New Member Orientation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F8FF0F"/>
                </a:solidFill>
                <a:effectLst/>
                <a:latin typeface="Arial" charset="0"/>
              </a:rPr>
              <a:t>March 24, 2011</a:t>
            </a:r>
            <a:endParaRPr lang="en-US" sz="2400" dirty="0">
              <a:solidFill>
                <a:srgbClr val="F8FF0F"/>
              </a:solidFill>
              <a:effectLst/>
              <a:latin typeface="Arial" charset="0"/>
            </a:endParaRPr>
          </a:p>
        </p:txBody>
      </p:sp>
      <p:pic>
        <p:nvPicPr>
          <p:cNvPr id="3076" name="Picture 4" descr="banner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588" y="5638800"/>
            <a:ext cx="9145588" cy="1219200"/>
          </a:xfrm>
          <a:prstGeom prst="rect">
            <a:avLst/>
          </a:prstGeom>
          <a:noFill/>
        </p:spPr>
      </p:pic>
      <p:pic>
        <p:nvPicPr>
          <p:cNvPr id="3077" name="Picture 5" descr="ccom_200_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8600" y="228600"/>
            <a:ext cx="1524000" cy="152400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4800" y="3276600"/>
            <a:ext cx="1993900" cy="581079"/>
          </a:xfrm>
          <a:prstGeom prst="rect">
            <a:avLst/>
          </a:prstGeom>
          <a:noFill/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286000" y="0"/>
            <a:ext cx="5715000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Industry Partners</a:t>
            </a:r>
          </a:p>
        </p:txBody>
      </p:sp>
      <p:pic>
        <p:nvPicPr>
          <p:cNvPr id="6158" name="Picture 14" descr="sevencs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8200" y="4724400"/>
            <a:ext cx="990600" cy="742950"/>
          </a:xfrm>
          <a:prstGeom prst="rect">
            <a:avLst/>
          </a:prstGeom>
          <a:noFill/>
        </p:spPr>
      </p:pic>
      <p:pic>
        <p:nvPicPr>
          <p:cNvPr id="6160" name="Picture 16" descr="qps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1000" y="5562600"/>
            <a:ext cx="1047750" cy="666750"/>
          </a:xfrm>
          <a:prstGeom prst="rect">
            <a:avLst/>
          </a:prstGeom>
          <a:noFill/>
        </p:spPr>
      </p:pic>
      <p:pic>
        <p:nvPicPr>
          <p:cNvPr id="6164" name="Picture 20" descr="tei_logo_full"/>
          <p:cNvPicPr>
            <a:picLocks noChangeAspect="1" noChangeArrowheads="1"/>
          </p:cNvPicPr>
          <p:nvPr/>
        </p:nvPicPr>
        <p:blipFill>
          <a:blip r:embed="rId6" cstate="email"/>
          <a:srcRect r="59230"/>
          <a:stretch>
            <a:fillRect/>
          </a:stretch>
        </p:blipFill>
        <p:spPr bwMode="auto">
          <a:xfrm>
            <a:off x="1524000" y="5562600"/>
            <a:ext cx="1905000" cy="574675"/>
          </a:xfrm>
          <a:prstGeom prst="rect">
            <a:avLst/>
          </a:prstGeom>
          <a:noFill/>
        </p:spPr>
      </p:pic>
      <p:pic>
        <p:nvPicPr>
          <p:cNvPr id="6165" name="Picture 21" descr="ivsbanner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676400" y="4876800"/>
            <a:ext cx="2819400" cy="647700"/>
          </a:xfrm>
          <a:prstGeom prst="rect">
            <a:avLst/>
          </a:prstGeom>
          <a:noFill/>
        </p:spPr>
      </p:pic>
      <p:pic>
        <p:nvPicPr>
          <p:cNvPr id="6167" name="Picture 23" descr="logosml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848600" y="1295400"/>
            <a:ext cx="952500" cy="838200"/>
          </a:xfrm>
          <a:prstGeom prst="rect">
            <a:avLst/>
          </a:prstGeom>
          <a:noFill/>
        </p:spPr>
      </p:pic>
      <p:pic>
        <p:nvPicPr>
          <p:cNvPr id="6168" name="Picture 24" descr="enl_logo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934200" y="3200400"/>
            <a:ext cx="1885950" cy="457200"/>
          </a:xfrm>
          <a:prstGeom prst="rect">
            <a:avLst/>
          </a:prstGeom>
          <a:noFill/>
        </p:spPr>
      </p:pic>
      <p:pic>
        <p:nvPicPr>
          <p:cNvPr id="6169" name="Picture 25" descr="splash_09"/>
          <p:cNvPicPr>
            <a:picLocks noChangeAspect="1" noChangeArrowheads="1"/>
          </p:cNvPicPr>
          <p:nvPr/>
        </p:nvPicPr>
        <p:blipFill>
          <a:blip r:embed="rId12" cstate="email"/>
          <a:srcRect l="17346" t="75946" r="67960"/>
          <a:stretch>
            <a:fillRect/>
          </a:stretch>
        </p:blipFill>
        <p:spPr bwMode="auto">
          <a:xfrm>
            <a:off x="8229600" y="3962400"/>
            <a:ext cx="739775" cy="914400"/>
          </a:xfrm>
          <a:prstGeom prst="rect">
            <a:avLst/>
          </a:prstGeom>
          <a:noFill/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6096000" y="4114800"/>
            <a:ext cx="914400" cy="1171575"/>
            <a:chOff x="4992" y="2496"/>
            <a:chExt cx="576" cy="738"/>
          </a:xfrm>
        </p:grpSpPr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4992" y="2496"/>
              <a:ext cx="576" cy="510"/>
              <a:chOff x="4800" y="2688"/>
              <a:chExt cx="864" cy="702"/>
            </a:xfrm>
          </p:grpSpPr>
          <p:pic>
            <p:nvPicPr>
              <p:cNvPr id="6172" name="Picture 28" descr="Humper The Whale"/>
              <p:cNvPicPr>
                <a:picLocks noChangeAspect="1" noChangeArrowheads="1"/>
              </p:cNvPicPr>
              <p:nvPr/>
            </p:nvPicPr>
            <p:blipFill>
              <a:blip r:embed="rId13" cstate="email"/>
              <a:srcRect/>
              <a:stretch>
                <a:fillRect/>
              </a:stretch>
            </p:blipFill>
            <p:spPr bwMode="auto">
              <a:xfrm>
                <a:off x="4800" y="2688"/>
                <a:ext cx="864" cy="450"/>
              </a:xfrm>
              <a:prstGeom prst="rect">
                <a:avLst/>
              </a:prstGeom>
              <a:noFill/>
            </p:spPr>
          </p:pic>
          <p:pic>
            <p:nvPicPr>
              <p:cNvPr id="6173" name="Picture 29" descr="bottom"/>
              <p:cNvPicPr>
                <a:picLocks noChangeAspect="1" noChangeArrowheads="1"/>
              </p:cNvPicPr>
              <p:nvPr/>
            </p:nvPicPr>
            <p:blipFill>
              <a:blip r:embed="rId14" cstate="email"/>
              <a:srcRect/>
              <a:stretch>
                <a:fillRect/>
              </a:stretch>
            </p:blipFill>
            <p:spPr bwMode="auto">
              <a:xfrm>
                <a:off x="4800" y="3120"/>
                <a:ext cx="864" cy="270"/>
              </a:xfrm>
              <a:prstGeom prst="rect">
                <a:avLst/>
              </a:prstGeom>
              <a:noFill/>
            </p:spPr>
          </p:pic>
        </p:grpSp>
        <p:pic>
          <p:nvPicPr>
            <p:cNvPr id="6174" name="Picture 30" descr="Coastal Oceanographics, Inc.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5040" y="2976"/>
              <a:ext cx="528" cy="258"/>
            </a:xfrm>
            <a:prstGeom prst="rect">
              <a:avLst/>
            </a:prstGeom>
            <a:noFill/>
          </p:spPr>
        </p:pic>
      </p:grpSp>
      <p:pic>
        <p:nvPicPr>
          <p:cNvPr id="6175" name="Picture 31" descr="Site Ifremer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3886200" y="5562600"/>
            <a:ext cx="1600200" cy="476250"/>
          </a:xfrm>
          <a:prstGeom prst="rect">
            <a:avLst/>
          </a:prstGeom>
          <a:noFill/>
        </p:spPr>
      </p:pic>
      <p:pic>
        <p:nvPicPr>
          <p:cNvPr id="6176" name="Picture 32" descr="Teledyne Benthos - Undersea systems and equipment: Survey/Mapping, Locator, Flotation, Hydrophone and Positioning products.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4038600" y="2667000"/>
            <a:ext cx="2038350" cy="495300"/>
          </a:xfrm>
          <a:prstGeom prst="rect">
            <a:avLst/>
          </a:prstGeom>
          <a:noFill/>
        </p:spPr>
      </p:pic>
      <p:pic>
        <p:nvPicPr>
          <p:cNvPr id="6177" name="Picture 33" descr="cti-logo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5791200" y="5334000"/>
            <a:ext cx="1204913" cy="793750"/>
          </a:xfrm>
          <a:prstGeom prst="rect">
            <a:avLst/>
          </a:prstGeom>
          <a:noFill/>
        </p:spPr>
      </p:pic>
      <p:pic>
        <p:nvPicPr>
          <p:cNvPr id="6178" name="Picture 34" descr="header_home_green1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7086600" y="3886200"/>
            <a:ext cx="1066800" cy="762000"/>
          </a:xfrm>
          <a:prstGeom prst="rect">
            <a:avLst/>
          </a:prstGeom>
          <a:noFill/>
        </p:spPr>
      </p:pic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3962400" y="1981200"/>
            <a:ext cx="1752600" cy="533400"/>
            <a:chOff x="3456" y="1104"/>
            <a:chExt cx="1104" cy="336"/>
          </a:xfrm>
        </p:grpSpPr>
        <p:sp>
          <p:nvSpPr>
            <p:cNvPr id="6180" name="Rectangle 36"/>
            <p:cNvSpPr>
              <a:spLocks noChangeArrowheads="1"/>
            </p:cNvSpPr>
            <p:nvPr/>
          </p:nvSpPr>
          <p:spPr bwMode="auto">
            <a:xfrm>
              <a:off x="3456" y="1104"/>
              <a:ext cx="1104" cy="336"/>
            </a:xfrm>
            <a:prstGeom prst="rect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181" name="Picture 37" descr="Home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 cstate="email"/>
            <a:srcRect/>
            <a:stretch>
              <a:fillRect/>
            </a:stretch>
          </p:blipFill>
          <p:spPr bwMode="auto">
            <a:xfrm>
              <a:off x="3456" y="1104"/>
              <a:ext cx="1056" cy="335"/>
            </a:xfrm>
            <a:prstGeom prst="rect">
              <a:avLst/>
            </a:prstGeom>
            <a:noFill/>
          </p:spPr>
        </p:pic>
      </p:grpSp>
      <p:pic>
        <p:nvPicPr>
          <p:cNvPr id="6184" name="Picture 40" descr="Atlas's logo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email"/>
          <a:srcRect/>
          <a:stretch>
            <a:fillRect/>
          </a:stretch>
        </p:blipFill>
        <p:spPr bwMode="auto">
          <a:xfrm>
            <a:off x="4419600" y="4191000"/>
            <a:ext cx="1476375" cy="5334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186" name="Picture 42" descr="Atlis's logo">
            <a:hlinkClick r:id="rId25"/>
          </p:cNvPr>
          <p:cNvPicPr>
            <a:picLocks noChangeAspect="1" noChangeArrowheads="1"/>
          </p:cNvPicPr>
          <p:nvPr/>
        </p:nvPicPr>
        <p:blipFill>
          <a:blip r:embed="rId26" cstate="email"/>
          <a:srcRect/>
          <a:stretch>
            <a:fillRect/>
          </a:stretch>
        </p:blipFill>
        <p:spPr bwMode="auto">
          <a:xfrm>
            <a:off x="5943600" y="1447800"/>
            <a:ext cx="1475704" cy="52387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188" name="Picture 44" descr="EdgeTech's logo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email"/>
          <a:srcRect/>
          <a:stretch>
            <a:fillRect/>
          </a:stretch>
        </p:blipFill>
        <p:spPr bwMode="auto">
          <a:xfrm>
            <a:off x="6400800" y="2286000"/>
            <a:ext cx="2438400" cy="73342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190" name="Picture 46" descr="GeoCap's logo">
            <a:hlinkClick r:id="rId29"/>
          </p:cNvPr>
          <p:cNvPicPr>
            <a:picLocks noChangeAspect="1" noChangeArrowheads="1"/>
          </p:cNvPicPr>
          <p:nvPr/>
        </p:nvPicPr>
        <p:blipFill>
          <a:blip r:embed="rId30" cstate="email"/>
          <a:srcRect/>
          <a:stretch>
            <a:fillRect/>
          </a:stretch>
        </p:blipFill>
        <p:spPr bwMode="auto">
          <a:xfrm>
            <a:off x="4038600" y="914400"/>
            <a:ext cx="2009775" cy="400050"/>
          </a:xfrm>
          <a:prstGeom prst="rect">
            <a:avLst/>
          </a:prstGeom>
          <a:noFill/>
        </p:spPr>
      </p:pic>
      <p:pic>
        <p:nvPicPr>
          <p:cNvPr id="6192" name="Picture 48" descr="Hidrografico' logo">
            <a:hlinkClick r:id="rId31"/>
          </p:cNvPr>
          <p:cNvPicPr>
            <a:picLocks noChangeAspect="1" noChangeArrowheads="1"/>
          </p:cNvPicPr>
          <p:nvPr/>
        </p:nvPicPr>
        <p:blipFill>
          <a:blip r:embed="rId32" cstate="email"/>
          <a:srcRect/>
          <a:stretch>
            <a:fillRect/>
          </a:stretch>
        </p:blipFill>
        <p:spPr bwMode="auto">
          <a:xfrm>
            <a:off x="7179468" y="4876800"/>
            <a:ext cx="1964532" cy="914401"/>
          </a:xfrm>
          <a:prstGeom prst="rect">
            <a:avLst/>
          </a:prstGeom>
          <a:noFill/>
        </p:spPr>
      </p:pic>
      <p:pic>
        <p:nvPicPr>
          <p:cNvPr id="6194" name="Picture 50" descr="IXSEA's logo">
            <a:hlinkClick r:id="rId33"/>
          </p:cNvPr>
          <p:cNvPicPr>
            <a:picLocks noChangeAspect="1" noChangeArrowheads="1"/>
          </p:cNvPicPr>
          <p:nvPr/>
        </p:nvPicPr>
        <p:blipFill>
          <a:blip r:embed="rId34" cstate="email"/>
          <a:srcRect/>
          <a:stretch>
            <a:fillRect/>
          </a:stretch>
        </p:blipFill>
        <p:spPr bwMode="auto">
          <a:xfrm>
            <a:off x="152400" y="1828800"/>
            <a:ext cx="1828800" cy="484633"/>
          </a:xfrm>
          <a:prstGeom prst="rect">
            <a:avLst/>
          </a:prstGeom>
          <a:noFill/>
        </p:spPr>
      </p:pic>
      <p:pic>
        <p:nvPicPr>
          <p:cNvPr id="6196" name="Picture 52" descr="Knudsen Engineering's logo">
            <a:hlinkClick r:id="rId35"/>
          </p:cNvPr>
          <p:cNvPicPr>
            <a:picLocks noChangeAspect="1" noChangeArrowheads="1"/>
          </p:cNvPicPr>
          <p:nvPr/>
        </p:nvPicPr>
        <p:blipFill>
          <a:blip r:embed="rId36" cstate="email"/>
          <a:srcRect/>
          <a:stretch>
            <a:fillRect/>
          </a:stretch>
        </p:blipFill>
        <p:spPr bwMode="auto">
          <a:xfrm>
            <a:off x="2514600" y="3429000"/>
            <a:ext cx="1981200" cy="433388"/>
          </a:xfrm>
          <a:prstGeom prst="rect">
            <a:avLst/>
          </a:prstGeom>
          <a:noFill/>
        </p:spPr>
      </p:pic>
      <p:pic>
        <p:nvPicPr>
          <p:cNvPr id="6198" name="Picture 54" descr="Odom's logo">
            <a:hlinkClick r:id="rId37"/>
          </p:cNvPr>
          <p:cNvPicPr>
            <a:picLocks noChangeAspect="1" noChangeArrowheads="1"/>
          </p:cNvPicPr>
          <p:nvPr/>
        </p:nvPicPr>
        <p:blipFill>
          <a:blip r:embed="rId38" cstate="email"/>
          <a:srcRect/>
          <a:stretch>
            <a:fillRect/>
          </a:stretch>
        </p:blipFill>
        <p:spPr bwMode="auto">
          <a:xfrm>
            <a:off x="304800" y="3962400"/>
            <a:ext cx="1238250" cy="1485900"/>
          </a:xfrm>
          <a:prstGeom prst="rect">
            <a:avLst/>
          </a:prstGeom>
          <a:noFill/>
        </p:spPr>
      </p:pic>
      <p:pic>
        <p:nvPicPr>
          <p:cNvPr id="6200" name="Picture 56" descr="Odim Brooke Ocean's logo">
            <a:hlinkClick r:id="rId39"/>
          </p:cNvPr>
          <p:cNvPicPr>
            <a:picLocks noChangeAspect="1" noChangeArrowheads="1"/>
          </p:cNvPicPr>
          <p:nvPr/>
        </p:nvPicPr>
        <p:blipFill>
          <a:blip r:embed="rId40" cstate="email"/>
          <a:srcRect/>
          <a:stretch>
            <a:fillRect/>
          </a:stretch>
        </p:blipFill>
        <p:spPr bwMode="auto">
          <a:xfrm>
            <a:off x="3962400" y="1447800"/>
            <a:ext cx="1428750" cy="428626"/>
          </a:xfrm>
          <a:prstGeom prst="rect">
            <a:avLst/>
          </a:prstGeom>
          <a:noFill/>
        </p:spPr>
      </p:pic>
      <p:pic>
        <p:nvPicPr>
          <p:cNvPr id="6202" name="Picture 58" descr="OHMEX's logo">
            <a:hlinkClick r:id="rId41"/>
          </p:cNvPr>
          <p:cNvPicPr>
            <a:picLocks noChangeAspect="1" noChangeArrowheads="1"/>
          </p:cNvPicPr>
          <p:nvPr/>
        </p:nvPicPr>
        <p:blipFill>
          <a:blip r:embed="rId42" cstate="email"/>
          <a:srcRect/>
          <a:stretch>
            <a:fillRect/>
          </a:stretch>
        </p:blipFill>
        <p:spPr bwMode="auto">
          <a:xfrm>
            <a:off x="228600" y="304800"/>
            <a:ext cx="2009775" cy="419101"/>
          </a:xfrm>
          <a:prstGeom prst="rect">
            <a:avLst/>
          </a:prstGeom>
          <a:noFill/>
        </p:spPr>
      </p:pic>
      <p:pic>
        <p:nvPicPr>
          <p:cNvPr id="6204" name="Picture 60" descr="Quester Tangent's logo">
            <a:hlinkClick r:id="rId43"/>
          </p:cNvPr>
          <p:cNvPicPr>
            <a:picLocks noChangeAspect="1" noChangeArrowheads="1"/>
          </p:cNvPicPr>
          <p:nvPr/>
        </p:nvPicPr>
        <p:blipFill>
          <a:blip r:embed="rId44" cstate="email"/>
          <a:srcRect/>
          <a:stretch>
            <a:fillRect/>
          </a:stretch>
        </p:blipFill>
        <p:spPr bwMode="auto">
          <a:xfrm>
            <a:off x="2057400" y="1066800"/>
            <a:ext cx="1676400" cy="955548"/>
          </a:xfrm>
          <a:prstGeom prst="rect">
            <a:avLst/>
          </a:prstGeom>
          <a:noFill/>
        </p:spPr>
      </p:pic>
      <p:pic>
        <p:nvPicPr>
          <p:cNvPr id="6206" name="Picture 62" descr="Substructure's logo">
            <a:hlinkClick r:id="rId45"/>
          </p:cNvPr>
          <p:cNvPicPr>
            <a:picLocks noChangeAspect="1" noChangeArrowheads="1"/>
          </p:cNvPicPr>
          <p:nvPr/>
        </p:nvPicPr>
        <p:blipFill>
          <a:blip r:embed="rId46" cstate="email"/>
          <a:srcRect/>
          <a:stretch>
            <a:fillRect/>
          </a:stretch>
        </p:blipFill>
        <p:spPr bwMode="auto">
          <a:xfrm>
            <a:off x="1905000" y="4114800"/>
            <a:ext cx="2381250" cy="695325"/>
          </a:xfrm>
          <a:prstGeom prst="rect">
            <a:avLst/>
          </a:prstGeom>
          <a:noFill/>
        </p:spPr>
      </p:pic>
      <p:pic>
        <p:nvPicPr>
          <p:cNvPr id="6208" name="Picture 64" descr="L3's logo">
            <a:hlinkClick r:id="rId47"/>
          </p:cNvPr>
          <p:cNvPicPr>
            <a:picLocks noChangeAspect="1" noChangeArrowheads="1"/>
          </p:cNvPicPr>
          <p:nvPr/>
        </p:nvPicPr>
        <p:blipFill>
          <a:blip r:embed="rId48" cstate="email"/>
          <a:srcRect/>
          <a:stretch>
            <a:fillRect/>
          </a:stretch>
        </p:blipFill>
        <p:spPr bwMode="auto">
          <a:xfrm>
            <a:off x="7239000" y="5934075"/>
            <a:ext cx="1152525" cy="923925"/>
          </a:xfrm>
          <a:prstGeom prst="rect">
            <a:avLst/>
          </a:prstGeom>
          <a:noFill/>
        </p:spPr>
      </p:pic>
      <p:pic>
        <p:nvPicPr>
          <p:cNvPr id="6210" name="Picture 66" descr="Saic's logo">
            <a:hlinkClick r:id="rId49"/>
          </p:cNvPr>
          <p:cNvPicPr>
            <a:picLocks noChangeAspect="1" noChangeArrowheads="1"/>
          </p:cNvPicPr>
          <p:nvPr/>
        </p:nvPicPr>
        <p:blipFill>
          <a:blip r:embed="rId50" cstate="email"/>
          <a:srcRect/>
          <a:stretch>
            <a:fillRect/>
          </a:stretch>
        </p:blipFill>
        <p:spPr bwMode="auto">
          <a:xfrm>
            <a:off x="6858000" y="0"/>
            <a:ext cx="2133600" cy="733426"/>
          </a:xfrm>
          <a:prstGeom prst="rect">
            <a:avLst/>
          </a:prstGeom>
          <a:noFill/>
        </p:spPr>
      </p:pic>
      <p:pic>
        <p:nvPicPr>
          <p:cNvPr id="6212" name="Picture 68" descr="Kongsberg's logo">
            <a:hlinkClick r:id="rId51"/>
          </p:cNvPr>
          <p:cNvPicPr>
            <a:picLocks noChangeAspect="1" noChangeArrowheads="1"/>
          </p:cNvPicPr>
          <p:nvPr/>
        </p:nvPicPr>
        <p:blipFill>
          <a:blip r:embed="rId52" cstate="email"/>
          <a:srcRect/>
          <a:stretch>
            <a:fillRect/>
          </a:stretch>
        </p:blipFill>
        <p:spPr bwMode="auto">
          <a:xfrm>
            <a:off x="2362200" y="2133600"/>
            <a:ext cx="1133475" cy="1143001"/>
          </a:xfrm>
          <a:prstGeom prst="rect">
            <a:avLst/>
          </a:prstGeom>
          <a:noFill/>
        </p:spPr>
      </p:pic>
      <p:pic>
        <p:nvPicPr>
          <p:cNvPr id="6214" name="Picture 70" descr="QinetiQ's logo">
            <a:hlinkClick r:id="rId53"/>
          </p:cNvPr>
          <p:cNvPicPr>
            <a:picLocks noChangeAspect="1" noChangeArrowheads="1"/>
          </p:cNvPicPr>
          <p:nvPr/>
        </p:nvPicPr>
        <p:blipFill>
          <a:blip r:embed="rId54" cstate="email"/>
          <a:srcRect/>
          <a:stretch>
            <a:fillRect/>
          </a:stretch>
        </p:blipFill>
        <p:spPr bwMode="auto">
          <a:xfrm>
            <a:off x="6477000" y="838200"/>
            <a:ext cx="1200150" cy="504826"/>
          </a:xfrm>
          <a:prstGeom prst="rect">
            <a:avLst/>
          </a:prstGeom>
          <a:noFill/>
        </p:spPr>
      </p:pic>
      <p:pic>
        <p:nvPicPr>
          <p:cNvPr id="6216" name="Picture 72" descr="Caris's logo">
            <a:hlinkClick r:id="rId55"/>
          </p:cNvPr>
          <p:cNvPicPr>
            <a:picLocks noChangeAspect="1" noChangeArrowheads="1"/>
          </p:cNvPicPr>
          <p:nvPr/>
        </p:nvPicPr>
        <p:blipFill>
          <a:blip r:embed="rId56" cstate="email"/>
          <a:srcRect/>
          <a:stretch>
            <a:fillRect/>
          </a:stretch>
        </p:blipFill>
        <p:spPr bwMode="auto">
          <a:xfrm>
            <a:off x="304800" y="1066800"/>
            <a:ext cx="1676400" cy="59512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218" name="Picture 74" descr="Reson's logo">
            <a:hlinkClick r:id="rId57"/>
          </p:cNvPr>
          <p:cNvPicPr>
            <a:picLocks noChangeAspect="1" noChangeArrowheads="1"/>
          </p:cNvPicPr>
          <p:nvPr/>
        </p:nvPicPr>
        <p:blipFill>
          <a:blip r:embed="rId58" cstate="email"/>
          <a:srcRect/>
          <a:stretch>
            <a:fillRect/>
          </a:stretch>
        </p:blipFill>
        <p:spPr bwMode="auto">
          <a:xfrm>
            <a:off x="457200" y="2438400"/>
            <a:ext cx="1524001" cy="58928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220" name="Picture 76" descr="C&amp;C's logo">
            <a:hlinkClick r:id="rId59"/>
          </p:cNvPr>
          <p:cNvPicPr>
            <a:picLocks noChangeAspect="1" noChangeArrowheads="1"/>
          </p:cNvPicPr>
          <p:nvPr/>
        </p:nvPicPr>
        <p:blipFill>
          <a:blip r:embed="rId60" cstate="email"/>
          <a:srcRect/>
          <a:stretch>
            <a:fillRect/>
          </a:stretch>
        </p:blipFill>
        <p:spPr bwMode="auto">
          <a:xfrm>
            <a:off x="4648200" y="3276600"/>
            <a:ext cx="2009775" cy="619126"/>
          </a:xfrm>
          <a:prstGeom prst="rect">
            <a:avLst/>
          </a:prstGeom>
          <a:noFill/>
        </p:spPr>
      </p:pic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7BD4B2-22C4-45A9-9875-B80C7359FE59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A3EFB0-4BB4-4CD5-9781-C21B0AE735F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N049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38200" y="685800"/>
            <a:ext cx="7112000" cy="533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3200" y="1524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R/V Coastal Surveyor</a:t>
            </a:r>
            <a:endParaRPr lang="en-US" sz="2400" i="1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5B59EE-9F19-4776-BF4F-EAFE25656063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A3EFB0-4BB4-4CD5-9781-C21B0AE735F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rvey MOB and Ops 026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33400" y="1066800"/>
            <a:ext cx="7772400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2286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</a:rPr>
              <a:t>R/V Cocheco</a:t>
            </a:r>
            <a:endParaRPr lang="en-US" sz="2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05BBE9-9CB3-4CCB-B51B-0FB6ACFEC820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A3EFB0-4BB4-4CD5-9781-C21B0AE735F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smtClean="0"/>
              <a:t>Who are we?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114800"/>
          </a:xfrm>
        </p:spPr>
        <p:txBody>
          <a:bodyPr/>
          <a:lstStyle/>
          <a:p>
            <a:r>
              <a:rPr lang="en-US" sz="2800" dirty="0" smtClean="0"/>
              <a:t>19 Teaching and Research Faculty</a:t>
            </a:r>
          </a:p>
          <a:p>
            <a:r>
              <a:rPr lang="en-US" sz="2800" dirty="0" smtClean="0"/>
              <a:t>7 Research Scientists and Engineers</a:t>
            </a:r>
          </a:p>
          <a:p>
            <a:r>
              <a:rPr lang="en-US" sz="2800" dirty="0" smtClean="0"/>
              <a:t>13 Support and Administrative Staff</a:t>
            </a:r>
          </a:p>
          <a:p>
            <a:r>
              <a:rPr lang="en-US" sz="2800" dirty="0" smtClean="0"/>
              <a:t>Several work-study undergraduates</a:t>
            </a:r>
          </a:p>
          <a:p>
            <a:r>
              <a:rPr lang="en-US" sz="2800" dirty="0" smtClean="0"/>
              <a:t>8 NOAA scientists from OCS, CO-OPS, NGS, and Ocean Exploration</a:t>
            </a:r>
          </a:p>
          <a:p>
            <a:r>
              <a:rPr lang="en-US" sz="2800" dirty="0" smtClean="0"/>
              <a:t>Visiting Scholars (14 so far—1 or 2 at a time!)</a:t>
            </a:r>
          </a:p>
          <a:p>
            <a:r>
              <a:rPr lang="en-US" sz="2800" dirty="0" smtClean="0"/>
              <a:t>26 students, including 6 GEBCO Scholars</a:t>
            </a:r>
          </a:p>
          <a:p>
            <a:r>
              <a:rPr lang="en-US" sz="2800" dirty="0" smtClean="0"/>
              <a:t>30 M.S./Ph.D. degree graduates</a:t>
            </a:r>
          </a:p>
          <a:p>
            <a:r>
              <a:rPr lang="en-US" sz="2800" dirty="0" smtClean="0"/>
              <a:t>36 GEBCO alumni worldwide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F61D27-05E3-4000-8D51-76F635E0CB1F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24C57B-08D6-444F-8A75-42F640F77C8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Priorities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Hydrographic Sensor Technology</a:t>
            </a:r>
          </a:p>
          <a:p>
            <a:r>
              <a:rPr lang="en-US" sz="2400" dirty="0" smtClean="0"/>
              <a:t>Hydrographic Data Processing</a:t>
            </a:r>
          </a:p>
          <a:p>
            <a:r>
              <a:rPr lang="en-US" sz="2400" dirty="0" smtClean="0"/>
              <a:t>Seafloor mapping technologies for marine habitat, coastal resource management, and ocean exploration</a:t>
            </a:r>
          </a:p>
          <a:p>
            <a:r>
              <a:rPr lang="en-US" sz="2400" dirty="0" smtClean="0"/>
              <a:t>Integrated ocean and coastal mapping technology</a:t>
            </a:r>
          </a:p>
          <a:p>
            <a:r>
              <a:rPr lang="en-US" sz="2400" dirty="0" smtClean="0"/>
              <a:t>Visualization and display of hydrographic and ocean mapping data</a:t>
            </a:r>
          </a:p>
          <a:p>
            <a:r>
              <a:rPr lang="en-US" sz="2400" dirty="0" smtClean="0"/>
              <a:t>New approaches for electronic navigation</a:t>
            </a:r>
          </a:p>
          <a:p>
            <a:r>
              <a:rPr lang="en-US" sz="2400" dirty="0" smtClean="0"/>
              <a:t>Extended continental shelf mapping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5F43C4-177D-4750-91C9-0C0576820985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A3EFB0-4BB4-4CD5-9781-C21B0AE735F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5440DD-D84C-4C0C-A36E-F481769C410F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24C57B-08D6-444F-8A75-42F640F77C8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 descr="TestTank with 5410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85800" y="342900"/>
            <a:ext cx="7848600" cy="58864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447800" y="304800"/>
            <a:ext cx="6705600" cy="7694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Bathymetric </a:t>
            </a:r>
            <a:r>
              <a:rPr lang="en-US" dirty="0" err="1" smtClean="0"/>
              <a:t>Lidar</a:t>
            </a:r>
            <a:endParaRPr lang="en-US" dirty="0"/>
          </a:p>
        </p:txBody>
      </p:sp>
      <p:pic>
        <p:nvPicPr>
          <p:cNvPr id="32772" name="Picture 4" descr="launching pet rock-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724400" y="2514600"/>
            <a:ext cx="4244621" cy="2292096"/>
          </a:xfrm>
          <a:noFill/>
          <a:ln/>
        </p:spPr>
      </p:pic>
      <p:pic>
        <p:nvPicPr>
          <p:cNvPr id="32773" name="Picture 5" descr="Ports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57200" y="1981200"/>
            <a:ext cx="4111625" cy="3686175"/>
          </a:xfrm>
          <a:noFill/>
          <a:ln/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80FE7A-3214-4EC4-9D13-DE2F8D727931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FDFCB-1579-4DB2-88C6-660FE239A73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Rodanthe Overwash Fan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0650" y="869950"/>
            <a:ext cx="7753350" cy="59483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7332" name="Freeform 4"/>
          <p:cNvSpPr>
            <a:spLocks/>
          </p:cNvSpPr>
          <p:nvPr/>
        </p:nvSpPr>
        <p:spPr bwMode="auto">
          <a:xfrm>
            <a:off x="5613400" y="3770313"/>
            <a:ext cx="2006600" cy="2971800"/>
          </a:xfrm>
          <a:custGeom>
            <a:avLst/>
            <a:gdLst>
              <a:gd name="T0" fmla="*/ 2147483647 w 1264"/>
              <a:gd name="T1" fmla="*/ 2147483647 h 1872"/>
              <a:gd name="T2" fmla="*/ 2147483647 w 1264"/>
              <a:gd name="T3" fmla="*/ 2147483647 h 1872"/>
              <a:gd name="T4" fmla="*/ 2147483647 w 1264"/>
              <a:gd name="T5" fmla="*/ 2147483647 h 1872"/>
              <a:gd name="T6" fmla="*/ 2147483647 w 1264"/>
              <a:gd name="T7" fmla="*/ 2147483647 h 1872"/>
              <a:gd name="T8" fmla="*/ 2147483647 w 1264"/>
              <a:gd name="T9" fmla="*/ 2147483647 h 1872"/>
              <a:gd name="T10" fmla="*/ 2147483647 w 1264"/>
              <a:gd name="T11" fmla="*/ 2147483647 h 1872"/>
              <a:gd name="T12" fmla="*/ 2147483647 w 1264"/>
              <a:gd name="T13" fmla="*/ 2147483647 h 1872"/>
              <a:gd name="T14" fmla="*/ 2147483647 w 1264"/>
              <a:gd name="T15" fmla="*/ 2147483647 h 1872"/>
              <a:gd name="T16" fmla="*/ 2147483647 w 1264"/>
              <a:gd name="T17" fmla="*/ 2147483647 h 1872"/>
              <a:gd name="T18" fmla="*/ 2147483647 w 1264"/>
              <a:gd name="T19" fmla="*/ 2147483647 h 1872"/>
              <a:gd name="T20" fmla="*/ 2147483647 w 1264"/>
              <a:gd name="T21" fmla="*/ 2147483647 h 1872"/>
              <a:gd name="T22" fmla="*/ 2147483647 w 1264"/>
              <a:gd name="T23" fmla="*/ 2147483647 h 1872"/>
              <a:gd name="T24" fmla="*/ 2147483647 w 1264"/>
              <a:gd name="T25" fmla="*/ 2147483647 h 1872"/>
              <a:gd name="T26" fmla="*/ 2147483647 w 1264"/>
              <a:gd name="T27" fmla="*/ 2147483647 h 1872"/>
              <a:gd name="T28" fmla="*/ 2147483647 w 1264"/>
              <a:gd name="T29" fmla="*/ 2147483647 h 1872"/>
              <a:gd name="T30" fmla="*/ 2147483647 w 1264"/>
              <a:gd name="T31" fmla="*/ 2147483647 h 1872"/>
              <a:gd name="T32" fmla="*/ 2147483647 w 1264"/>
              <a:gd name="T33" fmla="*/ 0 h 18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64"/>
              <a:gd name="T52" fmla="*/ 0 h 1872"/>
              <a:gd name="T53" fmla="*/ 1264 w 1264"/>
              <a:gd name="T54" fmla="*/ 1872 h 187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64" h="1872">
                <a:moveTo>
                  <a:pt x="1264" y="1872"/>
                </a:moveTo>
                <a:cubicBezTo>
                  <a:pt x="1236" y="1728"/>
                  <a:pt x="1208" y="1584"/>
                  <a:pt x="1168" y="1488"/>
                </a:cubicBezTo>
                <a:cubicBezTo>
                  <a:pt x="1128" y="1392"/>
                  <a:pt x="1096" y="1344"/>
                  <a:pt x="1024" y="1296"/>
                </a:cubicBezTo>
                <a:cubicBezTo>
                  <a:pt x="952" y="1248"/>
                  <a:pt x="824" y="1232"/>
                  <a:pt x="736" y="1200"/>
                </a:cubicBezTo>
                <a:cubicBezTo>
                  <a:pt x="648" y="1168"/>
                  <a:pt x="576" y="1136"/>
                  <a:pt x="496" y="1104"/>
                </a:cubicBezTo>
                <a:cubicBezTo>
                  <a:pt x="416" y="1072"/>
                  <a:pt x="320" y="1040"/>
                  <a:pt x="256" y="1008"/>
                </a:cubicBezTo>
                <a:cubicBezTo>
                  <a:pt x="192" y="976"/>
                  <a:pt x="152" y="960"/>
                  <a:pt x="112" y="912"/>
                </a:cubicBezTo>
                <a:cubicBezTo>
                  <a:pt x="72" y="864"/>
                  <a:pt x="32" y="768"/>
                  <a:pt x="16" y="720"/>
                </a:cubicBezTo>
                <a:cubicBezTo>
                  <a:pt x="0" y="672"/>
                  <a:pt x="8" y="648"/>
                  <a:pt x="16" y="624"/>
                </a:cubicBezTo>
                <a:cubicBezTo>
                  <a:pt x="24" y="600"/>
                  <a:pt x="64" y="592"/>
                  <a:pt x="64" y="576"/>
                </a:cubicBezTo>
                <a:cubicBezTo>
                  <a:pt x="64" y="560"/>
                  <a:pt x="24" y="544"/>
                  <a:pt x="16" y="528"/>
                </a:cubicBezTo>
                <a:cubicBezTo>
                  <a:pt x="8" y="512"/>
                  <a:pt x="8" y="504"/>
                  <a:pt x="16" y="480"/>
                </a:cubicBezTo>
                <a:cubicBezTo>
                  <a:pt x="24" y="456"/>
                  <a:pt x="48" y="416"/>
                  <a:pt x="64" y="384"/>
                </a:cubicBezTo>
                <a:cubicBezTo>
                  <a:pt x="80" y="352"/>
                  <a:pt x="120" y="320"/>
                  <a:pt x="112" y="288"/>
                </a:cubicBezTo>
                <a:cubicBezTo>
                  <a:pt x="104" y="256"/>
                  <a:pt x="32" y="216"/>
                  <a:pt x="16" y="192"/>
                </a:cubicBezTo>
                <a:cubicBezTo>
                  <a:pt x="0" y="168"/>
                  <a:pt x="8" y="176"/>
                  <a:pt x="16" y="144"/>
                </a:cubicBezTo>
                <a:cubicBezTo>
                  <a:pt x="24" y="112"/>
                  <a:pt x="56" y="24"/>
                  <a:pt x="64" y="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7333" name="Line 5"/>
          <p:cNvSpPr>
            <a:spLocks noChangeShapeType="1"/>
          </p:cNvSpPr>
          <p:nvPr/>
        </p:nvSpPr>
        <p:spPr bwMode="auto">
          <a:xfrm>
            <a:off x="4800600" y="5181600"/>
            <a:ext cx="2667000" cy="1524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7334" name="Line 6"/>
          <p:cNvSpPr>
            <a:spLocks noChangeShapeType="1"/>
          </p:cNvSpPr>
          <p:nvPr/>
        </p:nvSpPr>
        <p:spPr bwMode="auto">
          <a:xfrm>
            <a:off x="4876800" y="4724400"/>
            <a:ext cx="2133600" cy="1524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7335" name="Line 7"/>
          <p:cNvSpPr>
            <a:spLocks noChangeShapeType="1"/>
          </p:cNvSpPr>
          <p:nvPr/>
        </p:nvSpPr>
        <p:spPr bwMode="auto">
          <a:xfrm>
            <a:off x="5029200" y="4267200"/>
            <a:ext cx="1676400" cy="1524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7336" name="Line 8"/>
          <p:cNvSpPr>
            <a:spLocks noChangeShapeType="1"/>
          </p:cNvSpPr>
          <p:nvPr/>
        </p:nvSpPr>
        <p:spPr bwMode="auto">
          <a:xfrm>
            <a:off x="5181600" y="3886200"/>
            <a:ext cx="1447800" cy="1524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7337" name="Text Box 9"/>
          <p:cNvSpPr txBox="1">
            <a:spLocks noChangeArrowheads="1"/>
          </p:cNvSpPr>
          <p:nvPr/>
        </p:nvSpPr>
        <p:spPr bwMode="auto">
          <a:xfrm>
            <a:off x="4343400" y="5903913"/>
            <a:ext cx="29225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</a:rPr>
              <a:t>lidar derived shoreline</a:t>
            </a:r>
          </a:p>
        </p:txBody>
      </p:sp>
      <p:sp>
        <p:nvSpPr>
          <p:cNvPr id="227338" name="Text Box 10"/>
          <p:cNvSpPr txBox="1">
            <a:spLocks noChangeArrowheads="1"/>
          </p:cNvSpPr>
          <p:nvPr/>
        </p:nvSpPr>
        <p:spPr bwMode="auto">
          <a:xfrm>
            <a:off x="4419600" y="1484313"/>
            <a:ext cx="40100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Transects run from tidal BM using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integrated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laser level/RTK GPS system </a:t>
            </a:r>
          </a:p>
        </p:txBody>
      </p:sp>
      <p:sp>
        <p:nvSpPr>
          <p:cNvPr id="227339" name="Line 11"/>
          <p:cNvSpPr>
            <a:spLocks noChangeShapeType="1"/>
          </p:cNvSpPr>
          <p:nvPr/>
        </p:nvSpPr>
        <p:spPr bwMode="auto">
          <a:xfrm>
            <a:off x="6324600" y="3008313"/>
            <a:ext cx="228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7340" name="Line 12"/>
          <p:cNvSpPr>
            <a:spLocks noChangeShapeType="1"/>
          </p:cNvSpPr>
          <p:nvPr/>
        </p:nvSpPr>
        <p:spPr bwMode="auto">
          <a:xfrm flipV="1">
            <a:off x="5791200" y="5562600"/>
            <a:ext cx="457200" cy="3048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8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z="3600" dirty="0" err="1" smtClean="0"/>
              <a:t>Lidar</a:t>
            </a:r>
            <a:r>
              <a:rPr lang="en-US" sz="3600" dirty="0" smtClean="0"/>
              <a:t> Shoreline Accuracy Assessment</a:t>
            </a:r>
          </a:p>
        </p:txBody>
      </p:sp>
      <p:pic>
        <p:nvPicPr>
          <p:cNvPr id="7181" name="Picture 7" descr="IMG_027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914400"/>
            <a:ext cx="3454400" cy="2590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7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7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7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7" grpId="0"/>
      <p:bldP spid="2273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15639D3-C4F4-4A51-8829-EB1F6B637F2E}" type="datetime1">
              <a:rPr lang="en-US" smtClean="0"/>
              <a:pPr>
                <a:defRPr/>
              </a:pPr>
              <a:t>4/5/2011</a:t>
            </a:fld>
            <a:endParaRPr lang="en-US" altLang="en-US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HSRP New Member Orientation</a:t>
            </a:r>
            <a:endParaRPr lang="en-US" altLang="en-US"/>
          </a:p>
        </p:txBody>
      </p:sp>
      <p:sp>
        <p:nvSpPr>
          <p:cNvPr id="1410064" name="Text Box 16"/>
          <p:cNvSpPr txBox="1">
            <a:spLocks noChangeArrowheads="1"/>
          </p:cNvSpPr>
          <p:nvPr/>
        </p:nvSpPr>
        <p:spPr bwMode="auto">
          <a:xfrm>
            <a:off x="3048000" y="914400"/>
            <a:ext cx="32766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0118" name="Picture 7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57800" y="4572000"/>
            <a:ext cx="27432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9" name="Picture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9600" y="990600"/>
            <a:ext cx="31369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Picture 1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600" y="3429000"/>
            <a:ext cx="4011613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1" name="Picture 1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356100" y="1371600"/>
            <a:ext cx="47879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2" name="TextBox 13"/>
          <p:cNvSpPr txBox="1">
            <a:spLocks noChangeArrowheads="1"/>
          </p:cNvSpPr>
          <p:nvPr/>
        </p:nvSpPr>
        <p:spPr bwMode="auto">
          <a:xfrm>
            <a:off x="5105400" y="5943600"/>
            <a:ext cx="358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U Del GAVIA w/</a:t>
            </a:r>
            <a:r>
              <a:rPr lang="en-US" sz="1800" dirty="0" err="1">
                <a:solidFill>
                  <a:schemeClr val="bg1">
                    <a:lumMod val="85000"/>
                  </a:schemeClr>
                </a:solidFill>
              </a:rPr>
              <a:t>GeoSwath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FDFCB-1579-4DB2-88C6-660FE239A73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3" descr="coming out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838200"/>
            <a:ext cx="754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1524000" y="228600"/>
            <a:ext cx="617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Little HERC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” being tested in acoustic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test tank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F19F-DF53-4812-AC18-727FC11FF803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A3EFB0-4BB4-4CD5-9781-C21B0AE735F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OverviewMap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761152"/>
            <a:ext cx="9144000" cy="5335697"/>
          </a:xfrm>
          <a:prstGeom prst="rect">
            <a:avLst/>
          </a:prstGeom>
        </p:spPr>
      </p:pic>
      <p:pic>
        <p:nvPicPr>
          <p:cNvPr id="4" name="Picture 3" descr="NH_OverviewMap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0"/>
            <a:ext cx="9144000" cy="611962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53200" y="4419600"/>
            <a:ext cx="317519" cy="317519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495800" y="228600"/>
            <a:ext cx="2703871" cy="5202903"/>
          </a:xfrm>
          <a:custGeom>
            <a:avLst/>
            <a:gdLst>
              <a:gd name="connsiteX0" fmla="*/ 2515419 w 2703871"/>
              <a:gd name="connsiteY0" fmla="*/ 4869699 h 5202903"/>
              <a:gd name="connsiteX1" fmla="*/ 2425290 w 2703871"/>
              <a:gd name="connsiteY1" fmla="*/ 4845118 h 5202903"/>
              <a:gd name="connsiteX2" fmla="*/ 2359742 w 2703871"/>
              <a:gd name="connsiteY2" fmla="*/ 4828731 h 5202903"/>
              <a:gd name="connsiteX3" fmla="*/ 2277806 w 2703871"/>
              <a:gd name="connsiteY3" fmla="*/ 4869699 h 5202903"/>
              <a:gd name="connsiteX4" fmla="*/ 2204064 w 2703871"/>
              <a:gd name="connsiteY4" fmla="*/ 4877892 h 5202903"/>
              <a:gd name="connsiteX5" fmla="*/ 2122129 w 2703871"/>
              <a:gd name="connsiteY5" fmla="*/ 4959828 h 5202903"/>
              <a:gd name="connsiteX6" fmla="*/ 2007419 w 2703871"/>
              <a:gd name="connsiteY6" fmla="*/ 4984409 h 5202903"/>
              <a:gd name="connsiteX7" fmla="*/ 1991032 w 2703871"/>
              <a:gd name="connsiteY7" fmla="*/ 5049957 h 5202903"/>
              <a:gd name="connsiteX8" fmla="*/ 1974645 w 2703871"/>
              <a:gd name="connsiteY8" fmla="*/ 5099118 h 5202903"/>
              <a:gd name="connsiteX9" fmla="*/ 1917290 w 2703871"/>
              <a:gd name="connsiteY9" fmla="*/ 5099118 h 5202903"/>
              <a:gd name="connsiteX10" fmla="*/ 1859935 w 2703871"/>
              <a:gd name="connsiteY10" fmla="*/ 5164667 h 5202903"/>
              <a:gd name="connsiteX11" fmla="*/ 1810774 w 2703871"/>
              <a:gd name="connsiteY11" fmla="*/ 5197441 h 5202903"/>
              <a:gd name="connsiteX12" fmla="*/ 1499419 w 2703871"/>
              <a:gd name="connsiteY12" fmla="*/ 5197441 h 5202903"/>
              <a:gd name="connsiteX13" fmla="*/ 1056968 w 2703871"/>
              <a:gd name="connsiteY13" fmla="*/ 5172860 h 5202903"/>
              <a:gd name="connsiteX14" fmla="*/ 434258 w 2703871"/>
              <a:gd name="connsiteY14" fmla="*/ 5156473 h 5202903"/>
              <a:gd name="connsiteX15" fmla="*/ 139290 w 2703871"/>
              <a:gd name="connsiteY15" fmla="*/ 5140086 h 5202903"/>
              <a:gd name="connsiteX16" fmla="*/ 57355 w 2703871"/>
              <a:gd name="connsiteY16" fmla="*/ 4984409 h 5202903"/>
              <a:gd name="connsiteX17" fmla="*/ 0 w 2703871"/>
              <a:gd name="connsiteY17" fmla="*/ 4894280 h 5202903"/>
              <a:gd name="connsiteX18" fmla="*/ 57355 w 2703871"/>
              <a:gd name="connsiteY18" fmla="*/ 4795957 h 5202903"/>
              <a:gd name="connsiteX19" fmla="*/ 122903 w 2703871"/>
              <a:gd name="connsiteY19" fmla="*/ 4640280 h 5202903"/>
              <a:gd name="connsiteX20" fmla="*/ 163871 w 2703871"/>
              <a:gd name="connsiteY20" fmla="*/ 4550150 h 5202903"/>
              <a:gd name="connsiteX21" fmla="*/ 196645 w 2703871"/>
              <a:gd name="connsiteY21" fmla="*/ 4443634 h 5202903"/>
              <a:gd name="connsiteX22" fmla="*/ 180258 w 2703871"/>
              <a:gd name="connsiteY22" fmla="*/ 4328925 h 5202903"/>
              <a:gd name="connsiteX23" fmla="*/ 172064 w 2703871"/>
              <a:gd name="connsiteY23" fmla="*/ 4206021 h 5202903"/>
              <a:gd name="connsiteX24" fmla="*/ 229419 w 2703871"/>
              <a:gd name="connsiteY24" fmla="*/ 4058538 h 5202903"/>
              <a:gd name="connsiteX25" fmla="*/ 245806 w 2703871"/>
              <a:gd name="connsiteY25" fmla="*/ 3943828 h 5202903"/>
              <a:gd name="connsiteX26" fmla="*/ 245806 w 2703871"/>
              <a:gd name="connsiteY26" fmla="*/ 3812731 h 5202903"/>
              <a:gd name="connsiteX27" fmla="*/ 237613 w 2703871"/>
              <a:gd name="connsiteY27" fmla="*/ 3632473 h 5202903"/>
              <a:gd name="connsiteX28" fmla="*/ 294968 w 2703871"/>
              <a:gd name="connsiteY28" fmla="*/ 3476796 h 5202903"/>
              <a:gd name="connsiteX29" fmla="*/ 344129 w 2703871"/>
              <a:gd name="connsiteY29" fmla="*/ 3353892 h 5202903"/>
              <a:gd name="connsiteX30" fmla="*/ 426064 w 2703871"/>
              <a:gd name="connsiteY30" fmla="*/ 3173634 h 5202903"/>
              <a:gd name="connsiteX31" fmla="*/ 516193 w 2703871"/>
              <a:gd name="connsiteY31" fmla="*/ 3034344 h 5202903"/>
              <a:gd name="connsiteX32" fmla="*/ 565355 w 2703871"/>
              <a:gd name="connsiteY32" fmla="*/ 2895054 h 5202903"/>
              <a:gd name="connsiteX33" fmla="*/ 639097 w 2703871"/>
              <a:gd name="connsiteY33" fmla="*/ 2788538 h 5202903"/>
              <a:gd name="connsiteX34" fmla="*/ 639097 w 2703871"/>
              <a:gd name="connsiteY34" fmla="*/ 2624667 h 5202903"/>
              <a:gd name="connsiteX35" fmla="*/ 671871 w 2703871"/>
              <a:gd name="connsiteY35" fmla="*/ 2436215 h 5202903"/>
              <a:gd name="connsiteX36" fmla="*/ 696451 w 2703871"/>
              <a:gd name="connsiteY36" fmla="*/ 2296925 h 5202903"/>
              <a:gd name="connsiteX37" fmla="*/ 729226 w 2703871"/>
              <a:gd name="connsiteY37" fmla="*/ 2182215 h 5202903"/>
              <a:gd name="connsiteX38" fmla="*/ 753806 w 2703871"/>
              <a:gd name="connsiteY38" fmla="*/ 2010150 h 5202903"/>
              <a:gd name="connsiteX39" fmla="*/ 786581 w 2703871"/>
              <a:gd name="connsiteY39" fmla="*/ 1887247 h 5202903"/>
              <a:gd name="connsiteX40" fmla="*/ 827548 w 2703871"/>
              <a:gd name="connsiteY40" fmla="*/ 1813505 h 5202903"/>
              <a:gd name="connsiteX41" fmla="*/ 893097 w 2703871"/>
              <a:gd name="connsiteY41" fmla="*/ 1797118 h 5202903"/>
              <a:gd name="connsiteX42" fmla="*/ 942258 w 2703871"/>
              <a:gd name="connsiteY42" fmla="*/ 1846280 h 5202903"/>
              <a:gd name="connsiteX43" fmla="*/ 1007806 w 2703871"/>
              <a:gd name="connsiteY43" fmla="*/ 1928215 h 5202903"/>
              <a:gd name="connsiteX44" fmla="*/ 1056968 w 2703871"/>
              <a:gd name="connsiteY44" fmla="*/ 1969183 h 5202903"/>
              <a:gd name="connsiteX45" fmla="*/ 1097935 w 2703871"/>
              <a:gd name="connsiteY45" fmla="*/ 1887247 h 5202903"/>
              <a:gd name="connsiteX46" fmla="*/ 1179871 w 2703871"/>
              <a:gd name="connsiteY46" fmla="*/ 1821699 h 5202903"/>
              <a:gd name="connsiteX47" fmla="*/ 1286387 w 2703871"/>
              <a:gd name="connsiteY47" fmla="*/ 1780731 h 5202903"/>
              <a:gd name="connsiteX48" fmla="*/ 1368322 w 2703871"/>
              <a:gd name="connsiteY48" fmla="*/ 1682409 h 5202903"/>
              <a:gd name="connsiteX49" fmla="*/ 1409290 w 2703871"/>
              <a:gd name="connsiteY49" fmla="*/ 1616860 h 5202903"/>
              <a:gd name="connsiteX50" fmla="*/ 1409290 w 2703871"/>
              <a:gd name="connsiteY50" fmla="*/ 1534925 h 5202903"/>
              <a:gd name="connsiteX51" fmla="*/ 1425677 w 2703871"/>
              <a:gd name="connsiteY51" fmla="*/ 1493957 h 5202903"/>
              <a:gd name="connsiteX52" fmla="*/ 1474839 w 2703871"/>
              <a:gd name="connsiteY52" fmla="*/ 1461183 h 5202903"/>
              <a:gd name="connsiteX53" fmla="*/ 1466645 w 2703871"/>
              <a:gd name="connsiteY53" fmla="*/ 1412021 h 5202903"/>
              <a:gd name="connsiteX54" fmla="*/ 1433871 w 2703871"/>
              <a:gd name="connsiteY54" fmla="*/ 1321892 h 5202903"/>
              <a:gd name="connsiteX55" fmla="*/ 1401097 w 2703871"/>
              <a:gd name="connsiteY55" fmla="*/ 1248150 h 5202903"/>
              <a:gd name="connsiteX56" fmla="*/ 1351935 w 2703871"/>
              <a:gd name="connsiteY56" fmla="*/ 1149828 h 5202903"/>
              <a:gd name="connsiteX57" fmla="*/ 1401097 w 2703871"/>
              <a:gd name="connsiteY57" fmla="*/ 1067892 h 5202903"/>
              <a:gd name="connsiteX58" fmla="*/ 1433871 w 2703871"/>
              <a:gd name="connsiteY58" fmla="*/ 1002344 h 5202903"/>
              <a:gd name="connsiteX59" fmla="*/ 1474839 w 2703871"/>
              <a:gd name="connsiteY59" fmla="*/ 928602 h 5202903"/>
              <a:gd name="connsiteX60" fmla="*/ 1499419 w 2703871"/>
              <a:gd name="connsiteY60" fmla="*/ 879441 h 5202903"/>
              <a:gd name="connsiteX61" fmla="*/ 1548581 w 2703871"/>
              <a:gd name="connsiteY61" fmla="*/ 813892 h 5202903"/>
              <a:gd name="connsiteX62" fmla="*/ 1507613 w 2703871"/>
              <a:gd name="connsiteY62" fmla="*/ 731957 h 5202903"/>
              <a:gd name="connsiteX63" fmla="*/ 1483032 w 2703871"/>
              <a:gd name="connsiteY63" fmla="*/ 674602 h 5202903"/>
              <a:gd name="connsiteX64" fmla="*/ 1507613 w 2703871"/>
              <a:gd name="connsiteY64" fmla="*/ 609054 h 5202903"/>
              <a:gd name="connsiteX65" fmla="*/ 1556774 w 2703871"/>
              <a:gd name="connsiteY65" fmla="*/ 559892 h 5202903"/>
              <a:gd name="connsiteX66" fmla="*/ 1532193 w 2703871"/>
              <a:gd name="connsiteY66" fmla="*/ 486150 h 5202903"/>
              <a:gd name="connsiteX67" fmla="*/ 1581355 w 2703871"/>
              <a:gd name="connsiteY67" fmla="*/ 412409 h 5202903"/>
              <a:gd name="connsiteX68" fmla="*/ 1638710 w 2703871"/>
              <a:gd name="connsiteY68" fmla="*/ 363247 h 5202903"/>
              <a:gd name="connsiteX69" fmla="*/ 1663290 w 2703871"/>
              <a:gd name="connsiteY69" fmla="*/ 248538 h 5202903"/>
              <a:gd name="connsiteX70" fmla="*/ 1679677 w 2703871"/>
              <a:gd name="connsiteY70" fmla="*/ 191183 h 5202903"/>
              <a:gd name="connsiteX71" fmla="*/ 1622322 w 2703871"/>
              <a:gd name="connsiteY71" fmla="*/ 133828 h 5202903"/>
              <a:gd name="connsiteX72" fmla="*/ 1687871 w 2703871"/>
              <a:gd name="connsiteY72" fmla="*/ 125634 h 5202903"/>
              <a:gd name="connsiteX73" fmla="*/ 1745226 w 2703871"/>
              <a:gd name="connsiteY73" fmla="*/ 109247 h 5202903"/>
              <a:gd name="connsiteX74" fmla="*/ 1794387 w 2703871"/>
              <a:gd name="connsiteY74" fmla="*/ 35505 h 5202903"/>
              <a:gd name="connsiteX75" fmla="*/ 1851742 w 2703871"/>
              <a:gd name="connsiteY75" fmla="*/ 2731 h 5202903"/>
              <a:gd name="connsiteX76" fmla="*/ 1884516 w 2703871"/>
              <a:gd name="connsiteY76" fmla="*/ 43699 h 5202903"/>
              <a:gd name="connsiteX77" fmla="*/ 1925484 w 2703871"/>
              <a:gd name="connsiteY77" fmla="*/ 92860 h 5202903"/>
              <a:gd name="connsiteX78" fmla="*/ 1991032 w 2703871"/>
              <a:gd name="connsiteY78" fmla="*/ 125634 h 5202903"/>
              <a:gd name="connsiteX79" fmla="*/ 2040193 w 2703871"/>
              <a:gd name="connsiteY79" fmla="*/ 117441 h 5202903"/>
              <a:gd name="connsiteX80" fmla="*/ 2089355 w 2703871"/>
              <a:gd name="connsiteY80" fmla="*/ 84667 h 5202903"/>
              <a:gd name="connsiteX81" fmla="*/ 2130322 w 2703871"/>
              <a:gd name="connsiteY81" fmla="*/ 2731 h 5202903"/>
              <a:gd name="connsiteX82" fmla="*/ 2138516 w 2703871"/>
              <a:gd name="connsiteY82" fmla="*/ 68280 h 5202903"/>
              <a:gd name="connsiteX83" fmla="*/ 2146710 w 2703871"/>
              <a:gd name="connsiteY83" fmla="*/ 223957 h 5202903"/>
              <a:gd name="connsiteX84" fmla="*/ 2163097 w 2703871"/>
              <a:gd name="connsiteY84" fmla="*/ 502538 h 5202903"/>
              <a:gd name="connsiteX85" fmla="*/ 2195871 w 2703871"/>
              <a:gd name="connsiteY85" fmla="*/ 912215 h 5202903"/>
              <a:gd name="connsiteX86" fmla="*/ 2212258 w 2703871"/>
              <a:gd name="connsiteY86" fmla="*/ 1248150 h 5202903"/>
              <a:gd name="connsiteX87" fmla="*/ 2228645 w 2703871"/>
              <a:gd name="connsiteY87" fmla="*/ 1698796 h 5202903"/>
              <a:gd name="connsiteX88" fmla="*/ 2236839 w 2703871"/>
              <a:gd name="connsiteY88" fmla="*/ 1985570 h 5202903"/>
              <a:gd name="connsiteX89" fmla="*/ 2253226 w 2703871"/>
              <a:gd name="connsiteY89" fmla="*/ 2354280 h 5202903"/>
              <a:gd name="connsiteX90" fmla="*/ 2269613 w 2703871"/>
              <a:gd name="connsiteY90" fmla="*/ 2788538 h 5202903"/>
              <a:gd name="connsiteX91" fmla="*/ 2286000 w 2703871"/>
              <a:gd name="connsiteY91" fmla="*/ 3165441 h 5202903"/>
              <a:gd name="connsiteX92" fmla="*/ 2294193 w 2703871"/>
              <a:gd name="connsiteY92" fmla="*/ 3403054 h 5202903"/>
              <a:gd name="connsiteX93" fmla="*/ 2310581 w 2703871"/>
              <a:gd name="connsiteY93" fmla="*/ 3509570 h 5202903"/>
              <a:gd name="connsiteX94" fmla="*/ 2310581 w 2703871"/>
              <a:gd name="connsiteY94" fmla="*/ 3575118 h 5202903"/>
              <a:gd name="connsiteX95" fmla="*/ 2302387 w 2703871"/>
              <a:gd name="connsiteY95" fmla="*/ 3640667 h 5202903"/>
              <a:gd name="connsiteX96" fmla="*/ 2286000 w 2703871"/>
              <a:gd name="connsiteY96" fmla="*/ 3714409 h 5202903"/>
              <a:gd name="connsiteX97" fmla="*/ 2269613 w 2703871"/>
              <a:gd name="connsiteY97" fmla="*/ 3845505 h 5202903"/>
              <a:gd name="connsiteX98" fmla="*/ 2351548 w 2703871"/>
              <a:gd name="connsiteY98" fmla="*/ 3943828 h 5202903"/>
              <a:gd name="connsiteX99" fmla="*/ 2392516 w 2703871"/>
              <a:gd name="connsiteY99" fmla="*/ 4009376 h 5202903"/>
              <a:gd name="connsiteX100" fmla="*/ 2449871 w 2703871"/>
              <a:gd name="connsiteY100" fmla="*/ 4083118 h 5202903"/>
              <a:gd name="connsiteX101" fmla="*/ 2490839 w 2703871"/>
              <a:gd name="connsiteY101" fmla="*/ 4124086 h 5202903"/>
              <a:gd name="connsiteX102" fmla="*/ 2531806 w 2703871"/>
              <a:gd name="connsiteY102" fmla="*/ 4181441 h 5202903"/>
              <a:gd name="connsiteX103" fmla="*/ 2507226 w 2703871"/>
              <a:gd name="connsiteY103" fmla="*/ 4263376 h 5202903"/>
              <a:gd name="connsiteX104" fmla="*/ 2507226 w 2703871"/>
              <a:gd name="connsiteY104" fmla="*/ 4337118 h 5202903"/>
              <a:gd name="connsiteX105" fmla="*/ 2523613 w 2703871"/>
              <a:gd name="connsiteY105" fmla="*/ 4386280 h 5202903"/>
              <a:gd name="connsiteX106" fmla="*/ 2580968 w 2703871"/>
              <a:gd name="connsiteY106" fmla="*/ 4410860 h 5202903"/>
              <a:gd name="connsiteX107" fmla="*/ 2630129 w 2703871"/>
              <a:gd name="connsiteY107" fmla="*/ 4443634 h 5202903"/>
              <a:gd name="connsiteX108" fmla="*/ 2679290 w 2703871"/>
              <a:gd name="connsiteY108" fmla="*/ 4468215 h 5202903"/>
              <a:gd name="connsiteX109" fmla="*/ 2703871 w 2703871"/>
              <a:gd name="connsiteY109" fmla="*/ 4492796 h 520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2703871" h="5202903">
                <a:moveTo>
                  <a:pt x="2515419" y="4869699"/>
                </a:moveTo>
                <a:lnTo>
                  <a:pt x="2425290" y="4845118"/>
                </a:lnTo>
                <a:cubicBezTo>
                  <a:pt x="2399344" y="4838290"/>
                  <a:pt x="2384323" y="4824634"/>
                  <a:pt x="2359742" y="4828731"/>
                </a:cubicBezTo>
                <a:cubicBezTo>
                  <a:pt x="2335161" y="4832828"/>
                  <a:pt x="2303752" y="4861506"/>
                  <a:pt x="2277806" y="4869699"/>
                </a:cubicBezTo>
                <a:cubicBezTo>
                  <a:pt x="2251860" y="4877892"/>
                  <a:pt x="2230010" y="4862871"/>
                  <a:pt x="2204064" y="4877892"/>
                </a:cubicBezTo>
                <a:cubicBezTo>
                  <a:pt x="2178118" y="4892913"/>
                  <a:pt x="2154903" y="4942075"/>
                  <a:pt x="2122129" y="4959828"/>
                </a:cubicBezTo>
                <a:cubicBezTo>
                  <a:pt x="2089355" y="4977581"/>
                  <a:pt x="2029269" y="4969388"/>
                  <a:pt x="2007419" y="4984409"/>
                </a:cubicBezTo>
                <a:cubicBezTo>
                  <a:pt x="1985570" y="4999431"/>
                  <a:pt x="1996494" y="5030839"/>
                  <a:pt x="1991032" y="5049957"/>
                </a:cubicBezTo>
                <a:cubicBezTo>
                  <a:pt x="1985570" y="5069075"/>
                  <a:pt x="1986935" y="5090925"/>
                  <a:pt x="1974645" y="5099118"/>
                </a:cubicBezTo>
                <a:cubicBezTo>
                  <a:pt x="1962355" y="5107311"/>
                  <a:pt x="1936408" y="5088193"/>
                  <a:pt x="1917290" y="5099118"/>
                </a:cubicBezTo>
                <a:cubicBezTo>
                  <a:pt x="1898172" y="5110043"/>
                  <a:pt x="1877688" y="5148280"/>
                  <a:pt x="1859935" y="5164667"/>
                </a:cubicBezTo>
                <a:cubicBezTo>
                  <a:pt x="1842182" y="5181054"/>
                  <a:pt x="1870860" y="5191979"/>
                  <a:pt x="1810774" y="5197441"/>
                </a:cubicBezTo>
                <a:cubicBezTo>
                  <a:pt x="1750688" y="5202903"/>
                  <a:pt x="1625053" y="5201538"/>
                  <a:pt x="1499419" y="5197441"/>
                </a:cubicBezTo>
                <a:cubicBezTo>
                  <a:pt x="1373785" y="5193344"/>
                  <a:pt x="1234495" y="5179688"/>
                  <a:pt x="1056968" y="5172860"/>
                </a:cubicBezTo>
                <a:cubicBezTo>
                  <a:pt x="879441" y="5166032"/>
                  <a:pt x="587204" y="5161935"/>
                  <a:pt x="434258" y="5156473"/>
                </a:cubicBezTo>
                <a:cubicBezTo>
                  <a:pt x="281312" y="5151011"/>
                  <a:pt x="202107" y="5168763"/>
                  <a:pt x="139290" y="5140086"/>
                </a:cubicBezTo>
                <a:cubicBezTo>
                  <a:pt x="76473" y="5111409"/>
                  <a:pt x="80570" y="5025377"/>
                  <a:pt x="57355" y="4984409"/>
                </a:cubicBezTo>
                <a:cubicBezTo>
                  <a:pt x="34140" y="4943441"/>
                  <a:pt x="0" y="4925689"/>
                  <a:pt x="0" y="4894280"/>
                </a:cubicBezTo>
                <a:cubicBezTo>
                  <a:pt x="0" y="4862871"/>
                  <a:pt x="36871" y="4838290"/>
                  <a:pt x="57355" y="4795957"/>
                </a:cubicBezTo>
                <a:cubicBezTo>
                  <a:pt x="77839" y="4753624"/>
                  <a:pt x="105150" y="4681248"/>
                  <a:pt x="122903" y="4640280"/>
                </a:cubicBezTo>
                <a:cubicBezTo>
                  <a:pt x="140656" y="4599312"/>
                  <a:pt x="151581" y="4582924"/>
                  <a:pt x="163871" y="4550150"/>
                </a:cubicBezTo>
                <a:cubicBezTo>
                  <a:pt x="176161" y="4517376"/>
                  <a:pt x="193914" y="4480505"/>
                  <a:pt x="196645" y="4443634"/>
                </a:cubicBezTo>
                <a:cubicBezTo>
                  <a:pt x="199376" y="4406763"/>
                  <a:pt x="184355" y="4368527"/>
                  <a:pt x="180258" y="4328925"/>
                </a:cubicBezTo>
                <a:cubicBezTo>
                  <a:pt x="176161" y="4289323"/>
                  <a:pt x="163871" y="4251085"/>
                  <a:pt x="172064" y="4206021"/>
                </a:cubicBezTo>
                <a:cubicBezTo>
                  <a:pt x="180257" y="4160957"/>
                  <a:pt x="217129" y="4102237"/>
                  <a:pt x="229419" y="4058538"/>
                </a:cubicBezTo>
                <a:cubicBezTo>
                  <a:pt x="241709" y="4014839"/>
                  <a:pt x="243075" y="3984796"/>
                  <a:pt x="245806" y="3943828"/>
                </a:cubicBezTo>
                <a:cubicBezTo>
                  <a:pt x="248537" y="3902860"/>
                  <a:pt x="247172" y="3864624"/>
                  <a:pt x="245806" y="3812731"/>
                </a:cubicBezTo>
                <a:cubicBezTo>
                  <a:pt x="244441" y="3760839"/>
                  <a:pt x="229419" y="3688462"/>
                  <a:pt x="237613" y="3632473"/>
                </a:cubicBezTo>
                <a:cubicBezTo>
                  <a:pt x="245807" y="3576484"/>
                  <a:pt x="277215" y="3523226"/>
                  <a:pt x="294968" y="3476796"/>
                </a:cubicBezTo>
                <a:cubicBezTo>
                  <a:pt x="312721" y="3430366"/>
                  <a:pt x="322280" y="3404419"/>
                  <a:pt x="344129" y="3353892"/>
                </a:cubicBezTo>
                <a:cubicBezTo>
                  <a:pt x="365978" y="3303365"/>
                  <a:pt x="397387" y="3226892"/>
                  <a:pt x="426064" y="3173634"/>
                </a:cubicBezTo>
                <a:cubicBezTo>
                  <a:pt x="454741" y="3120376"/>
                  <a:pt x="492978" y="3080774"/>
                  <a:pt x="516193" y="3034344"/>
                </a:cubicBezTo>
                <a:cubicBezTo>
                  <a:pt x="539408" y="2987914"/>
                  <a:pt x="544871" y="2936022"/>
                  <a:pt x="565355" y="2895054"/>
                </a:cubicBezTo>
                <a:cubicBezTo>
                  <a:pt x="585839" y="2854086"/>
                  <a:pt x="626807" y="2833602"/>
                  <a:pt x="639097" y="2788538"/>
                </a:cubicBezTo>
                <a:cubicBezTo>
                  <a:pt x="651387" y="2743474"/>
                  <a:pt x="633635" y="2683388"/>
                  <a:pt x="639097" y="2624667"/>
                </a:cubicBezTo>
                <a:cubicBezTo>
                  <a:pt x="644559" y="2565946"/>
                  <a:pt x="662312" y="2490839"/>
                  <a:pt x="671871" y="2436215"/>
                </a:cubicBezTo>
                <a:cubicBezTo>
                  <a:pt x="681430" y="2381591"/>
                  <a:pt x="686892" y="2339258"/>
                  <a:pt x="696451" y="2296925"/>
                </a:cubicBezTo>
                <a:cubicBezTo>
                  <a:pt x="706010" y="2254592"/>
                  <a:pt x="719667" y="2230011"/>
                  <a:pt x="729226" y="2182215"/>
                </a:cubicBezTo>
                <a:cubicBezTo>
                  <a:pt x="738785" y="2134419"/>
                  <a:pt x="744247" y="2059311"/>
                  <a:pt x="753806" y="2010150"/>
                </a:cubicBezTo>
                <a:cubicBezTo>
                  <a:pt x="763365" y="1960989"/>
                  <a:pt x="774291" y="1920021"/>
                  <a:pt x="786581" y="1887247"/>
                </a:cubicBezTo>
                <a:cubicBezTo>
                  <a:pt x="798871" y="1854473"/>
                  <a:pt x="809795" y="1828526"/>
                  <a:pt x="827548" y="1813505"/>
                </a:cubicBezTo>
                <a:cubicBezTo>
                  <a:pt x="845301" y="1798484"/>
                  <a:pt x="873979" y="1791656"/>
                  <a:pt x="893097" y="1797118"/>
                </a:cubicBezTo>
                <a:cubicBezTo>
                  <a:pt x="912215" y="1802581"/>
                  <a:pt x="923140" y="1824431"/>
                  <a:pt x="942258" y="1846280"/>
                </a:cubicBezTo>
                <a:cubicBezTo>
                  <a:pt x="961376" y="1868129"/>
                  <a:pt x="988688" y="1907731"/>
                  <a:pt x="1007806" y="1928215"/>
                </a:cubicBezTo>
                <a:cubicBezTo>
                  <a:pt x="1026924" y="1948699"/>
                  <a:pt x="1041947" y="1976011"/>
                  <a:pt x="1056968" y="1969183"/>
                </a:cubicBezTo>
                <a:cubicBezTo>
                  <a:pt x="1071989" y="1962355"/>
                  <a:pt x="1077451" y="1911828"/>
                  <a:pt x="1097935" y="1887247"/>
                </a:cubicBezTo>
                <a:cubicBezTo>
                  <a:pt x="1118419" y="1862666"/>
                  <a:pt x="1148462" y="1839452"/>
                  <a:pt x="1179871" y="1821699"/>
                </a:cubicBezTo>
                <a:cubicBezTo>
                  <a:pt x="1211280" y="1803946"/>
                  <a:pt x="1254979" y="1803946"/>
                  <a:pt x="1286387" y="1780731"/>
                </a:cubicBezTo>
                <a:cubicBezTo>
                  <a:pt x="1317795" y="1757516"/>
                  <a:pt x="1347838" y="1709721"/>
                  <a:pt x="1368322" y="1682409"/>
                </a:cubicBezTo>
                <a:cubicBezTo>
                  <a:pt x="1388806" y="1655097"/>
                  <a:pt x="1402462" y="1641441"/>
                  <a:pt x="1409290" y="1616860"/>
                </a:cubicBezTo>
                <a:cubicBezTo>
                  <a:pt x="1416118" y="1592279"/>
                  <a:pt x="1406559" y="1555409"/>
                  <a:pt x="1409290" y="1534925"/>
                </a:cubicBezTo>
                <a:cubicBezTo>
                  <a:pt x="1412021" y="1514441"/>
                  <a:pt x="1414752" y="1506247"/>
                  <a:pt x="1425677" y="1493957"/>
                </a:cubicBezTo>
                <a:cubicBezTo>
                  <a:pt x="1436602" y="1481667"/>
                  <a:pt x="1468011" y="1474839"/>
                  <a:pt x="1474839" y="1461183"/>
                </a:cubicBezTo>
                <a:cubicBezTo>
                  <a:pt x="1481667" y="1447527"/>
                  <a:pt x="1473473" y="1435236"/>
                  <a:pt x="1466645" y="1412021"/>
                </a:cubicBezTo>
                <a:cubicBezTo>
                  <a:pt x="1459817" y="1388806"/>
                  <a:pt x="1444796" y="1349204"/>
                  <a:pt x="1433871" y="1321892"/>
                </a:cubicBezTo>
                <a:cubicBezTo>
                  <a:pt x="1422946" y="1294580"/>
                  <a:pt x="1414753" y="1276827"/>
                  <a:pt x="1401097" y="1248150"/>
                </a:cubicBezTo>
                <a:cubicBezTo>
                  <a:pt x="1387441" y="1219473"/>
                  <a:pt x="1351935" y="1179871"/>
                  <a:pt x="1351935" y="1149828"/>
                </a:cubicBezTo>
                <a:cubicBezTo>
                  <a:pt x="1351935" y="1119785"/>
                  <a:pt x="1387441" y="1092473"/>
                  <a:pt x="1401097" y="1067892"/>
                </a:cubicBezTo>
                <a:cubicBezTo>
                  <a:pt x="1414753" y="1043311"/>
                  <a:pt x="1421581" y="1025559"/>
                  <a:pt x="1433871" y="1002344"/>
                </a:cubicBezTo>
                <a:cubicBezTo>
                  <a:pt x="1446161" y="979129"/>
                  <a:pt x="1463914" y="949086"/>
                  <a:pt x="1474839" y="928602"/>
                </a:cubicBezTo>
                <a:cubicBezTo>
                  <a:pt x="1485764" y="908118"/>
                  <a:pt x="1487129" y="898559"/>
                  <a:pt x="1499419" y="879441"/>
                </a:cubicBezTo>
                <a:cubicBezTo>
                  <a:pt x="1511709" y="860323"/>
                  <a:pt x="1547215" y="838473"/>
                  <a:pt x="1548581" y="813892"/>
                </a:cubicBezTo>
                <a:cubicBezTo>
                  <a:pt x="1549947" y="789311"/>
                  <a:pt x="1518538" y="755172"/>
                  <a:pt x="1507613" y="731957"/>
                </a:cubicBezTo>
                <a:cubicBezTo>
                  <a:pt x="1496688" y="708742"/>
                  <a:pt x="1483032" y="695086"/>
                  <a:pt x="1483032" y="674602"/>
                </a:cubicBezTo>
                <a:cubicBezTo>
                  <a:pt x="1483032" y="654118"/>
                  <a:pt x="1495323" y="628172"/>
                  <a:pt x="1507613" y="609054"/>
                </a:cubicBezTo>
                <a:cubicBezTo>
                  <a:pt x="1519903" y="589936"/>
                  <a:pt x="1552677" y="580376"/>
                  <a:pt x="1556774" y="559892"/>
                </a:cubicBezTo>
                <a:cubicBezTo>
                  <a:pt x="1560871" y="539408"/>
                  <a:pt x="1528096" y="510731"/>
                  <a:pt x="1532193" y="486150"/>
                </a:cubicBezTo>
                <a:cubicBezTo>
                  <a:pt x="1536290" y="461570"/>
                  <a:pt x="1563602" y="432893"/>
                  <a:pt x="1581355" y="412409"/>
                </a:cubicBezTo>
                <a:cubicBezTo>
                  <a:pt x="1599108" y="391925"/>
                  <a:pt x="1625054" y="390559"/>
                  <a:pt x="1638710" y="363247"/>
                </a:cubicBezTo>
                <a:cubicBezTo>
                  <a:pt x="1652366" y="335935"/>
                  <a:pt x="1656462" y="277215"/>
                  <a:pt x="1663290" y="248538"/>
                </a:cubicBezTo>
                <a:cubicBezTo>
                  <a:pt x="1670118" y="219861"/>
                  <a:pt x="1686505" y="210301"/>
                  <a:pt x="1679677" y="191183"/>
                </a:cubicBezTo>
                <a:cubicBezTo>
                  <a:pt x="1672849" y="172065"/>
                  <a:pt x="1620956" y="144753"/>
                  <a:pt x="1622322" y="133828"/>
                </a:cubicBezTo>
                <a:cubicBezTo>
                  <a:pt x="1623688" y="122903"/>
                  <a:pt x="1667387" y="129731"/>
                  <a:pt x="1687871" y="125634"/>
                </a:cubicBezTo>
                <a:cubicBezTo>
                  <a:pt x="1708355" y="121537"/>
                  <a:pt x="1727473" y="124268"/>
                  <a:pt x="1745226" y="109247"/>
                </a:cubicBezTo>
                <a:cubicBezTo>
                  <a:pt x="1762979" y="94226"/>
                  <a:pt x="1776634" y="53258"/>
                  <a:pt x="1794387" y="35505"/>
                </a:cubicBezTo>
                <a:cubicBezTo>
                  <a:pt x="1812140" y="17752"/>
                  <a:pt x="1836721" y="1365"/>
                  <a:pt x="1851742" y="2731"/>
                </a:cubicBezTo>
                <a:cubicBezTo>
                  <a:pt x="1866763" y="4097"/>
                  <a:pt x="1872226" y="28678"/>
                  <a:pt x="1884516" y="43699"/>
                </a:cubicBezTo>
                <a:cubicBezTo>
                  <a:pt x="1896806" y="58720"/>
                  <a:pt x="1907731" y="79204"/>
                  <a:pt x="1925484" y="92860"/>
                </a:cubicBezTo>
                <a:cubicBezTo>
                  <a:pt x="1943237" y="106516"/>
                  <a:pt x="1971914" y="121537"/>
                  <a:pt x="1991032" y="125634"/>
                </a:cubicBezTo>
                <a:cubicBezTo>
                  <a:pt x="2010150" y="129731"/>
                  <a:pt x="2023806" y="124269"/>
                  <a:pt x="2040193" y="117441"/>
                </a:cubicBezTo>
                <a:cubicBezTo>
                  <a:pt x="2056580" y="110613"/>
                  <a:pt x="2074334" y="103785"/>
                  <a:pt x="2089355" y="84667"/>
                </a:cubicBezTo>
                <a:cubicBezTo>
                  <a:pt x="2104376" y="65549"/>
                  <a:pt x="2122129" y="5462"/>
                  <a:pt x="2130322" y="2731"/>
                </a:cubicBezTo>
                <a:cubicBezTo>
                  <a:pt x="2138515" y="0"/>
                  <a:pt x="2135785" y="31409"/>
                  <a:pt x="2138516" y="68280"/>
                </a:cubicBezTo>
                <a:cubicBezTo>
                  <a:pt x="2141247" y="105151"/>
                  <a:pt x="2142613" y="151581"/>
                  <a:pt x="2146710" y="223957"/>
                </a:cubicBezTo>
                <a:cubicBezTo>
                  <a:pt x="2150807" y="296333"/>
                  <a:pt x="2154904" y="387828"/>
                  <a:pt x="2163097" y="502538"/>
                </a:cubicBezTo>
                <a:cubicBezTo>
                  <a:pt x="2171290" y="617248"/>
                  <a:pt x="2187677" y="787946"/>
                  <a:pt x="2195871" y="912215"/>
                </a:cubicBezTo>
                <a:cubicBezTo>
                  <a:pt x="2204065" y="1036484"/>
                  <a:pt x="2206796" y="1117053"/>
                  <a:pt x="2212258" y="1248150"/>
                </a:cubicBezTo>
                <a:cubicBezTo>
                  <a:pt x="2217720" y="1379247"/>
                  <a:pt x="2224548" y="1575893"/>
                  <a:pt x="2228645" y="1698796"/>
                </a:cubicBezTo>
                <a:cubicBezTo>
                  <a:pt x="2232742" y="1821699"/>
                  <a:pt x="2232742" y="1876323"/>
                  <a:pt x="2236839" y="1985570"/>
                </a:cubicBezTo>
                <a:cubicBezTo>
                  <a:pt x="2240936" y="2094817"/>
                  <a:pt x="2247764" y="2220452"/>
                  <a:pt x="2253226" y="2354280"/>
                </a:cubicBezTo>
                <a:cubicBezTo>
                  <a:pt x="2258688" y="2488108"/>
                  <a:pt x="2264151" y="2653345"/>
                  <a:pt x="2269613" y="2788538"/>
                </a:cubicBezTo>
                <a:cubicBezTo>
                  <a:pt x="2275075" y="2923731"/>
                  <a:pt x="2281903" y="3063022"/>
                  <a:pt x="2286000" y="3165441"/>
                </a:cubicBezTo>
                <a:cubicBezTo>
                  <a:pt x="2290097" y="3267860"/>
                  <a:pt x="2290096" y="3345699"/>
                  <a:pt x="2294193" y="3403054"/>
                </a:cubicBezTo>
                <a:cubicBezTo>
                  <a:pt x="2298290" y="3460409"/>
                  <a:pt x="2307850" y="3480893"/>
                  <a:pt x="2310581" y="3509570"/>
                </a:cubicBezTo>
                <a:cubicBezTo>
                  <a:pt x="2313312" y="3538247"/>
                  <a:pt x="2311947" y="3553269"/>
                  <a:pt x="2310581" y="3575118"/>
                </a:cubicBezTo>
                <a:cubicBezTo>
                  <a:pt x="2309215" y="3596967"/>
                  <a:pt x="2306484" y="3617452"/>
                  <a:pt x="2302387" y="3640667"/>
                </a:cubicBezTo>
                <a:cubicBezTo>
                  <a:pt x="2298290" y="3663882"/>
                  <a:pt x="2291462" y="3680269"/>
                  <a:pt x="2286000" y="3714409"/>
                </a:cubicBezTo>
                <a:cubicBezTo>
                  <a:pt x="2280538" y="3748549"/>
                  <a:pt x="2258688" y="3807269"/>
                  <a:pt x="2269613" y="3845505"/>
                </a:cubicBezTo>
                <a:cubicBezTo>
                  <a:pt x="2280538" y="3883742"/>
                  <a:pt x="2331064" y="3916516"/>
                  <a:pt x="2351548" y="3943828"/>
                </a:cubicBezTo>
                <a:cubicBezTo>
                  <a:pt x="2372032" y="3971140"/>
                  <a:pt x="2376129" y="3986161"/>
                  <a:pt x="2392516" y="4009376"/>
                </a:cubicBezTo>
                <a:cubicBezTo>
                  <a:pt x="2408903" y="4032591"/>
                  <a:pt x="2433484" y="4064000"/>
                  <a:pt x="2449871" y="4083118"/>
                </a:cubicBezTo>
                <a:cubicBezTo>
                  <a:pt x="2466258" y="4102236"/>
                  <a:pt x="2477183" y="4107699"/>
                  <a:pt x="2490839" y="4124086"/>
                </a:cubicBezTo>
                <a:cubicBezTo>
                  <a:pt x="2504495" y="4140473"/>
                  <a:pt x="2529075" y="4158226"/>
                  <a:pt x="2531806" y="4181441"/>
                </a:cubicBezTo>
                <a:cubicBezTo>
                  <a:pt x="2534537" y="4204656"/>
                  <a:pt x="2511323" y="4237430"/>
                  <a:pt x="2507226" y="4263376"/>
                </a:cubicBezTo>
                <a:cubicBezTo>
                  <a:pt x="2503129" y="4289322"/>
                  <a:pt x="2504495" y="4316634"/>
                  <a:pt x="2507226" y="4337118"/>
                </a:cubicBezTo>
                <a:cubicBezTo>
                  <a:pt x="2509957" y="4357602"/>
                  <a:pt x="2511323" y="4373990"/>
                  <a:pt x="2523613" y="4386280"/>
                </a:cubicBezTo>
                <a:cubicBezTo>
                  <a:pt x="2535903" y="4398570"/>
                  <a:pt x="2563215" y="4401301"/>
                  <a:pt x="2580968" y="4410860"/>
                </a:cubicBezTo>
                <a:cubicBezTo>
                  <a:pt x="2598721" y="4420419"/>
                  <a:pt x="2613742" y="4434075"/>
                  <a:pt x="2630129" y="4443634"/>
                </a:cubicBezTo>
                <a:cubicBezTo>
                  <a:pt x="2646516" y="4453193"/>
                  <a:pt x="2667000" y="4460021"/>
                  <a:pt x="2679290" y="4468215"/>
                </a:cubicBezTo>
                <a:cubicBezTo>
                  <a:pt x="2691580" y="4476409"/>
                  <a:pt x="2703871" y="4492796"/>
                  <a:pt x="2703871" y="4492796"/>
                </a:cubicBezTo>
              </a:path>
            </a:pathLst>
          </a:custGeom>
          <a:ln>
            <a:solidFill>
              <a:srgbClr val="FF6600"/>
            </a:solidFill>
          </a:ln>
          <a:effectLst>
            <a:outerShdw blurRad="63500" dist="38100" dir="2700000" algn="b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8209233" y="1668369"/>
            <a:ext cx="313330" cy="576548"/>
          </a:xfrm>
          <a:custGeom>
            <a:avLst/>
            <a:gdLst>
              <a:gd name="connsiteX0" fmla="*/ 263197 w 313330"/>
              <a:gd name="connsiteY0" fmla="*/ 529199 h 576548"/>
              <a:gd name="connsiteX1" fmla="*/ 213065 w 313330"/>
              <a:gd name="connsiteY1" fmla="*/ 554266 h 576548"/>
              <a:gd name="connsiteX2" fmla="*/ 162932 w 313330"/>
              <a:gd name="connsiteY2" fmla="*/ 570978 h 576548"/>
              <a:gd name="connsiteX3" fmla="*/ 71022 w 313330"/>
              <a:gd name="connsiteY3" fmla="*/ 562622 h 576548"/>
              <a:gd name="connsiteX4" fmla="*/ 12534 w 313330"/>
              <a:gd name="connsiteY4" fmla="*/ 570978 h 576548"/>
              <a:gd name="connsiteX5" fmla="*/ 4178 w 313330"/>
              <a:gd name="connsiteY5" fmla="*/ 529199 h 576548"/>
              <a:gd name="connsiteX6" fmla="*/ 37600 w 313330"/>
              <a:gd name="connsiteY6" fmla="*/ 487420 h 576548"/>
              <a:gd name="connsiteX7" fmla="*/ 37600 w 313330"/>
              <a:gd name="connsiteY7" fmla="*/ 420574 h 576548"/>
              <a:gd name="connsiteX8" fmla="*/ 54311 w 313330"/>
              <a:gd name="connsiteY8" fmla="*/ 370439 h 576548"/>
              <a:gd name="connsiteX9" fmla="*/ 79377 w 313330"/>
              <a:gd name="connsiteY9" fmla="*/ 320305 h 576548"/>
              <a:gd name="connsiteX10" fmla="*/ 87733 w 313330"/>
              <a:gd name="connsiteY10" fmla="*/ 253459 h 576548"/>
              <a:gd name="connsiteX11" fmla="*/ 112799 w 313330"/>
              <a:gd name="connsiteY11" fmla="*/ 211680 h 576548"/>
              <a:gd name="connsiteX12" fmla="*/ 154576 w 313330"/>
              <a:gd name="connsiteY12" fmla="*/ 186612 h 576548"/>
              <a:gd name="connsiteX13" fmla="*/ 162932 w 313330"/>
              <a:gd name="connsiteY13" fmla="*/ 144834 h 576548"/>
              <a:gd name="connsiteX14" fmla="*/ 171287 w 313330"/>
              <a:gd name="connsiteY14" fmla="*/ 103055 h 576548"/>
              <a:gd name="connsiteX15" fmla="*/ 179643 w 313330"/>
              <a:gd name="connsiteY15" fmla="*/ 52920 h 576548"/>
              <a:gd name="connsiteX16" fmla="*/ 204709 w 313330"/>
              <a:gd name="connsiteY16" fmla="*/ 27853 h 576548"/>
              <a:gd name="connsiteX17" fmla="*/ 246486 w 313330"/>
              <a:gd name="connsiteY17" fmla="*/ 19497 h 576548"/>
              <a:gd name="connsiteX18" fmla="*/ 246486 w 313330"/>
              <a:gd name="connsiteY18" fmla="*/ 144834 h 576548"/>
              <a:gd name="connsiteX19" fmla="*/ 238131 w 313330"/>
              <a:gd name="connsiteY19" fmla="*/ 286882 h 576548"/>
              <a:gd name="connsiteX20" fmla="*/ 238131 w 313330"/>
              <a:gd name="connsiteY20" fmla="*/ 362084 h 576548"/>
              <a:gd name="connsiteX21" fmla="*/ 246486 w 313330"/>
              <a:gd name="connsiteY21" fmla="*/ 428930 h 576548"/>
              <a:gd name="connsiteX22" fmla="*/ 288264 w 313330"/>
              <a:gd name="connsiteY22" fmla="*/ 462353 h 576548"/>
              <a:gd name="connsiteX23" fmla="*/ 313330 w 313330"/>
              <a:gd name="connsiteY23" fmla="*/ 487420 h 576548"/>
              <a:gd name="connsiteX0" fmla="*/ 263197 w 313330"/>
              <a:gd name="connsiteY0" fmla="*/ 529199 h 576548"/>
              <a:gd name="connsiteX1" fmla="*/ 254842 w 313330"/>
              <a:gd name="connsiteY1" fmla="*/ 537555 h 576548"/>
              <a:gd name="connsiteX2" fmla="*/ 213065 w 313330"/>
              <a:gd name="connsiteY2" fmla="*/ 554266 h 576548"/>
              <a:gd name="connsiteX3" fmla="*/ 162932 w 313330"/>
              <a:gd name="connsiteY3" fmla="*/ 570978 h 576548"/>
              <a:gd name="connsiteX4" fmla="*/ 71022 w 313330"/>
              <a:gd name="connsiteY4" fmla="*/ 562622 h 576548"/>
              <a:gd name="connsiteX5" fmla="*/ 12534 w 313330"/>
              <a:gd name="connsiteY5" fmla="*/ 570978 h 576548"/>
              <a:gd name="connsiteX6" fmla="*/ 4178 w 313330"/>
              <a:gd name="connsiteY6" fmla="*/ 529199 h 576548"/>
              <a:gd name="connsiteX7" fmla="*/ 37600 w 313330"/>
              <a:gd name="connsiteY7" fmla="*/ 487420 h 576548"/>
              <a:gd name="connsiteX8" fmla="*/ 37600 w 313330"/>
              <a:gd name="connsiteY8" fmla="*/ 420574 h 576548"/>
              <a:gd name="connsiteX9" fmla="*/ 54311 w 313330"/>
              <a:gd name="connsiteY9" fmla="*/ 370439 h 576548"/>
              <a:gd name="connsiteX10" fmla="*/ 79377 w 313330"/>
              <a:gd name="connsiteY10" fmla="*/ 320305 h 576548"/>
              <a:gd name="connsiteX11" fmla="*/ 87733 w 313330"/>
              <a:gd name="connsiteY11" fmla="*/ 253459 h 576548"/>
              <a:gd name="connsiteX12" fmla="*/ 112799 w 313330"/>
              <a:gd name="connsiteY12" fmla="*/ 211680 h 576548"/>
              <a:gd name="connsiteX13" fmla="*/ 154576 w 313330"/>
              <a:gd name="connsiteY13" fmla="*/ 186612 h 576548"/>
              <a:gd name="connsiteX14" fmla="*/ 162932 w 313330"/>
              <a:gd name="connsiteY14" fmla="*/ 144834 h 576548"/>
              <a:gd name="connsiteX15" fmla="*/ 171287 w 313330"/>
              <a:gd name="connsiteY15" fmla="*/ 103055 h 576548"/>
              <a:gd name="connsiteX16" fmla="*/ 179643 w 313330"/>
              <a:gd name="connsiteY16" fmla="*/ 52920 h 576548"/>
              <a:gd name="connsiteX17" fmla="*/ 204709 w 313330"/>
              <a:gd name="connsiteY17" fmla="*/ 27853 h 576548"/>
              <a:gd name="connsiteX18" fmla="*/ 246486 w 313330"/>
              <a:gd name="connsiteY18" fmla="*/ 19497 h 576548"/>
              <a:gd name="connsiteX19" fmla="*/ 246486 w 313330"/>
              <a:gd name="connsiteY19" fmla="*/ 144834 h 576548"/>
              <a:gd name="connsiteX20" fmla="*/ 238131 w 313330"/>
              <a:gd name="connsiteY20" fmla="*/ 286882 h 576548"/>
              <a:gd name="connsiteX21" fmla="*/ 238131 w 313330"/>
              <a:gd name="connsiteY21" fmla="*/ 362084 h 576548"/>
              <a:gd name="connsiteX22" fmla="*/ 246486 w 313330"/>
              <a:gd name="connsiteY22" fmla="*/ 428930 h 576548"/>
              <a:gd name="connsiteX23" fmla="*/ 288264 w 313330"/>
              <a:gd name="connsiteY23" fmla="*/ 462353 h 576548"/>
              <a:gd name="connsiteX24" fmla="*/ 313330 w 313330"/>
              <a:gd name="connsiteY24" fmla="*/ 487420 h 576548"/>
              <a:gd name="connsiteX0" fmla="*/ 263197 w 313330"/>
              <a:gd name="connsiteY0" fmla="*/ 529199 h 576548"/>
              <a:gd name="connsiteX1" fmla="*/ 254842 w 313330"/>
              <a:gd name="connsiteY1" fmla="*/ 537555 h 576548"/>
              <a:gd name="connsiteX2" fmla="*/ 213065 w 313330"/>
              <a:gd name="connsiteY2" fmla="*/ 554266 h 576548"/>
              <a:gd name="connsiteX3" fmla="*/ 162932 w 313330"/>
              <a:gd name="connsiteY3" fmla="*/ 570978 h 576548"/>
              <a:gd name="connsiteX4" fmla="*/ 71022 w 313330"/>
              <a:gd name="connsiteY4" fmla="*/ 562622 h 576548"/>
              <a:gd name="connsiteX5" fmla="*/ 12534 w 313330"/>
              <a:gd name="connsiteY5" fmla="*/ 570978 h 576548"/>
              <a:gd name="connsiteX6" fmla="*/ 4178 w 313330"/>
              <a:gd name="connsiteY6" fmla="*/ 529199 h 576548"/>
              <a:gd name="connsiteX7" fmla="*/ 37600 w 313330"/>
              <a:gd name="connsiteY7" fmla="*/ 487420 h 576548"/>
              <a:gd name="connsiteX8" fmla="*/ 37600 w 313330"/>
              <a:gd name="connsiteY8" fmla="*/ 420574 h 576548"/>
              <a:gd name="connsiteX9" fmla="*/ 54311 w 313330"/>
              <a:gd name="connsiteY9" fmla="*/ 370439 h 576548"/>
              <a:gd name="connsiteX10" fmla="*/ 79377 w 313330"/>
              <a:gd name="connsiteY10" fmla="*/ 320305 h 576548"/>
              <a:gd name="connsiteX11" fmla="*/ 87733 w 313330"/>
              <a:gd name="connsiteY11" fmla="*/ 253459 h 576548"/>
              <a:gd name="connsiteX12" fmla="*/ 112799 w 313330"/>
              <a:gd name="connsiteY12" fmla="*/ 211680 h 576548"/>
              <a:gd name="connsiteX13" fmla="*/ 154576 w 313330"/>
              <a:gd name="connsiteY13" fmla="*/ 186612 h 576548"/>
              <a:gd name="connsiteX14" fmla="*/ 162932 w 313330"/>
              <a:gd name="connsiteY14" fmla="*/ 144834 h 576548"/>
              <a:gd name="connsiteX15" fmla="*/ 171287 w 313330"/>
              <a:gd name="connsiteY15" fmla="*/ 103055 h 576548"/>
              <a:gd name="connsiteX16" fmla="*/ 179643 w 313330"/>
              <a:gd name="connsiteY16" fmla="*/ 52920 h 576548"/>
              <a:gd name="connsiteX17" fmla="*/ 204709 w 313330"/>
              <a:gd name="connsiteY17" fmla="*/ 27853 h 576548"/>
              <a:gd name="connsiteX18" fmla="*/ 246486 w 313330"/>
              <a:gd name="connsiteY18" fmla="*/ 19497 h 576548"/>
              <a:gd name="connsiteX19" fmla="*/ 246486 w 313330"/>
              <a:gd name="connsiteY19" fmla="*/ 144834 h 576548"/>
              <a:gd name="connsiteX20" fmla="*/ 238131 w 313330"/>
              <a:gd name="connsiteY20" fmla="*/ 286882 h 576548"/>
              <a:gd name="connsiteX21" fmla="*/ 238131 w 313330"/>
              <a:gd name="connsiteY21" fmla="*/ 362084 h 576548"/>
              <a:gd name="connsiteX22" fmla="*/ 246486 w 313330"/>
              <a:gd name="connsiteY22" fmla="*/ 428930 h 576548"/>
              <a:gd name="connsiteX23" fmla="*/ 288264 w 313330"/>
              <a:gd name="connsiteY23" fmla="*/ 462353 h 576548"/>
              <a:gd name="connsiteX24" fmla="*/ 313330 w 313330"/>
              <a:gd name="connsiteY24" fmla="*/ 487420 h 57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3330" h="576548">
                <a:moveTo>
                  <a:pt x="263197" y="529199"/>
                </a:moveTo>
                <a:cubicBezTo>
                  <a:pt x="260412" y="531984"/>
                  <a:pt x="289377" y="553820"/>
                  <a:pt x="254842" y="537555"/>
                </a:cubicBezTo>
                <a:cubicBezTo>
                  <a:pt x="246487" y="541733"/>
                  <a:pt x="228383" y="548696"/>
                  <a:pt x="213065" y="554266"/>
                </a:cubicBezTo>
                <a:cubicBezTo>
                  <a:pt x="197747" y="559836"/>
                  <a:pt x="186606" y="569585"/>
                  <a:pt x="162932" y="570978"/>
                </a:cubicBezTo>
                <a:cubicBezTo>
                  <a:pt x="139258" y="572371"/>
                  <a:pt x="96088" y="562622"/>
                  <a:pt x="71022" y="562622"/>
                </a:cubicBezTo>
                <a:cubicBezTo>
                  <a:pt x="45956" y="562622"/>
                  <a:pt x="23675" y="576548"/>
                  <a:pt x="12534" y="570978"/>
                </a:cubicBezTo>
                <a:cubicBezTo>
                  <a:pt x="1393" y="565408"/>
                  <a:pt x="0" y="543125"/>
                  <a:pt x="4178" y="529199"/>
                </a:cubicBezTo>
                <a:cubicBezTo>
                  <a:pt x="8356" y="515273"/>
                  <a:pt x="32030" y="505524"/>
                  <a:pt x="37600" y="487420"/>
                </a:cubicBezTo>
                <a:cubicBezTo>
                  <a:pt x="43170" y="469316"/>
                  <a:pt x="34815" y="440071"/>
                  <a:pt x="37600" y="420574"/>
                </a:cubicBezTo>
                <a:cubicBezTo>
                  <a:pt x="40385" y="401077"/>
                  <a:pt x="47348" y="387150"/>
                  <a:pt x="54311" y="370439"/>
                </a:cubicBezTo>
                <a:cubicBezTo>
                  <a:pt x="61274" y="353728"/>
                  <a:pt x="73807" y="339802"/>
                  <a:pt x="79377" y="320305"/>
                </a:cubicBezTo>
                <a:cubicBezTo>
                  <a:pt x="84947" y="300808"/>
                  <a:pt x="82163" y="271563"/>
                  <a:pt x="87733" y="253459"/>
                </a:cubicBezTo>
                <a:cubicBezTo>
                  <a:pt x="93303" y="235355"/>
                  <a:pt x="101659" y="222821"/>
                  <a:pt x="112799" y="211680"/>
                </a:cubicBezTo>
                <a:cubicBezTo>
                  <a:pt x="123939" y="200539"/>
                  <a:pt x="146221" y="197753"/>
                  <a:pt x="154576" y="186612"/>
                </a:cubicBezTo>
                <a:cubicBezTo>
                  <a:pt x="162931" y="175471"/>
                  <a:pt x="162932" y="144834"/>
                  <a:pt x="162932" y="144834"/>
                </a:cubicBezTo>
                <a:cubicBezTo>
                  <a:pt x="165717" y="130908"/>
                  <a:pt x="168502" y="118374"/>
                  <a:pt x="171287" y="103055"/>
                </a:cubicBezTo>
                <a:cubicBezTo>
                  <a:pt x="174072" y="87736"/>
                  <a:pt x="174073" y="65454"/>
                  <a:pt x="179643" y="52920"/>
                </a:cubicBezTo>
                <a:cubicBezTo>
                  <a:pt x="185213" y="40386"/>
                  <a:pt x="193569" y="33423"/>
                  <a:pt x="204709" y="27853"/>
                </a:cubicBezTo>
                <a:cubicBezTo>
                  <a:pt x="215849" y="22283"/>
                  <a:pt x="239523" y="0"/>
                  <a:pt x="246486" y="19497"/>
                </a:cubicBezTo>
                <a:cubicBezTo>
                  <a:pt x="253449" y="38994"/>
                  <a:pt x="247878" y="100270"/>
                  <a:pt x="246486" y="144834"/>
                </a:cubicBezTo>
                <a:cubicBezTo>
                  <a:pt x="245094" y="189398"/>
                  <a:pt x="239524" y="250674"/>
                  <a:pt x="238131" y="286882"/>
                </a:cubicBezTo>
                <a:cubicBezTo>
                  <a:pt x="236739" y="323090"/>
                  <a:pt x="236739" y="338409"/>
                  <a:pt x="238131" y="362084"/>
                </a:cubicBezTo>
                <a:cubicBezTo>
                  <a:pt x="239523" y="385759"/>
                  <a:pt x="238131" y="412219"/>
                  <a:pt x="246486" y="428930"/>
                </a:cubicBezTo>
                <a:cubicBezTo>
                  <a:pt x="254841" y="445641"/>
                  <a:pt x="277123" y="452605"/>
                  <a:pt x="288264" y="462353"/>
                </a:cubicBezTo>
                <a:cubicBezTo>
                  <a:pt x="299405" y="472101"/>
                  <a:pt x="313330" y="487420"/>
                  <a:pt x="313330" y="487420"/>
                </a:cubicBezTo>
              </a:path>
            </a:pathLst>
          </a:custGeom>
          <a:ln>
            <a:solidFill>
              <a:srgbClr val="FF6600"/>
            </a:solidFill>
          </a:ln>
          <a:effectLst>
            <a:outerShdw blurRad="63500" dist="381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85E593-3443-4219-A291-CCF1DA84632C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A3EFB0-4BB4-4CD5-9781-C21B0AE735F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Runner</a:t>
            </a:r>
            <a:br>
              <a:rPr lang="en-US" dirty="0" smtClean="0"/>
            </a:br>
            <a:r>
              <a:rPr lang="en-US" sz="2000" dirty="0" smtClean="0"/>
              <a:t>integrating </a:t>
            </a:r>
            <a:r>
              <a:rPr lang="en-US" sz="2000" dirty="0" err="1" smtClean="0"/>
              <a:t>multibeam</a:t>
            </a:r>
            <a:r>
              <a:rPr lang="en-US" sz="2000" dirty="0" smtClean="0"/>
              <a:t> echo sounder, ADCP, and inertial reference system</a:t>
            </a:r>
            <a:endParaRPr lang="en-US" sz="2000"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08508-A05B-409F-B2C4-E2C829D557F9}" type="datetime1">
              <a:rPr lang="en-US" smtClean="0"/>
              <a:pPr/>
              <a:t>4/5/2011</a:t>
            </a:fld>
            <a:endParaRPr lang="en-US" alt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HSRP New Member Orientation</a:t>
            </a:r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1267717" name="Text Box 5"/>
          <p:cNvSpPr txBox="1">
            <a:spLocks noChangeArrowheads="1"/>
          </p:cNvSpPr>
          <p:nvPr/>
        </p:nvSpPr>
        <p:spPr bwMode="auto">
          <a:xfrm>
            <a:off x="838200" y="3352800"/>
            <a:ext cx="22860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67732" name="Text Box 20"/>
          <p:cNvSpPr txBox="1">
            <a:spLocks noChangeArrowheads="1"/>
          </p:cNvSpPr>
          <p:nvPr/>
        </p:nvSpPr>
        <p:spPr bwMode="auto">
          <a:xfrm>
            <a:off x="914400" y="4495800"/>
            <a:ext cx="34290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5545" name="Picture 1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2400" y="1905000"/>
            <a:ext cx="449103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1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43400" y="2209800"/>
            <a:ext cx="4648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5029200" y="1752600"/>
            <a:ext cx="3978165" cy="3733800"/>
            <a:chOff x="2737" y="1436"/>
            <a:chExt cx="3028" cy="2707"/>
          </a:xfrm>
        </p:grpSpPr>
        <p:grpSp>
          <p:nvGrpSpPr>
            <p:cNvPr id="25" name="Group 6"/>
            <p:cNvGrpSpPr>
              <a:grpSpLocks/>
            </p:cNvGrpSpPr>
            <p:nvPr/>
          </p:nvGrpSpPr>
          <p:grpSpPr bwMode="auto">
            <a:xfrm>
              <a:off x="2737" y="1436"/>
              <a:ext cx="3028" cy="2707"/>
              <a:chOff x="1584" y="0"/>
              <a:chExt cx="4176" cy="4147"/>
            </a:xfrm>
          </p:grpSpPr>
          <p:graphicFrame>
            <p:nvGraphicFramePr>
              <p:cNvPr id="27" name="Object 7"/>
              <p:cNvGraphicFramePr>
                <a:graphicFrameLocks noChangeAspect="1"/>
              </p:cNvGraphicFramePr>
              <p:nvPr/>
            </p:nvGraphicFramePr>
            <p:xfrm>
              <a:off x="1584" y="912"/>
              <a:ext cx="3168" cy="3038"/>
            </p:xfrm>
            <a:graphic>
              <a:graphicData uri="http://schemas.openxmlformats.org/presentationml/2006/ole">
                <p:oleObj spid="_x0000_s43019" name="Image" r:id="rId3" imgW="13015873" imgH="12482540" progId="">
                  <p:embed/>
                </p:oleObj>
              </a:graphicData>
            </a:graphic>
          </p:graphicFrame>
          <p:graphicFrame>
            <p:nvGraphicFramePr>
              <p:cNvPr id="28" name="Object 8"/>
              <p:cNvGraphicFramePr>
                <a:graphicFrameLocks noChangeAspect="1"/>
              </p:cNvGraphicFramePr>
              <p:nvPr/>
            </p:nvGraphicFramePr>
            <p:xfrm>
              <a:off x="2256" y="96"/>
              <a:ext cx="1248" cy="739"/>
            </p:xfrm>
            <a:graphic>
              <a:graphicData uri="http://schemas.openxmlformats.org/presentationml/2006/ole">
                <p:oleObj spid="_x0000_s43020" name="Chart" r:id="rId4" imgW="7829640" imgH="4638600" progId="Excel.Sheet.8">
                  <p:embed/>
                </p:oleObj>
              </a:graphicData>
            </a:graphic>
          </p:graphicFrame>
          <p:graphicFrame>
            <p:nvGraphicFramePr>
              <p:cNvPr id="30" name="Object 10"/>
              <p:cNvGraphicFramePr>
                <a:graphicFrameLocks noChangeAspect="1"/>
              </p:cNvGraphicFramePr>
              <p:nvPr/>
            </p:nvGraphicFramePr>
            <p:xfrm>
              <a:off x="4368" y="0"/>
              <a:ext cx="1248" cy="739"/>
            </p:xfrm>
            <a:graphic>
              <a:graphicData uri="http://schemas.openxmlformats.org/presentationml/2006/ole">
                <p:oleObj spid="_x0000_s43022" name="Chart" r:id="rId5" imgW="7829640" imgH="4638600" progId="Excel.Sheet.8">
                  <p:embed/>
                </p:oleObj>
              </a:graphicData>
            </a:graphic>
          </p:graphicFrame>
          <p:graphicFrame>
            <p:nvGraphicFramePr>
              <p:cNvPr id="33" name="Object 13"/>
              <p:cNvGraphicFramePr>
                <a:graphicFrameLocks noChangeAspect="1"/>
              </p:cNvGraphicFramePr>
              <p:nvPr/>
            </p:nvGraphicFramePr>
            <p:xfrm>
              <a:off x="4224" y="3408"/>
              <a:ext cx="1248" cy="739"/>
            </p:xfrm>
            <a:graphic>
              <a:graphicData uri="http://schemas.openxmlformats.org/presentationml/2006/ole">
                <p:oleObj spid="_x0000_s43025" name="Chart" r:id="rId6" imgW="7829640" imgH="4638600" progId="Excel.Sheet.8">
                  <p:embed/>
                </p:oleObj>
              </a:graphicData>
            </a:graphic>
          </p:graphicFrame>
          <p:sp>
            <p:nvSpPr>
              <p:cNvPr id="34" name="Line 14"/>
              <p:cNvSpPr>
                <a:spLocks noChangeShapeType="1"/>
              </p:cNvSpPr>
              <p:nvPr/>
            </p:nvSpPr>
            <p:spPr bwMode="auto">
              <a:xfrm flipV="1">
                <a:off x="3600" y="769"/>
                <a:ext cx="1008" cy="383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8" name="Line 18"/>
              <p:cNvSpPr>
                <a:spLocks noChangeShapeType="1"/>
              </p:cNvSpPr>
              <p:nvPr/>
            </p:nvSpPr>
            <p:spPr bwMode="auto">
              <a:xfrm>
                <a:off x="3840" y="3408"/>
                <a:ext cx="336" cy="95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graphicFrame>
            <p:nvGraphicFramePr>
              <p:cNvPr id="39" name="Object 19"/>
              <p:cNvGraphicFramePr>
                <a:graphicFrameLocks noChangeAspect="1"/>
              </p:cNvGraphicFramePr>
              <p:nvPr/>
            </p:nvGraphicFramePr>
            <p:xfrm>
              <a:off x="4638" y="2160"/>
              <a:ext cx="1122" cy="665"/>
            </p:xfrm>
            <a:graphic>
              <a:graphicData uri="http://schemas.openxmlformats.org/presentationml/2006/ole">
                <p:oleObj spid="_x0000_s43026" name="Chart" r:id="rId7" imgW="7829640" imgH="4638600" progId="Excel.Sheet.8">
                  <p:embed/>
                </p:oleObj>
              </a:graphicData>
            </a:graphic>
          </p:graphicFrame>
          <p:sp>
            <p:nvSpPr>
              <p:cNvPr id="40" name="Line 20"/>
              <p:cNvSpPr>
                <a:spLocks noChangeShapeType="1"/>
              </p:cNvSpPr>
              <p:nvPr/>
            </p:nvSpPr>
            <p:spPr bwMode="auto">
              <a:xfrm flipV="1">
                <a:off x="4368" y="2688"/>
                <a:ext cx="240" cy="144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</p:grp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 flipH="1" flipV="1">
              <a:off x="3696" y="1920"/>
              <a:ext cx="96" cy="287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CUBE and </a:t>
            </a:r>
            <a:r>
              <a:rPr lang="en-US" dirty="0" err="1" smtClean="0"/>
              <a:t>Geocoder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E8785-48B3-4B02-BBE2-7B3A490D15FB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FDFCB-1579-4DB2-88C6-660FE239A73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16200000">
            <a:off x="394069" y="2044331"/>
            <a:ext cx="347906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1143000" y="6019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Ongoing software development and commercialization</a:t>
            </a:r>
            <a:endParaRPr lang="en-US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Picture 43" descr="2010-07-18_H11825_DataDensity.jp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2667000" y="1371600"/>
            <a:ext cx="2201333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of Sound Corrections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E8785-48B3-4B02-BBE2-7B3A490D15FB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FDFCB-1579-4DB2-88C6-660FE239A73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6" descr="example_error_wedge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2211388"/>
            <a:ext cx="8534400" cy="3003550"/>
          </a:xfrm>
          <a:prstGeom prst="rect">
            <a:avLst/>
          </a:prstGeom>
          <a:noFill/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 flipH="1">
            <a:off x="4381500" y="1917700"/>
            <a:ext cx="382588" cy="484188"/>
            <a:chOff x="1303" y="912"/>
            <a:chExt cx="579" cy="728"/>
          </a:xfrm>
        </p:grpSpPr>
        <p:sp>
          <p:nvSpPr>
            <p:cNvPr id="8" name="Freeform 9"/>
            <p:cNvSpPr>
              <a:spLocks noChangeAspect="1"/>
            </p:cNvSpPr>
            <p:nvPr/>
          </p:nvSpPr>
          <p:spPr bwMode="auto">
            <a:xfrm>
              <a:off x="1303" y="1180"/>
              <a:ext cx="579" cy="4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92" y="0"/>
                </a:cxn>
                <a:cxn ang="0">
                  <a:pos x="1240" y="1008"/>
                </a:cxn>
                <a:cxn ang="0">
                  <a:pos x="712" y="1200"/>
                </a:cxn>
                <a:cxn ang="0">
                  <a:pos x="152" y="1024"/>
                </a:cxn>
                <a:cxn ang="0">
                  <a:pos x="0" y="0"/>
                </a:cxn>
              </a:cxnLst>
              <a:rect l="0" t="0" r="r" b="b"/>
              <a:pathLst>
                <a:path w="1392" h="1200">
                  <a:moveTo>
                    <a:pt x="0" y="0"/>
                  </a:moveTo>
                  <a:lnTo>
                    <a:pt x="1392" y="0"/>
                  </a:lnTo>
                  <a:lnTo>
                    <a:pt x="1240" y="1008"/>
                  </a:lnTo>
                  <a:lnTo>
                    <a:pt x="712" y="1200"/>
                  </a:lnTo>
                  <a:lnTo>
                    <a:pt x="152" y="1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Aspect="1" noChangeShapeType="1"/>
            </p:cNvSpPr>
            <p:nvPr/>
          </p:nvSpPr>
          <p:spPr bwMode="auto">
            <a:xfrm>
              <a:off x="1599" y="1180"/>
              <a:ext cx="0" cy="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11"/>
            <p:cNvSpPr>
              <a:spLocks noChangeAspect="1" noChangeArrowheads="1"/>
            </p:cNvSpPr>
            <p:nvPr/>
          </p:nvSpPr>
          <p:spPr bwMode="auto">
            <a:xfrm>
              <a:off x="1404" y="1019"/>
              <a:ext cx="379" cy="1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2"/>
            <p:cNvSpPr>
              <a:spLocks noChangeAspect="1" noChangeArrowheads="1"/>
            </p:cNvSpPr>
            <p:nvPr/>
          </p:nvSpPr>
          <p:spPr bwMode="auto">
            <a:xfrm>
              <a:off x="1544" y="912"/>
              <a:ext cx="119" cy="10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3"/>
            <p:cNvSpPr>
              <a:spLocks noChangeAspect="1" noChangeArrowheads="1"/>
            </p:cNvSpPr>
            <p:nvPr/>
          </p:nvSpPr>
          <p:spPr bwMode="auto">
            <a:xfrm>
              <a:off x="1464" y="1055"/>
              <a:ext cx="259" cy="1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1536" y="1592"/>
              <a:ext cx="144" cy="48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14" name="Rectangle 80"/>
          <p:cNvSpPr txBox="1">
            <a:spLocks noChangeArrowheads="1"/>
          </p:cNvSpPr>
          <p:nvPr/>
        </p:nvSpPr>
        <p:spPr bwMode="auto">
          <a:xfrm>
            <a:off x="533400" y="2362200"/>
            <a:ext cx="304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Uncertainty Wedge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r>
              <a:rPr lang="en-US" sz="3600" dirty="0" smtClean="0"/>
              <a:t>ME-70 Trials on NOAA Fisheries Vessels</a:t>
            </a:r>
            <a:endParaRPr lang="en-US" sz="3600"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7907-5621-4617-BD93-A775EA78D3B0}" type="datetime1">
              <a:rPr lang="en-US" smtClean="0"/>
              <a:pPr/>
              <a:t>4/5/2011</a:t>
            </a:fld>
            <a:endParaRPr lang="en-US" alt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/>
              <a:t>HSRP New Member Orientation</a:t>
            </a:r>
            <a:endParaRPr lang="en-US" altLang="en-US" dirty="0"/>
          </a:p>
        </p:txBody>
      </p:sp>
      <p:sp>
        <p:nvSpPr>
          <p:cNvPr id="1267717" name="Text Box 5"/>
          <p:cNvSpPr txBox="1">
            <a:spLocks noChangeArrowheads="1"/>
          </p:cNvSpPr>
          <p:nvPr/>
        </p:nvSpPr>
        <p:spPr bwMode="auto">
          <a:xfrm>
            <a:off x="838200" y="3352800"/>
            <a:ext cx="22860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67718" name="Text Box 6"/>
          <p:cNvSpPr txBox="1">
            <a:spLocks noChangeArrowheads="1"/>
          </p:cNvSpPr>
          <p:nvPr/>
        </p:nvSpPr>
        <p:spPr bwMode="auto">
          <a:xfrm>
            <a:off x="685800" y="304800"/>
            <a:ext cx="76962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endParaRPr lang="en-US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67732" name="Text Box 20"/>
          <p:cNvSpPr txBox="1">
            <a:spLocks noChangeArrowheads="1"/>
          </p:cNvSpPr>
          <p:nvPr/>
        </p:nvSpPr>
        <p:spPr bwMode="auto">
          <a:xfrm>
            <a:off x="914400" y="4495800"/>
            <a:ext cx="34290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4522" name="Picture 5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2971800"/>
            <a:ext cx="3330575" cy="1454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23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90600" y="1219200"/>
            <a:ext cx="57372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1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38600" y="1143000"/>
            <a:ext cx="4419600" cy="4953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64525" name="Picture 19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90600" y="4495800"/>
            <a:ext cx="3124200" cy="135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FDFCB-1579-4DB2-88C6-660FE239A73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47663" y="1036638"/>
            <a:ext cx="4573587" cy="2743200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SzPct val="70000"/>
              <a:buFont typeface="Wingdings" pitchFamily="2" charset="2"/>
              <a:buChar char="n"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Garamond" pitchFamily="18" charset="0"/>
            </a:endParaRPr>
          </a:p>
        </p:txBody>
      </p:sp>
      <p:sp>
        <p:nvSpPr>
          <p:cNvPr id="10245" name="Rectangle 5"/>
          <p:cNvSpPr>
            <a:spLocks noRot="1" noChangeArrowheads="1"/>
          </p:cNvSpPr>
          <p:nvPr/>
        </p:nvSpPr>
        <p:spPr bwMode="auto">
          <a:xfrm>
            <a:off x="304800" y="0"/>
            <a:ext cx="8580438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Water Column from a Hydrographic Multibeam</a:t>
            </a:r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46" name="Picture 6" descr="herring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0225" y="1152525"/>
            <a:ext cx="3190875" cy="254158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0247" name="Picture 7" descr="240px-Herringadultkils">
            <a:hlinkClick r:id="rId3" tooltip="Herringadultkils.jpg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62375" y="1168400"/>
            <a:ext cx="1130300" cy="463550"/>
          </a:xfrm>
          <a:prstGeom prst="rect">
            <a:avLst/>
          </a:prstGeom>
          <a:noFill/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814763" y="2522538"/>
            <a:ext cx="9874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Fish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2320925" y="4068763"/>
            <a:ext cx="6448425" cy="2482850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SzPct val="70000"/>
              <a:buFont typeface="Wingdings" pitchFamily="2" charset="2"/>
              <a:buChar char="n"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Garamond" pitchFamily="18" charset="0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7131050" y="5664200"/>
            <a:ext cx="9874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Kelp</a:t>
            </a:r>
          </a:p>
        </p:txBody>
      </p: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59050" y="4346575"/>
            <a:ext cx="4267200" cy="1736725"/>
          </a:xfrm>
          <a:prstGeom prst="rect">
            <a:avLst/>
          </a:prstGeom>
          <a:noFill/>
          <a:ln w="28575" algn="ctr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951663" y="4443413"/>
            <a:ext cx="1501775" cy="1054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9EBAD-FF55-4327-B8B7-676A752E9DB2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A3EFB0-4BB4-4CD5-9781-C21B0AE735F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5425" y="750888"/>
            <a:ext cx="4140200" cy="46593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828675" y="0"/>
            <a:ext cx="7515225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Bathymetry from a Fisheries Sonar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1270" name="Picture 6" descr="captur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35513" y="774700"/>
            <a:ext cx="4146550" cy="5772150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102225" y="1185863"/>
            <a:ext cx="16367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Bathymetry collected from the Inside Passage</a:t>
            </a:r>
          </a:p>
        </p:txBody>
      </p:sp>
      <p:pic>
        <p:nvPicPr>
          <p:cNvPr id="11272" name="Picture 8" descr="bathy1"/>
          <p:cNvPicPr>
            <a:picLocks noChangeAspect="1" noChangeArrowheads="1"/>
          </p:cNvPicPr>
          <p:nvPr/>
        </p:nvPicPr>
        <p:blipFill>
          <a:blip r:embed="rId3" cstate="email"/>
          <a:srcRect l="14865" t="3708" r="16042" b="33778"/>
          <a:stretch>
            <a:fillRect/>
          </a:stretch>
        </p:blipFill>
        <p:spPr bwMode="auto">
          <a:xfrm>
            <a:off x="374650" y="1503363"/>
            <a:ext cx="3830638" cy="3367087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521F0E-AC8F-4C76-A1F1-7E8F94EE7066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A3EFB0-4BB4-4CD5-9781-C21B0AE735F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Mid-water mapping</a:t>
            </a:r>
            <a:br>
              <a:rPr lang="en-US" dirty="0" smtClean="0"/>
            </a:br>
            <a:r>
              <a:rPr lang="en-US" sz="2000" dirty="0" smtClean="0"/>
              <a:t>Collaboration with IVS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66F8-EC83-4AC3-A929-1F998D1C19CD}" type="datetime1">
              <a:rPr lang="en-US" smtClean="0"/>
              <a:pPr/>
              <a:t>4/5/2011</a:t>
            </a:fld>
            <a:endParaRPr lang="en-US" alt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HSRP New Member Orientation</a:t>
            </a:r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BFB63-5E5F-46B7-B892-29912282F2B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368066" name="Text Box 2"/>
          <p:cNvSpPr txBox="1">
            <a:spLocks noChangeArrowheads="1"/>
          </p:cNvSpPr>
          <p:nvPr/>
        </p:nvSpPr>
        <p:spPr bwMode="auto">
          <a:xfrm>
            <a:off x="1905000" y="304800"/>
            <a:ext cx="59436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>
              <a:solidFill>
                <a:srgbClr val="F7F21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68067" name="Text Box 3"/>
          <p:cNvSpPr txBox="1">
            <a:spLocks noChangeArrowheads="1"/>
          </p:cNvSpPr>
          <p:nvPr/>
        </p:nvSpPr>
        <p:spPr bwMode="auto">
          <a:xfrm>
            <a:off x="1752600" y="304800"/>
            <a:ext cx="62484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68068" name="Text Box 4"/>
          <p:cNvSpPr txBox="1">
            <a:spLocks noChangeArrowheads="1"/>
          </p:cNvSpPr>
          <p:nvPr/>
        </p:nvSpPr>
        <p:spPr bwMode="auto">
          <a:xfrm>
            <a:off x="2286000" y="0"/>
            <a:ext cx="48768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7F21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dirty="0">
              <a:solidFill>
                <a:srgbClr val="F7F21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7048" name="Picture 11" descr="C:\Documents and Settings\larry\Desktop\EX0903_Mendocino_Images\Images\Methane Plume\Plume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1295400"/>
            <a:ext cx="4511964" cy="321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Picture 1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24400" y="1295400"/>
            <a:ext cx="4267200" cy="3200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7050" name="Picture 15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4495800"/>
            <a:ext cx="5749925" cy="18669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weber\Desktop\oil spill\GU1002\summary scene\GU-10-02 Acoustic Data Image 10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64406"/>
            <a:ext cx="9144000" cy="659359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1000" y="6096000"/>
            <a:ext cx="860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2"/>
                </a:solidFill>
              </a:rPr>
              <a:t>DWH MC252   NOAA Ship Gordon Gunter: Example Acoustic Data</a:t>
            </a:r>
            <a:endParaRPr lang="en-US" sz="1800" b="1" dirty="0">
              <a:solidFill>
                <a:schemeClr val="bg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7474944" y="3266501"/>
            <a:ext cx="837282" cy="23135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58418" y="3833870"/>
            <a:ext cx="1575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Suspected natural seep</a:t>
            </a:r>
          </a:p>
          <a:p>
            <a:r>
              <a:rPr lang="en-US" sz="1600" b="1" dirty="0" smtClean="0">
                <a:solidFill>
                  <a:schemeClr val="bg2"/>
                </a:solidFill>
              </a:rPr>
              <a:t>(methane gas and hydrate)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5076" y="4955754"/>
            <a:ext cx="1366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seafloor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295400"/>
            <a:ext cx="1366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Acoustic Data</a:t>
            </a:r>
            <a:endParaRPr lang="en-US" sz="2000" b="1" dirty="0">
              <a:solidFill>
                <a:schemeClr val="bg2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3382182" y="440674"/>
            <a:ext cx="1112701" cy="8262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3404212" y="1244907"/>
            <a:ext cx="1112704" cy="20932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3448280" y="1630495"/>
            <a:ext cx="1101686" cy="63897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68329" y="1030995"/>
            <a:ext cx="1366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2"/>
                </a:solidFill>
              </a:rPr>
              <a:t>Acoustic scattering from biota</a:t>
            </a:r>
            <a:endParaRPr lang="en-US" sz="1800" b="1" dirty="0">
              <a:solidFill>
                <a:schemeClr val="bg2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5804052" y="3237123"/>
            <a:ext cx="706916" cy="15607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638800" y="3608023"/>
            <a:ext cx="152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Interference from rigs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77908" y="0"/>
            <a:ext cx="1366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Sea surface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555DE5-E993-4366-B4E1-5BFD50B0755C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AE7B5E-A60B-4073-B3E5-E634954A3D1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3814C9-33B0-464E-B8C8-5BC057CEF744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AE7B5E-A60B-4073-B3E5-E634954A3D1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0" name="Picture 5" descr="C:\Users\weber\Desktop\Pisces Cruise 2\products\PC1004__27July2010_Wellhead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7400" y="609600"/>
            <a:ext cx="4572000" cy="56129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600" dirty="0" smtClean="0"/>
              <a:t>E-Navigation and the Chart of the Future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9A146E-DFF4-4D4E-B078-8E0372D644A5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24C57B-08D6-444F-8A75-42F640F77C8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4" descr="GeoCoastPilot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66800" y="838200"/>
            <a:ext cx="7010400" cy="552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803C3E-09F1-4FDD-B9FA-44FBD1D1660E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A3EFB0-4BB4-4CD5-9781-C21B0AE735F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3" descr="chase_aerial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358235"/>
            <a:ext cx="8001000" cy="603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7"/>
          <p:cNvSpPr txBox="1">
            <a:spLocks noChangeArrowheads="1"/>
          </p:cNvSpPr>
          <p:nvPr/>
        </p:nvSpPr>
        <p:spPr bwMode="auto">
          <a:xfrm>
            <a:off x="533400" y="3124200"/>
            <a:ext cx="18473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kumimoji="0"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kumimoji="0" lang="en-US" sz="2000" dirty="0"/>
          </a:p>
        </p:txBody>
      </p:sp>
      <p:pic>
        <p:nvPicPr>
          <p:cNvPr id="78851" name="Picture 14" descr="PortsmouthPd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4400" y="381000"/>
            <a:ext cx="270463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1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43400" y="3581400"/>
            <a:ext cx="371475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19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3400" y="33528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C42EC6-AD74-470A-A870-F3B4B6B83481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A3EFB0-4BB4-4CD5-9781-C21B0AE735F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0" y="5562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Optimal visualization of environmental conditions</a:t>
            </a:r>
            <a:endParaRPr lang="en-US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28956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Improved situational awareness with hand held devices</a:t>
            </a:r>
            <a:endParaRPr lang="en-US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 descr="IMG_0090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343400" y="228600"/>
            <a:ext cx="3886200" cy="27016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1CE492-CD76-422F-B743-628B16696A00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A3EFB0-4BB4-4CD5-9781-C21B0AE735F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4" descr="IMG_0090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35677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C719CC-BD01-46F1-854A-418E160E5608}" type="datetime1">
              <a:rPr lang="en-US" smtClean="0"/>
              <a:pPr>
                <a:defRPr/>
              </a:pPr>
              <a:t>4/5/2011</a:t>
            </a:fld>
            <a:endParaRPr lang="en-US" altLang="en-US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HSRP New Member Orientation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A3EFB0-4BB4-4CD5-9781-C21B0AE735F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84996" name="Picture 2"/>
          <p:cNvPicPr>
            <a:picLocks noChangeAspect="1" noChangeArrowheads="1"/>
          </p:cNvPicPr>
          <p:nvPr/>
        </p:nvPicPr>
        <p:blipFill>
          <a:blip r:embed="rId2" cstate="email">
            <a:lum bright="-40000" contrast="-88000"/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7637" name="Rectangle 5"/>
          <p:cNvSpPr>
            <a:spLocks noChangeArrowheads="1"/>
          </p:cNvSpPr>
          <p:nvPr/>
        </p:nvSpPr>
        <p:spPr bwMode="auto">
          <a:xfrm>
            <a:off x="1600200" y="2895600"/>
            <a:ext cx="1252538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lvl="2" eaLnBrk="0" hangingPunct="0">
              <a:spcBef>
                <a:spcPct val="50000"/>
              </a:spcBef>
              <a:defRPr/>
            </a:pPr>
            <a:r>
              <a:rPr lang="en-US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477638" name="Rectangle 6"/>
          <p:cNvSpPr>
            <a:spLocks noChangeArrowheads="1"/>
          </p:cNvSpPr>
          <p:nvPr/>
        </p:nvSpPr>
        <p:spPr bwMode="auto">
          <a:xfrm>
            <a:off x="2514600" y="4343400"/>
            <a:ext cx="32226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endParaRPr lang="en-US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77639" name="Rectangle 7"/>
          <p:cNvSpPr>
            <a:spLocks noChangeArrowheads="1"/>
          </p:cNvSpPr>
          <p:nvPr/>
        </p:nvSpPr>
        <p:spPr bwMode="auto">
          <a:xfrm>
            <a:off x="1752600" y="1600200"/>
            <a:ext cx="70866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	</a:t>
            </a:r>
          </a:p>
        </p:txBody>
      </p:sp>
      <p:sp>
        <p:nvSpPr>
          <p:cNvPr id="1477640" name="Rectangle 8"/>
          <p:cNvSpPr>
            <a:spLocks noChangeArrowheads="1"/>
          </p:cNvSpPr>
          <p:nvPr/>
        </p:nvSpPr>
        <p:spPr bwMode="auto">
          <a:xfrm>
            <a:off x="2286000" y="2667000"/>
            <a:ext cx="338138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85002" name="Picture 1" descr=":Screen shot 2010-06-15 at 5.47.08 PM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14400" y="1479550"/>
            <a:ext cx="72390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295400" y="0"/>
            <a:ext cx="6477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Partnership with OCS </a:t>
            </a: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</a:rPr>
              <a:t>NowCoast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and Office of Response and Restoration</a:t>
            </a:r>
          </a:p>
          <a:p>
            <a:pPr algn="ctr"/>
            <a:endParaRPr lang="en-US" sz="10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Employed by Coast Guard in DWH response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914400"/>
            <a:ext cx="9144000" cy="5486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22" name="Picture 4" descr="globe_Pacific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2238" y="1871663"/>
            <a:ext cx="416083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5" descr="globe_Atlantic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45038" y="1871663"/>
            <a:ext cx="4170362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1447800" y="0"/>
            <a:ext cx="6248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sz="3600" b="0" dirty="0">
                <a:solidFill>
                  <a:srgbClr val="FCFF02"/>
                </a:solidFill>
                <a:latin typeface="Comic Sans MS Bold" pitchFamily="80" charset="0"/>
                <a:ea typeface="ＭＳ Ｐゴシック" pitchFamily="84" charset="-128"/>
              </a:rPr>
              <a:t>	</a:t>
            </a:r>
            <a:endParaRPr kumimoji="0" lang="en-US" sz="3600" b="0" dirty="0">
              <a:solidFill>
                <a:schemeClr val="tx1"/>
              </a:solidFill>
              <a:latin typeface="Times" pitchFamily="18" charset="0"/>
              <a:ea typeface="ＭＳ Ｐゴシック" pitchFamily="84" charset="-128"/>
            </a:endParaRPr>
          </a:p>
        </p:txBody>
      </p:sp>
      <p:sp>
        <p:nvSpPr>
          <p:cNvPr id="1476617" name="Oval 9"/>
          <p:cNvSpPr>
            <a:spLocks noChangeArrowheads="1"/>
          </p:cNvSpPr>
          <p:nvPr/>
        </p:nvSpPr>
        <p:spPr bwMode="auto">
          <a:xfrm>
            <a:off x="2362200" y="2209800"/>
            <a:ext cx="304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26" name="Text Box 10"/>
          <p:cNvSpPr txBox="1">
            <a:spLocks noChangeArrowheads="1"/>
          </p:cNvSpPr>
          <p:nvPr/>
        </p:nvSpPr>
        <p:spPr bwMode="auto">
          <a:xfrm>
            <a:off x="1447800" y="1295400"/>
            <a:ext cx="7617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Arctic</a:t>
            </a:r>
          </a:p>
          <a:p>
            <a:r>
              <a: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2003</a:t>
            </a:r>
          </a:p>
        </p:txBody>
      </p:sp>
      <p:sp>
        <p:nvSpPr>
          <p:cNvPr id="1476619" name="Oval 11"/>
          <p:cNvSpPr>
            <a:spLocks noChangeArrowheads="1"/>
          </p:cNvSpPr>
          <p:nvPr/>
        </p:nvSpPr>
        <p:spPr bwMode="auto">
          <a:xfrm>
            <a:off x="2438400" y="3124200"/>
            <a:ext cx="304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28" name="Text Box 12"/>
          <p:cNvSpPr txBox="1">
            <a:spLocks noChangeArrowheads="1"/>
          </p:cNvSpPr>
          <p:nvPr/>
        </p:nvSpPr>
        <p:spPr bwMode="auto">
          <a:xfrm>
            <a:off x="1905000" y="3581400"/>
            <a:ext cx="1336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Bering Sea</a:t>
            </a:r>
          </a:p>
          <a:p>
            <a:pPr algn="ctr"/>
            <a:r>
              <a: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2003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28599" y="4724404"/>
            <a:ext cx="2992442" cy="1055688"/>
            <a:chOff x="144" y="3024"/>
            <a:chExt cx="1885" cy="665"/>
          </a:xfrm>
        </p:grpSpPr>
        <p:sp>
          <p:nvSpPr>
            <p:cNvPr id="1476622" name="Oval 14"/>
            <p:cNvSpPr>
              <a:spLocks noChangeArrowheads="1"/>
            </p:cNvSpPr>
            <p:nvPr/>
          </p:nvSpPr>
          <p:spPr bwMode="auto">
            <a:xfrm>
              <a:off x="624" y="3024"/>
              <a:ext cx="192" cy="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953" name="Text Box 15"/>
            <p:cNvSpPr txBox="1">
              <a:spLocks noChangeArrowheads="1"/>
            </p:cNvSpPr>
            <p:nvPr/>
          </p:nvSpPr>
          <p:spPr bwMode="auto">
            <a:xfrm>
              <a:off x="144" y="3456"/>
              <a:ext cx="18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1800" b="0" dirty="0" smtClean="0">
                  <a:solidFill>
                    <a:schemeClr val="bg1">
                      <a:lumMod val="85000"/>
                    </a:schemeClr>
                  </a:solidFill>
                  <a:ea typeface="ＭＳ Ｐゴシック" pitchFamily="84" charset="-128"/>
                </a:rPr>
                <a:t>Marianas 2006  2007  2010</a:t>
              </a:r>
              <a:endPara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endParaRPr>
            </a:p>
          </p:txBody>
        </p:sp>
      </p:grpSp>
      <p:sp>
        <p:nvSpPr>
          <p:cNvPr id="1476625" name="Oval 17"/>
          <p:cNvSpPr>
            <a:spLocks noChangeArrowheads="1"/>
          </p:cNvSpPr>
          <p:nvPr/>
        </p:nvSpPr>
        <p:spPr bwMode="auto">
          <a:xfrm rot="1991233">
            <a:off x="6553200" y="3200400"/>
            <a:ext cx="381000" cy="990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31" name="Rectangle 19"/>
          <p:cNvSpPr>
            <a:spLocks noChangeArrowheads="1"/>
          </p:cNvSpPr>
          <p:nvPr/>
        </p:nvSpPr>
        <p:spPr bwMode="auto">
          <a:xfrm>
            <a:off x="2133600" y="1600200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2004</a:t>
            </a:r>
          </a:p>
        </p:txBody>
      </p:sp>
      <p:sp>
        <p:nvSpPr>
          <p:cNvPr id="1476629" name="Oval 21"/>
          <p:cNvSpPr>
            <a:spLocks noChangeArrowheads="1"/>
          </p:cNvSpPr>
          <p:nvPr/>
        </p:nvSpPr>
        <p:spPr bwMode="auto">
          <a:xfrm rot="-4345401">
            <a:off x="3390900" y="2733675"/>
            <a:ext cx="3048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33" name="Text Box 22"/>
          <p:cNvSpPr txBox="1">
            <a:spLocks noChangeArrowheads="1"/>
          </p:cNvSpPr>
          <p:nvPr/>
        </p:nvSpPr>
        <p:spPr bwMode="auto">
          <a:xfrm>
            <a:off x="3174177" y="3200400"/>
            <a:ext cx="16081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Gulf of Alaska</a:t>
            </a:r>
          </a:p>
          <a:p>
            <a:pPr algn="ctr"/>
            <a:r>
              <a: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2005</a:t>
            </a:r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7086603" y="3124201"/>
            <a:ext cx="1373188" cy="923926"/>
            <a:chOff x="4662" y="672"/>
            <a:chExt cx="865" cy="582"/>
          </a:xfrm>
        </p:grpSpPr>
        <p:sp>
          <p:nvSpPr>
            <p:cNvPr id="81950" name="Text Box 18"/>
            <p:cNvSpPr txBox="1">
              <a:spLocks noChangeArrowheads="1"/>
            </p:cNvSpPr>
            <p:nvPr/>
          </p:nvSpPr>
          <p:spPr bwMode="auto">
            <a:xfrm>
              <a:off x="4662" y="672"/>
              <a:ext cx="593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sz="1800" b="0" dirty="0">
                  <a:solidFill>
                    <a:schemeClr val="bg1">
                      <a:lumMod val="85000"/>
                    </a:schemeClr>
                  </a:solidFill>
                  <a:ea typeface="ＭＳ Ｐゴシック" pitchFamily="84" charset="-128"/>
                </a:rPr>
                <a:t>Atlantic</a:t>
              </a:r>
            </a:p>
            <a:p>
              <a:r>
                <a:rPr kumimoji="0" lang="en-US" sz="1800" b="0" dirty="0">
                  <a:solidFill>
                    <a:schemeClr val="bg1">
                      <a:lumMod val="85000"/>
                    </a:schemeClr>
                  </a:solidFill>
                  <a:ea typeface="ＭＳ Ｐゴシック" pitchFamily="84" charset="-128"/>
                </a:rPr>
                <a:t>2004</a:t>
              </a:r>
            </a:p>
            <a:p>
              <a:endParaRPr kumimoji="0" lang="en-US" sz="1800" b="0" i="1" dirty="0">
                <a:solidFill>
                  <a:srgbClr val="FF0000"/>
                </a:solidFill>
                <a:ea typeface="ＭＳ Ｐゴシック" pitchFamily="84" charset="-128"/>
              </a:endParaRPr>
            </a:p>
          </p:txBody>
        </p:sp>
        <p:sp>
          <p:nvSpPr>
            <p:cNvPr id="81951" name="Rectangle 23"/>
            <p:cNvSpPr>
              <a:spLocks noChangeArrowheads="1"/>
            </p:cNvSpPr>
            <p:nvPr/>
          </p:nvSpPr>
          <p:spPr bwMode="auto">
            <a:xfrm>
              <a:off x="5088" y="864"/>
              <a:ext cx="43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0" lang="en-US" sz="1800" b="0" dirty="0">
                  <a:solidFill>
                    <a:schemeClr val="bg1">
                      <a:lumMod val="85000"/>
                    </a:schemeClr>
                  </a:solidFill>
                  <a:ea typeface="ＭＳ Ｐゴシック" pitchFamily="84" charset="-128"/>
                </a:rPr>
                <a:t>2005</a:t>
              </a:r>
            </a:p>
          </p:txBody>
        </p:sp>
      </p:grpSp>
      <p:sp>
        <p:nvSpPr>
          <p:cNvPr id="1476633" name="Oval 25"/>
          <p:cNvSpPr>
            <a:spLocks noChangeArrowheads="1"/>
          </p:cNvSpPr>
          <p:nvPr/>
        </p:nvSpPr>
        <p:spPr bwMode="auto">
          <a:xfrm>
            <a:off x="5791200" y="3886200"/>
            <a:ext cx="5334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36" name="Text Box 26"/>
          <p:cNvSpPr txBox="1">
            <a:spLocks noChangeArrowheads="1"/>
          </p:cNvSpPr>
          <p:nvPr/>
        </p:nvSpPr>
        <p:spPr bwMode="auto">
          <a:xfrm>
            <a:off x="4857504" y="4343400"/>
            <a:ext cx="1659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Gulf of Mexico</a:t>
            </a:r>
          </a:p>
          <a:p>
            <a:pPr algn="ctr"/>
            <a:r>
              <a: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2007</a:t>
            </a:r>
          </a:p>
        </p:txBody>
      </p:sp>
      <p:sp>
        <p:nvSpPr>
          <p:cNvPr id="81938" name="Rectangle 29"/>
          <p:cNvSpPr>
            <a:spLocks noChangeArrowheads="1"/>
          </p:cNvSpPr>
          <p:nvPr/>
        </p:nvSpPr>
        <p:spPr bwMode="auto">
          <a:xfrm>
            <a:off x="2819400" y="1600200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2007</a:t>
            </a:r>
          </a:p>
        </p:txBody>
      </p:sp>
      <p:sp>
        <p:nvSpPr>
          <p:cNvPr id="81939" name="Rectangle 31"/>
          <p:cNvSpPr>
            <a:spLocks noChangeArrowheads="1"/>
          </p:cNvSpPr>
          <p:nvPr/>
        </p:nvSpPr>
        <p:spPr bwMode="auto">
          <a:xfrm>
            <a:off x="7086600" y="3733800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2008</a:t>
            </a:r>
          </a:p>
        </p:txBody>
      </p:sp>
      <p:sp>
        <p:nvSpPr>
          <p:cNvPr id="81940" name="Rectangle 32"/>
          <p:cNvSpPr>
            <a:spLocks noChangeArrowheads="1"/>
          </p:cNvSpPr>
          <p:nvPr/>
        </p:nvSpPr>
        <p:spPr bwMode="auto">
          <a:xfrm>
            <a:off x="3429000" y="1600200"/>
            <a:ext cx="1898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2008 </a:t>
            </a:r>
            <a:r>
              <a:rPr kumimoji="0" lang="en-US" sz="1800" b="0" dirty="0" smtClean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2009  2011</a:t>
            </a:r>
            <a:endParaRPr kumimoji="0" lang="en-US" sz="1800" b="0" dirty="0">
              <a:solidFill>
                <a:schemeClr val="bg1">
                  <a:lumMod val="85000"/>
                </a:schemeClr>
              </a:solidFill>
              <a:ea typeface="ＭＳ Ｐゴシック" pitchFamily="84" charset="-128"/>
            </a:endParaRPr>
          </a:p>
        </p:txBody>
      </p:sp>
      <p:sp>
        <p:nvSpPr>
          <p:cNvPr id="1476642" name="Oval 34"/>
          <p:cNvSpPr>
            <a:spLocks noChangeArrowheads="1"/>
          </p:cNvSpPr>
          <p:nvPr/>
        </p:nvSpPr>
        <p:spPr bwMode="auto">
          <a:xfrm>
            <a:off x="3090863" y="4816475"/>
            <a:ext cx="304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42" name="Text Box 35"/>
          <p:cNvSpPr txBox="1">
            <a:spLocks noChangeArrowheads="1"/>
          </p:cNvSpPr>
          <p:nvPr/>
        </p:nvSpPr>
        <p:spPr bwMode="auto">
          <a:xfrm>
            <a:off x="3200400" y="4953000"/>
            <a:ext cx="17145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Kingman Reef-</a:t>
            </a:r>
          </a:p>
          <a:p>
            <a:pPr algn="ctr"/>
            <a:r>
              <a: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Palmyra Atoll</a:t>
            </a:r>
          </a:p>
          <a:p>
            <a:pPr algn="ctr"/>
            <a:r>
              <a:rPr kumimoji="0" lang="en-US" sz="1800" b="0" dirty="0">
                <a:solidFill>
                  <a:schemeClr val="bg1">
                    <a:lumMod val="85000"/>
                  </a:schemeClr>
                </a:solidFill>
                <a:ea typeface="ＭＳ Ｐゴシック" pitchFamily="84" charset="-128"/>
              </a:rPr>
              <a:t>2010</a:t>
            </a:r>
          </a:p>
        </p:txBody>
      </p:sp>
      <p:sp>
        <p:nvSpPr>
          <p:cNvPr id="1476645" name="Text Box 37"/>
          <p:cNvSpPr txBox="1">
            <a:spLocks noChangeArrowheads="1"/>
          </p:cNvSpPr>
          <p:nvPr/>
        </p:nvSpPr>
        <p:spPr bwMode="auto">
          <a:xfrm>
            <a:off x="5791200" y="1143000"/>
            <a:ext cx="31242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&gt;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1,600,00 km</a:t>
            </a:r>
            <a:r>
              <a:rPr lang="en-US" sz="2800" baseline="30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endParaRPr lang="en-US" sz="28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" name="Oval 28"/>
          <p:cNvSpPr/>
          <p:nvPr/>
        </p:nvSpPr>
        <p:spPr bwMode="auto">
          <a:xfrm rot="1329981">
            <a:off x="5111032" y="2948682"/>
            <a:ext cx="181150" cy="146768"/>
          </a:xfrm>
          <a:prstGeom prst="ellipse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48" name="TextBox 29"/>
          <p:cNvSpPr txBox="1">
            <a:spLocks noChangeArrowheads="1"/>
          </p:cNvSpPr>
          <p:nvPr/>
        </p:nvSpPr>
        <p:spPr bwMode="auto">
          <a:xfrm>
            <a:off x="3810000" y="2514600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Mendocino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FZ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  2009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5" name="Title 4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Extended Continental Shelf</a:t>
            </a:r>
            <a:endParaRPr lang="en-US" dirty="0"/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31AF-03B5-47AD-945F-AE024F887ECD}" type="datetime1">
              <a:rPr lang="en-US" smtClean="0"/>
              <a:pPr/>
              <a:t>4/5/2011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4C57B-08D6-444F-8A75-42F640F77C8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7" name="Oval 34"/>
          <p:cNvSpPr>
            <a:spLocks noChangeArrowheads="1"/>
          </p:cNvSpPr>
          <p:nvPr/>
        </p:nvSpPr>
        <p:spPr bwMode="auto">
          <a:xfrm>
            <a:off x="2743200" y="4724400"/>
            <a:ext cx="3048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95400" y="4572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Necker Ridge 2011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E2423C-E9A6-47BC-AED6-01902CCC7642}" type="datetime1">
              <a:rPr lang="en-US" smtClean="0"/>
              <a:pPr>
                <a:defRPr/>
              </a:pPr>
              <a:t>4/5/2011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HSRP New Member Orientation</a:t>
            </a:r>
            <a:endParaRPr lang="en-US" altLang="en-US"/>
          </a:p>
        </p:txBody>
      </p:sp>
      <p:pic>
        <p:nvPicPr>
          <p:cNvPr id="124930" name="Picture 2" descr="G:\Users\larry\Pictures\Healy_3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423" y="0"/>
            <a:ext cx="9116577" cy="6858000"/>
          </a:xfrm>
          <a:prstGeom prst="rect">
            <a:avLst/>
          </a:prstGeom>
          <a:noFill/>
        </p:spPr>
      </p:pic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5791200" y="0"/>
            <a:ext cx="3379788" cy="2590800"/>
            <a:chOff x="5644475" y="31019"/>
            <a:chExt cx="3499525" cy="2561369"/>
          </a:xfrm>
        </p:grpSpPr>
        <p:pic>
          <p:nvPicPr>
            <p:cNvPr id="8" name="Picture 18" descr="Screen shot 2010-01-15 at 11.01.28 PM.pn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644475" y="31019"/>
              <a:ext cx="3499525" cy="2561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9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8424863" y="31019"/>
              <a:ext cx="719137" cy="598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24C57B-08D6-444F-8A75-42F640F77C8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E70611-9BD8-4FDC-9298-96B70693866F}" type="datetime1">
              <a:rPr lang="en-US" smtClean="0"/>
              <a:pPr>
                <a:defRPr/>
              </a:pPr>
              <a:t>4/5/2011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HSRP New Member Orientation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pic>
        <p:nvPicPr>
          <p:cNvPr id="19458" name="Picture 2" descr="C:\andya\PICTURES\IOCM Center\June 2010\IOCM center 00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4400" y="762000"/>
            <a:ext cx="7924800" cy="52832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Educational Programs</a:t>
            </a:r>
            <a:endParaRPr lang="en-US" altLang="en-US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 smtClean="0"/>
              <a:t>M.S. and Ph.D.</a:t>
            </a:r>
          </a:p>
          <a:p>
            <a:pPr lvl="1"/>
            <a:r>
              <a:rPr lang="en-US" altLang="en-US" sz="2400" dirty="0" smtClean="0"/>
              <a:t>Two Ocean Mapping tracks:</a:t>
            </a:r>
          </a:p>
          <a:p>
            <a:pPr lvl="2"/>
            <a:r>
              <a:rPr lang="en-US" altLang="en-US" dirty="0" smtClean="0"/>
              <a:t>Ocean Engineering</a:t>
            </a:r>
          </a:p>
          <a:p>
            <a:pPr lvl="2"/>
            <a:r>
              <a:rPr lang="en-US" altLang="en-US" dirty="0" smtClean="0"/>
              <a:t>Earth Sciences/Oceanography/Natural Resources</a:t>
            </a:r>
          </a:p>
          <a:p>
            <a:pPr lvl="1"/>
            <a:r>
              <a:rPr lang="en-US" altLang="en-US" sz="2400" dirty="0" smtClean="0"/>
              <a:t>Also Computer Science and Electrical Engineering</a:t>
            </a:r>
          </a:p>
          <a:p>
            <a:pPr lvl="3"/>
            <a:endParaRPr lang="en-US" altLang="en-US" sz="2400" dirty="0" smtClean="0"/>
          </a:p>
          <a:p>
            <a:r>
              <a:rPr lang="en-US" altLang="en-US" sz="2400" dirty="0" smtClean="0"/>
              <a:t>Graduate Certificate Program</a:t>
            </a:r>
          </a:p>
          <a:p>
            <a:r>
              <a:rPr lang="en-US" altLang="en-US" sz="2400" dirty="0" smtClean="0"/>
              <a:t>Nippon Foundation/GEBCO Training Program </a:t>
            </a:r>
          </a:p>
          <a:p>
            <a:r>
              <a:rPr lang="en-US" altLang="en-US" sz="2400" dirty="0" smtClean="0"/>
              <a:t>Short Courses and Seminars</a:t>
            </a:r>
          </a:p>
          <a:p>
            <a:r>
              <a:rPr lang="en-US" altLang="en-US" sz="2400" dirty="0" smtClean="0"/>
              <a:t>IHO CAT A Certification – Due for renewal 2010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3B7C-B91B-4EED-B2D8-5A6C3DA0D784}" type="datetime1">
              <a:rPr lang="en-US" smtClean="0"/>
              <a:pPr/>
              <a:t>4/5/2011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54FD07-0AA1-4163-BFD8-912DF7C21E7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HSRP New Member Orientation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das01\SummerHydro2009\Photos\Instalation Equipment\P608005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DSC0002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mtClean="0"/>
              <a:t>Summer Hydrographic Field Course</a:t>
            </a:r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1B940-2EFE-4F51-A74E-A4AE5EC31BF6}" type="datetime1">
              <a:rPr lang="en-US" smtClean="0"/>
              <a:pPr/>
              <a:t>4/5/2011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HSRP New Member Orientation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FD07-0AA1-4163-BFD8-912DF7C21E7E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000" y="838200"/>
            <a:ext cx="55626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05600" y="4572000"/>
            <a:ext cx="1866900" cy="27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05600" y="1905000"/>
            <a:ext cx="186421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41" name="Object 5"/>
          <p:cNvGraphicFramePr>
            <a:graphicFrameLocks noChangeAspect="1"/>
          </p:cNvGraphicFramePr>
          <p:nvPr/>
        </p:nvGraphicFramePr>
        <p:xfrm>
          <a:off x="228600" y="914400"/>
          <a:ext cx="8610600" cy="5276982"/>
        </p:xfrm>
        <a:graphic>
          <a:graphicData uri="http://schemas.openxmlformats.org/presentationml/2006/ole">
            <p:oleObj spid="_x0000_s17410" name="Photo Editor Photo" r:id="rId4" imgW="24142857" imgH="14800000" progId="">
              <p:embed/>
            </p:oleObj>
          </a:graphicData>
        </a:graphic>
      </p:graphicFrame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A058B-D9C5-4EDB-B2E1-56763D24AB37}" type="datetime1">
              <a:rPr lang="en-US" smtClean="0"/>
              <a:pPr/>
              <a:t>4/5/2011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DFCB-1579-4DB2-88C6-660FE239A73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Public Outreach</a:t>
            </a:r>
            <a:br>
              <a:rPr lang="en-US" dirty="0" smtClean="0"/>
            </a:br>
            <a:r>
              <a:rPr lang="en-US" sz="2000" dirty="0" smtClean="0"/>
              <a:t>Science on a Sphere at Smithsonian Ocean Hall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078552-4631-47E7-81F5-F6A074E95A2A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24C57B-08D6-444F-8A75-42F640F77C8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304800" y="1219200"/>
            <a:ext cx="8505825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Middle School Science Students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4D8236-5308-4816-BDBD-7B93A5162A10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FDFCB-1579-4DB2-88C6-660FE239A73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2" descr="http://farm5.static.flickr.com/4111/5201672965_688a4e4e3c.jpg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rcRect/>
          <a:stretch>
            <a:fillRect/>
          </a:stretch>
        </p:blipFill>
        <p:spPr bwMode="auto">
          <a:xfrm>
            <a:off x="609600" y="1066800"/>
            <a:ext cx="7894592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775" name="Text Box 7"/>
          <p:cNvSpPr txBox="1">
            <a:spLocks noChangeArrowheads="1"/>
          </p:cNvSpPr>
          <p:nvPr/>
        </p:nvSpPr>
        <p:spPr bwMode="auto">
          <a:xfrm>
            <a:off x="381000" y="6457890"/>
            <a:ext cx="899160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Center for Coastal and Ocean Mapping– Joint Hydrographic Center</a:t>
            </a:r>
            <a:endParaRPr lang="en-US" sz="20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304800" y="838200"/>
            <a:ext cx="8458200" cy="5410200"/>
            <a:chOff x="381000" y="1371600"/>
            <a:chExt cx="8458200" cy="5235575"/>
          </a:xfrm>
        </p:grpSpPr>
        <p:pic>
          <p:nvPicPr>
            <p:cNvPr id="56324" name="Picture 5" descr="NewBuilding"/>
            <p:cNvPicPr>
              <a:picLocks noGrp="1" noChangeAspect="1" noChangeArrowheads="1"/>
            </p:cNvPicPr>
            <p:nvPr>
              <p:ph/>
            </p:nvPr>
          </p:nvPicPr>
          <p:blipFill>
            <a:blip r:embed="rId3" cstate="email"/>
            <a:srcRect/>
            <a:stretch>
              <a:fillRect/>
            </a:stretch>
          </p:blipFill>
          <p:spPr>
            <a:xfrm>
              <a:off x="381000" y="1371600"/>
              <a:ext cx="8458200" cy="5235575"/>
            </a:xfr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457200" y="5791200"/>
              <a:ext cx="830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Center Goals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To be a world leader in the development of hydrographic &amp; ocean mapping technologies and approaches</a:t>
            </a:r>
            <a:endParaRPr lang="en-US" alt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E35E-3A13-4971-ABBE-2674EBB112B9}" type="datetime1">
              <a:rPr lang="en-US" smtClean="0"/>
              <a:pPr/>
              <a:t>4/5/2011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24C57B-08D6-444F-8A75-42F640F77C8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HSRP New Member Orientation</a:t>
            </a:r>
            <a:endParaRPr lang="en-US"/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4038600" y="3200400"/>
          <a:ext cx="3692042" cy="2690495"/>
        </p:xfrm>
        <a:graphic>
          <a:graphicData uri="http://schemas.openxmlformats.org/presentationml/2006/ole">
            <p:oleObj spid="_x0000_s18434" name="Photo Editor Photo" r:id="rId4" imgW="12193702" imgH="9142857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Center Goals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To expand the scope of ocean mapping clients and  constituencies through the development of innovative applications and collaborative work with both the private sector and government labs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520E4-815C-4CAD-9687-BAF3512E3B18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24C57B-08D6-444F-8A75-42F640F77C8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91000" y="4191000"/>
            <a:ext cx="4267200" cy="1736725"/>
          </a:xfrm>
          <a:prstGeom prst="rect">
            <a:avLst/>
          </a:prstGeom>
          <a:noFill/>
          <a:ln w="28575" algn="ctr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05000" y="4648200"/>
            <a:ext cx="1703066" cy="1195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Center Goals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14800"/>
          </a:xfrm>
        </p:spPr>
        <p:txBody>
          <a:bodyPr/>
          <a:lstStyle/>
          <a:p>
            <a:r>
              <a:rPr lang="en-US" altLang="en-US" sz="2800" dirty="0" smtClean="0"/>
              <a:t>To educate a new generation of  hydrographers and ocean mapping experts that can meet the growing needs of both government agencies and </a:t>
            </a:r>
            <a:r>
              <a:rPr lang="en-US" altLang="en-US" dirty="0" smtClean="0"/>
              <a:t>the private sector.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BD4D8E-04E6-4FC4-AE30-83CE742B0E43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24C57B-08D6-444F-8A75-42F640F77C8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  <p:pic>
        <p:nvPicPr>
          <p:cNvPr id="12" name="Picture 11" descr="Picture 06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048000" y="3219450"/>
            <a:ext cx="3956304" cy="29672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Complementary Centers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297363"/>
          </a:xfrm>
        </p:spPr>
        <p:txBody>
          <a:bodyPr/>
          <a:lstStyle/>
          <a:p>
            <a:r>
              <a:rPr lang="en-US" altLang="en-US" dirty="0" smtClean="0"/>
              <a:t>NOAA/UNH Joint Hydrographic Center (JHC)</a:t>
            </a:r>
          </a:p>
          <a:p>
            <a:pPr lvl="1"/>
            <a:r>
              <a:rPr lang="en-US" altLang="en-US" dirty="0" smtClean="0"/>
              <a:t>A Government and University Partnership</a:t>
            </a:r>
          </a:p>
          <a:p>
            <a:pPr lvl="1"/>
            <a:r>
              <a:rPr lang="en-US" altLang="en-US" dirty="0" smtClean="0"/>
              <a:t>Our primary sponsor is NOAA’s Office of Coast Survey</a:t>
            </a:r>
          </a:p>
          <a:p>
            <a:pPr lvl="1"/>
            <a:r>
              <a:rPr lang="en-US" altLang="en-US" dirty="0" smtClean="0"/>
              <a:t>Funded by a competitively-awarded cooperative agreement (grant) from a dedicated budget line </a:t>
            </a:r>
          </a:p>
          <a:p>
            <a:pPr lvl="1"/>
            <a:r>
              <a:rPr lang="en-US" altLang="en-US" dirty="0" smtClean="0"/>
              <a:t>We also receive support from NOAA Ocean Exploration and NOAA Fisheries</a:t>
            </a:r>
          </a:p>
          <a:p>
            <a:pPr lvl="1"/>
            <a:r>
              <a:rPr lang="en-US" altLang="en-US" dirty="0" smtClean="0"/>
              <a:t>We work with several other NOAA offices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AEF386-1C34-4046-87AB-BE9D2E68FF34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24C57B-08D6-444F-8A75-42F640F77C8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r>
              <a:rPr lang="en-US" altLang="en-US" dirty="0" smtClean="0"/>
              <a:t>Complementary Centers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114800"/>
          </a:xfrm>
        </p:spPr>
        <p:txBody>
          <a:bodyPr/>
          <a:lstStyle/>
          <a:p>
            <a:r>
              <a:rPr lang="en-US" altLang="en-US" dirty="0" smtClean="0"/>
              <a:t>UNH Center for Coastal and Ocean Mapping (CCOM)</a:t>
            </a:r>
          </a:p>
          <a:p>
            <a:endParaRPr lang="en-US" altLang="en-US" dirty="0" smtClean="0"/>
          </a:p>
          <a:p>
            <a:pPr lvl="1"/>
            <a:r>
              <a:rPr lang="en-US" altLang="en-US" dirty="0" smtClean="0"/>
              <a:t>Provides for participation of private sector and other government agencies</a:t>
            </a:r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A mechanism to keep government and university affairs separate when warranted		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BA6F81-D0C2-40A6-94BB-3142C0DBCBF9}" type="datetime1">
              <a:rPr lang="en-US" smtClean="0"/>
              <a:pPr>
                <a:defRPr/>
              </a:pPr>
              <a:t>4/5/2011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24C57B-08D6-444F-8A75-42F640F77C8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HSRP New Member Orientation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chosounde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FFFFFF"/>
      </a:accent4>
      <a:accent5>
        <a:srgbClr val="4BACC6"/>
      </a:accent5>
      <a:accent6>
        <a:srgbClr val="F79646"/>
      </a:accent6>
      <a:hlink>
        <a:srgbClr val="DBE5F1"/>
      </a:hlink>
      <a:folHlink>
        <a:srgbClr val="B8CC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1122</Words>
  <Application>Microsoft Office PowerPoint</Application>
  <PresentationFormat>On-screen Show (4:3)</PresentationFormat>
  <Paragraphs>273</Paragraphs>
  <Slides>42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Office Theme</vt:lpstr>
      <vt:lpstr>Photo Editor Photo</vt:lpstr>
      <vt:lpstr>Image</vt:lpstr>
      <vt:lpstr>Chart</vt:lpstr>
      <vt:lpstr>NOAA/University of New Hampshire Joint Hydrographic Center </vt:lpstr>
      <vt:lpstr>Slide 2</vt:lpstr>
      <vt:lpstr>Slide 3</vt:lpstr>
      <vt:lpstr>Slide 4</vt:lpstr>
      <vt:lpstr> Center Goals</vt:lpstr>
      <vt:lpstr> Center Goals</vt:lpstr>
      <vt:lpstr>Center Goals</vt:lpstr>
      <vt:lpstr>Complementary Centers</vt:lpstr>
      <vt:lpstr>Complementary Centers</vt:lpstr>
      <vt:lpstr>Slide 10</vt:lpstr>
      <vt:lpstr>Slide 11</vt:lpstr>
      <vt:lpstr>Slide 12</vt:lpstr>
      <vt:lpstr>Who are we?</vt:lpstr>
      <vt:lpstr>Research Priorities</vt:lpstr>
      <vt:lpstr>Slide 15</vt:lpstr>
      <vt:lpstr>Bathymetric Lidar</vt:lpstr>
      <vt:lpstr>Lidar Shoreline Accuracy Assessment</vt:lpstr>
      <vt:lpstr>Slide 18</vt:lpstr>
      <vt:lpstr>Slide 19</vt:lpstr>
      <vt:lpstr>Wave Runner integrating multibeam echo sounder, ADCP, and inertial reference system</vt:lpstr>
      <vt:lpstr>CUBE and Geocoder</vt:lpstr>
      <vt:lpstr>Speed of Sound Corrections</vt:lpstr>
      <vt:lpstr>ME-70 Trials on NOAA Fisheries Vessels</vt:lpstr>
      <vt:lpstr>Slide 24</vt:lpstr>
      <vt:lpstr>Slide 25</vt:lpstr>
      <vt:lpstr>Mid-water mapping Collaboration with IVS </vt:lpstr>
      <vt:lpstr>Slide 27</vt:lpstr>
      <vt:lpstr>Slide 28</vt:lpstr>
      <vt:lpstr>E-Navigation and the Chart of the Future </vt:lpstr>
      <vt:lpstr>Slide 30</vt:lpstr>
      <vt:lpstr>Slide 31</vt:lpstr>
      <vt:lpstr>Slide 32</vt:lpstr>
      <vt:lpstr>Extended Continental Shelf</vt:lpstr>
      <vt:lpstr>Slide 34</vt:lpstr>
      <vt:lpstr>Slide 35</vt:lpstr>
      <vt:lpstr>Educational Programs</vt:lpstr>
      <vt:lpstr>Slide 37</vt:lpstr>
      <vt:lpstr>Slide 38</vt:lpstr>
      <vt:lpstr>Summer Hydrographic Field Course</vt:lpstr>
      <vt:lpstr>Public Outreach Science on a Sphere at Smithsonian Ocean Hall</vt:lpstr>
      <vt:lpstr>Middle School Science Students</vt:lpstr>
      <vt:lpstr>Slide 42</vt:lpstr>
    </vt:vector>
  </TitlesOfParts>
  <Company>CCOM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colleen</dc:creator>
  <cp:lastModifiedBy>Scott M. Sherman</cp:lastModifiedBy>
  <cp:revision>71</cp:revision>
  <dcterms:created xsi:type="dcterms:W3CDTF">2010-06-14T17:26:55Z</dcterms:created>
  <dcterms:modified xsi:type="dcterms:W3CDTF">2011-04-05T12:13:12Z</dcterms:modified>
</cp:coreProperties>
</file>