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93" r:id="rId5"/>
    <p:sldId id="419" r:id="rId6"/>
    <p:sldId id="456" r:id="rId7"/>
    <p:sldId id="272" r:id="rId8"/>
    <p:sldId id="424" r:id="rId9"/>
    <p:sldId id="374" r:id="rId10"/>
    <p:sldId id="454" r:id="rId11"/>
    <p:sldId id="457" r:id="rId12"/>
    <p:sldId id="450" r:id="rId13"/>
    <p:sldId id="459" r:id="rId14"/>
    <p:sldId id="455" r:id="rId15"/>
    <p:sldId id="458" r:id="rId16"/>
    <p:sldId id="441" r:id="rId17"/>
    <p:sldId id="445" r:id="rId18"/>
    <p:sldId id="442" r:id="rId19"/>
    <p:sldId id="431" r:id="rId20"/>
    <p:sldId id="438" r:id="rId21"/>
  </p:sldIdLst>
  <p:sldSz cx="9144000" cy="6858000" type="letter"/>
  <p:notesSz cx="7010400" cy="9296400"/>
  <p:defaultTextStyle>
    <a:defPPr>
      <a:defRPr lang="en-US"/>
    </a:defPPr>
    <a:lvl1pPr algn="l" rtl="0" fontAlgn="base">
      <a:spcBef>
        <a:spcPct val="0"/>
      </a:spcBef>
      <a:spcAft>
        <a:spcPct val="0"/>
      </a:spcAft>
      <a:defRPr sz="1400" kern="1200">
        <a:solidFill>
          <a:schemeClr val="tx1"/>
        </a:solidFill>
        <a:latin typeface="Arial Black" pitchFamily="34" charset="0"/>
        <a:ea typeface="+mn-ea"/>
        <a:cs typeface="+mn-cs"/>
      </a:defRPr>
    </a:lvl1pPr>
    <a:lvl2pPr marL="457200" algn="l" rtl="0" fontAlgn="base">
      <a:spcBef>
        <a:spcPct val="0"/>
      </a:spcBef>
      <a:spcAft>
        <a:spcPct val="0"/>
      </a:spcAft>
      <a:defRPr sz="1400" kern="1200">
        <a:solidFill>
          <a:schemeClr val="tx1"/>
        </a:solidFill>
        <a:latin typeface="Arial Black" pitchFamily="34" charset="0"/>
        <a:ea typeface="+mn-ea"/>
        <a:cs typeface="+mn-cs"/>
      </a:defRPr>
    </a:lvl2pPr>
    <a:lvl3pPr marL="914400" algn="l" rtl="0" fontAlgn="base">
      <a:spcBef>
        <a:spcPct val="0"/>
      </a:spcBef>
      <a:spcAft>
        <a:spcPct val="0"/>
      </a:spcAft>
      <a:defRPr sz="1400" kern="1200">
        <a:solidFill>
          <a:schemeClr val="tx1"/>
        </a:solidFill>
        <a:latin typeface="Arial Black" pitchFamily="34" charset="0"/>
        <a:ea typeface="+mn-ea"/>
        <a:cs typeface="+mn-cs"/>
      </a:defRPr>
    </a:lvl3pPr>
    <a:lvl4pPr marL="1371600" algn="l" rtl="0" fontAlgn="base">
      <a:spcBef>
        <a:spcPct val="0"/>
      </a:spcBef>
      <a:spcAft>
        <a:spcPct val="0"/>
      </a:spcAft>
      <a:defRPr sz="1400" kern="1200">
        <a:solidFill>
          <a:schemeClr val="tx1"/>
        </a:solidFill>
        <a:latin typeface="Arial Black" pitchFamily="34" charset="0"/>
        <a:ea typeface="+mn-ea"/>
        <a:cs typeface="+mn-cs"/>
      </a:defRPr>
    </a:lvl4pPr>
    <a:lvl5pPr marL="1828800" algn="l" rtl="0" fontAlgn="base">
      <a:spcBef>
        <a:spcPct val="0"/>
      </a:spcBef>
      <a:spcAft>
        <a:spcPct val="0"/>
      </a:spcAft>
      <a:defRPr sz="1400" kern="1200">
        <a:solidFill>
          <a:schemeClr val="tx1"/>
        </a:solidFill>
        <a:latin typeface="Arial Black" pitchFamily="34" charset="0"/>
        <a:ea typeface="+mn-ea"/>
        <a:cs typeface="+mn-cs"/>
      </a:defRPr>
    </a:lvl5pPr>
    <a:lvl6pPr marL="2286000" algn="l" defTabSz="914400" rtl="0" eaLnBrk="1" latinLnBrk="0" hangingPunct="1">
      <a:defRPr sz="1400" kern="1200">
        <a:solidFill>
          <a:schemeClr val="tx1"/>
        </a:solidFill>
        <a:latin typeface="Arial Black" pitchFamily="34" charset="0"/>
        <a:ea typeface="+mn-ea"/>
        <a:cs typeface="+mn-cs"/>
      </a:defRPr>
    </a:lvl6pPr>
    <a:lvl7pPr marL="2743200" algn="l" defTabSz="914400" rtl="0" eaLnBrk="1" latinLnBrk="0" hangingPunct="1">
      <a:defRPr sz="1400" kern="1200">
        <a:solidFill>
          <a:schemeClr val="tx1"/>
        </a:solidFill>
        <a:latin typeface="Arial Black" pitchFamily="34" charset="0"/>
        <a:ea typeface="+mn-ea"/>
        <a:cs typeface="+mn-cs"/>
      </a:defRPr>
    </a:lvl7pPr>
    <a:lvl8pPr marL="3200400" algn="l" defTabSz="914400" rtl="0" eaLnBrk="1" latinLnBrk="0" hangingPunct="1">
      <a:defRPr sz="1400" kern="1200">
        <a:solidFill>
          <a:schemeClr val="tx1"/>
        </a:solidFill>
        <a:latin typeface="Arial Black" pitchFamily="34" charset="0"/>
        <a:ea typeface="+mn-ea"/>
        <a:cs typeface="+mn-cs"/>
      </a:defRPr>
    </a:lvl8pPr>
    <a:lvl9pPr marL="3657600" algn="l" defTabSz="914400" rtl="0" eaLnBrk="1" latinLnBrk="0" hangingPunct="1">
      <a:defRPr sz="14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0066FF"/>
    <a:srgbClr val="0099FF"/>
    <a:srgbClr val="0000B2"/>
    <a:srgbClr val="FFFF66"/>
    <a:srgbClr val="3333CC"/>
    <a:srgbClr val="FFFFFF"/>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9797" autoAdjust="0"/>
    <p:restoredTop sz="94763" autoAdjust="0"/>
  </p:normalViewPr>
  <p:slideViewPr>
    <p:cSldViewPr>
      <p:cViewPr>
        <p:scale>
          <a:sx n="100" d="100"/>
          <a:sy n="100" d="100"/>
        </p:scale>
        <p:origin x="-894" y="-396"/>
      </p:cViewPr>
      <p:guideLst>
        <p:guide orient="horz" pos="336"/>
        <p:guide pos="44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88" y="996"/>
      </p:cViewPr>
      <p:guideLst>
        <p:guide orient="horz" pos="2928"/>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33" tIns="46565" rIns="93133" bIns="46565" numCol="1" anchor="t" anchorCtr="0" compatLnSpc="1">
            <a:prstTxWarp prst="textNoShape">
              <a:avLst/>
            </a:prstTxWarp>
          </a:bodyPr>
          <a:lstStyle>
            <a:lvl1pPr defTabSz="928688">
              <a:defRPr sz="1200"/>
            </a:lvl1pPr>
          </a:lstStyle>
          <a:p>
            <a:endParaRPr lang="en-US"/>
          </a:p>
        </p:txBody>
      </p:sp>
      <p:sp>
        <p:nvSpPr>
          <p:cNvPr id="175107"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33" tIns="46565" rIns="93133" bIns="46565" numCol="1" anchor="t" anchorCtr="0" compatLnSpc="1">
            <a:prstTxWarp prst="textNoShape">
              <a:avLst/>
            </a:prstTxWarp>
          </a:bodyPr>
          <a:lstStyle>
            <a:lvl1pPr algn="r" defTabSz="928688">
              <a:defRPr sz="1200"/>
            </a:lvl1pPr>
          </a:lstStyle>
          <a:p>
            <a:endParaRPr lang="en-US"/>
          </a:p>
        </p:txBody>
      </p:sp>
      <p:sp>
        <p:nvSpPr>
          <p:cNvPr id="175108"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33" tIns="46565" rIns="93133" bIns="46565" numCol="1" anchor="b" anchorCtr="0" compatLnSpc="1">
            <a:prstTxWarp prst="textNoShape">
              <a:avLst/>
            </a:prstTxWarp>
          </a:bodyPr>
          <a:lstStyle>
            <a:lvl1pPr defTabSz="928688">
              <a:defRPr sz="1200"/>
            </a:lvl1pPr>
          </a:lstStyle>
          <a:p>
            <a:endParaRPr lang="en-US"/>
          </a:p>
        </p:txBody>
      </p:sp>
      <p:sp>
        <p:nvSpPr>
          <p:cNvPr id="175109"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33" tIns="46565" rIns="93133" bIns="46565" numCol="1" anchor="b" anchorCtr="0" compatLnSpc="1">
            <a:prstTxWarp prst="textNoShape">
              <a:avLst/>
            </a:prstTxWarp>
          </a:bodyPr>
          <a:lstStyle>
            <a:lvl1pPr algn="r" defTabSz="928688">
              <a:defRPr sz="1200"/>
            </a:lvl1pPr>
          </a:lstStyle>
          <a:p>
            <a:fld id="{C4561BB7-1ADF-4D6F-90DC-0E8A48091E8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33" tIns="46565" rIns="93133" bIns="46565" numCol="1" anchor="t" anchorCtr="0" compatLnSpc="1">
            <a:prstTxWarp prst="textNoShape">
              <a:avLst/>
            </a:prstTxWarp>
          </a:bodyPr>
          <a:lstStyle>
            <a:lvl1pPr defTabSz="928688">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3133" tIns="46565" rIns="93133" bIns="46565" numCol="1" anchor="t" anchorCtr="0" compatLnSpc="1">
            <a:prstTxWarp prst="textNoShape">
              <a:avLst/>
            </a:prstTxWarp>
          </a:bodyPr>
          <a:lstStyle>
            <a:lvl1pPr algn="r" defTabSz="928688">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9513" y="698500"/>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3133" tIns="46565" rIns="93133" bIns="46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3133" tIns="46565" rIns="93133" bIns="46565" numCol="1" anchor="b" anchorCtr="0" compatLnSpc="1">
            <a:prstTxWarp prst="textNoShape">
              <a:avLst/>
            </a:prstTxWarp>
          </a:bodyPr>
          <a:lstStyle>
            <a:lvl1pPr defTabSz="928688">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3133" tIns="46565" rIns="93133" bIns="46565" numCol="1" anchor="b" anchorCtr="0" compatLnSpc="1">
            <a:prstTxWarp prst="textNoShape">
              <a:avLst/>
            </a:prstTxWarp>
          </a:bodyPr>
          <a:lstStyle>
            <a:lvl1pPr algn="r" defTabSz="928688">
              <a:defRPr sz="1200">
                <a:latin typeface="Times New Roman" pitchFamily="18" charset="0"/>
              </a:defRPr>
            </a:lvl1pPr>
          </a:lstStyle>
          <a:p>
            <a:fld id="{3368EB2F-8007-4B28-8D87-006D738333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29234-5776-4051-959F-29A7EB27D4AE}" type="slidenum">
              <a:rPr lang="en-US"/>
              <a:pPr/>
              <a:t>1</a:t>
            </a:fld>
            <a:endParaRPr lang="en-US"/>
          </a:p>
        </p:txBody>
      </p:sp>
      <p:sp>
        <p:nvSpPr>
          <p:cNvPr id="197634" name="Rectangle 2"/>
          <p:cNvSpPr>
            <a:spLocks noGrp="1" noRot="1" noChangeAspect="1" noChangeArrowheads="1" noTextEdit="1"/>
          </p:cNvSpPr>
          <p:nvPr>
            <p:ph type="sldImg"/>
          </p:nvPr>
        </p:nvSpPr>
        <p:spPr>
          <a:xfrm>
            <a:off x="1181100" y="696913"/>
            <a:ext cx="4648200" cy="3486150"/>
          </a:xfrm>
          <a:ln/>
        </p:spPr>
      </p:sp>
      <p:sp>
        <p:nvSpPr>
          <p:cNvPr id="197635"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1CF45-CF61-4890-96DB-F2839D8D7AA4}" type="slidenum">
              <a:rPr lang="en-US"/>
              <a:pPr/>
              <a:t>2</a:t>
            </a:fld>
            <a:endParaRPr lang="en-US"/>
          </a:p>
        </p:txBody>
      </p:sp>
      <p:sp>
        <p:nvSpPr>
          <p:cNvPr id="250882" name="Rectangle 2"/>
          <p:cNvSpPr>
            <a:spLocks noGrp="1" noRot="1" noChangeAspect="1" noChangeArrowheads="1" noTextEdit="1"/>
          </p:cNvSpPr>
          <p:nvPr>
            <p:ph type="sldImg"/>
          </p:nvPr>
        </p:nvSpPr>
        <p:spPr>
          <a:xfrm>
            <a:off x="1181100" y="698500"/>
            <a:ext cx="4651375" cy="3487738"/>
          </a:xfrm>
          <a:ln/>
        </p:spPr>
      </p:sp>
      <p:sp>
        <p:nvSpPr>
          <p:cNvPr id="250883" name="Rectangle 3"/>
          <p:cNvSpPr>
            <a:spLocks noGrp="1" noChangeArrowheads="1"/>
          </p:cNvSpPr>
          <p:nvPr>
            <p:ph type="body" idx="1"/>
          </p:nvPr>
        </p:nvSpPr>
        <p:spPr>
          <a:xfrm>
            <a:off x="935038" y="4414838"/>
            <a:ext cx="5140325" cy="4183062"/>
          </a:xfrm>
        </p:spPr>
        <p:txBody>
          <a:bodyPr lIns="92203" tIns="46101" rIns="92203" bIns="46101"/>
          <a:lstStyle/>
          <a:p>
            <a:pPr marL="228600" indent="-228600">
              <a:spcBef>
                <a:spcPct val="50000"/>
              </a:spcBef>
              <a:buFontTx/>
              <a:buChar char="•"/>
            </a:pPr>
            <a:r>
              <a:rPr lang="en-US" b="1"/>
              <a:t>Manages NOAA’s Nautical Charting and Nautical Data Collection &amp; Information Programs</a:t>
            </a:r>
            <a:r>
              <a:rPr lang="en-US"/>
              <a:t> </a:t>
            </a:r>
          </a:p>
          <a:p>
            <a:pPr marL="685800" lvl="1" indent="-228600">
              <a:spcBef>
                <a:spcPct val="50000"/>
              </a:spcBef>
              <a:buFontTx/>
              <a:buChar char="•"/>
            </a:pPr>
            <a:r>
              <a:rPr lang="en-US"/>
              <a:t> Nautical Charts</a:t>
            </a:r>
          </a:p>
          <a:p>
            <a:pPr marL="685800" lvl="1" indent="-228600">
              <a:spcBef>
                <a:spcPct val="50000"/>
              </a:spcBef>
              <a:buFontTx/>
              <a:buChar char="•"/>
            </a:pPr>
            <a:r>
              <a:rPr lang="en-US"/>
              <a:t>Marine/Navigation-related products</a:t>
            </a:r>
          </a:p>
          <a:p>
            <a:pPr marL="685800" lvl="1" indent="-228600">
              <a:spcBef>
                <a:spcPct val="50000"/>
              </a:spcBef>
              <a:buFontTx/>
              <a:buChar char="•"/>
            </a:pPr>
            <a:r>
              <a:rPr lang="en-US"/>
              <a:t>Coast Pilots</a:t>
            </a:r>
          </a:p>
          <a:p>
            <a:pPr marL="685800" lvl="1" indent="-228600">
              <a:spcBef>
                <a:spcPct val="50000"/>
              </a:spcBef>
            </a:pPr>
            <a:endParaRPr lang="en-US"/>
          </a:p>
          <a:p>
            <a:pPr marL="228600" indent="-228600">
              <a:spcBef>
                <a:spcPct val="50000"/>
              </a:spcBef>
              <a:buFontTx/>
              <a:buChar char="•"/>
            </a:pPr>
            <a:r>
              <a:rPr lang="en-US"/>
              <a:t> </a:t>
            </a:r>
            <a:r>
              <a:rPr lang="en-US" b="1"/>
              <a:t>National Authority on Hydrographic Matters;   Represents the U.S. in Hydrographic Organizations and Partnerships</a:t>
            </a:r>
            <a:r>
              <a:rPr lang="en-US"/>
              <a:t>  </a:t>
            </a:r>
          </a:p>
          <a:p>
            <a:pPr marL="228600" indent="-228600">
              <a:spcBef>
                <a:spcPct val="50000"/>
              </a:spcBef>
              <a:buFontTx/>
              <a:buChar char="•"/>
            </a:pPr>
            <a:r>
              <a:rPr lang="en-US" b="1"/>
              <a:t>Collaborates across NOS, NOAA and other Federal Agencies on Marine Transportation System (MTS) initiatives to:</a:t>
            </a:r>
          </a:p>
          <a:p>
            <a:pPr marL="685800" lvl="1" indent="-228600">
              <a:spcBef>
                <a:spcPct val="50000"/>
              </a:spcBef>
              <a:buFontTx/>
              <a:buChar char="•"/>
            </a:pPr>
            <a:r>
              <a:rPr lang="en-US"/>
              <a:t>  Protect life &amp; property</a:t>
            </a:r>
          </a:p>
          <a:p>
            <a:pPr marL="685800" lvl="1" indent="-228600">
              <a:spcBef>
                <a:spcPct val="50000"/>
              </a:spcBef>
              <a:buFontTx/>
              <a:buChar char="•"/>
            </a:pPr>
            <a:r>
              <a:rPr lang="en-US"/>
              <a:t>  Support economic growth &amp; development</a:t>
            </a:r>
          </a:p>
          <a:p>
            <a:pPr marL="685800" lvl="1" indent="-228600">
              <a:spcBef>
                <a:spcPct val="50000"/>
              </a:spcBef>
              <a:buFontTx/>
              <a:buChar char="•"/>
            </a:pPr>
            <a:r>
              <a:rPr lang="en-US"/>
              <a:t>  Protect the environment</a:t>
            </a:r>
          </a:p>
          <a:p>
            <a:pPr marL="685800" lvl="1" indent="-228600">
              <a:spcBef>
                <a:spcPct val="50000"/>
              </a:spcBef>
              <a:buFontTx/>
              <a:buChar char="•"/>
            </a:pPr>
            <a:endParaRPr lang="en-US"/>
          </a:p>
          <a:p>
            <a:pPr marL="685800" lvl="1" indent="-228600">
              <a:spcBef>
                <a:spcPct val="50000"/>
              </a:spcBef>
            </a:pPr>
            <a:r>
              <a:rPr lang="en-US"/>
              <a:t>COAST SURVEY OPERATING PRINCIPLES – People have the Right Info to Navigate &amp; Manage the Nation’s Waterways</a:t>
            </a:r>
          </a:p>
          <a:p>
            <a:pPr marL="685800" lvl="1" indent="-228600">
              <a:spcBef>
                <a:spcPct val="50000"/>
              </a:spcBef>
              <a:buFontTx/>
              <a:buAutoNum type="arabicPeriod"/>
            </a:pPr>
            <a:r>
              <a:rPr lang="en-US"/>
              <a:t>  Customer Focus: Deliver World-Class Products &amp; Services that Support Safe Navigation for Marine Transportation</a:t>
            </a:r>
          </a:p>
          <a:p>
            <a:pPr marL="685800" lvl="1" indent="-228600">
              <a:spcBef>
                <a:spcPct val="50000"/>
              </a:spcBef>
              <a:buFontTx/>
              <a:buAutoNum type="arabicPeriod"/>
            </a:pPr>
            <a:r>
              <a:rPr lang="en-US"/>
              <a:t>  Develop &amp; Maintain a Comprehensive Database of Marine Geographic Information that Supports Multiple Products on Demand  </a:t>
            </a:r>
          </a:p>
          <a:p>
            <a:pPr marL="685800" lvl="1" indent="-228600">
              <a:spcBef>
                <a:spcPct val="50000"/>
              </a:spcBef>
              <a:buFontTx/>
              <a:buAutoNum type="arabicPeriod"/>
            </a:pPr>
            <a:r>
              <a:rPr lang="en-US"/>
              <a:t>  Foster a Workplace Climate that Encourages &amp; Values Initiative, Risk-Taking &amp; Innovation</a:t>
            </a:r>
          </a:p>
          <a:p>
            <a:pPr marL="685800" lvl="1" indent="-228600">
              <a:spcBef>
                <a:spcPct val="50000"/>
              </a:spcBef>
              <a:buFontTx/>
              <a:buAutoNum type="arabicPeriod"/>
            </a:pPr>
            <a:r>
              <a:rPr lang="en-US"/>
              <a:t>  Build Positive Partnerships with Industry (includes contractors) and Academia</a:t>
            </a:r>
          </a:p>
          <a:p>
            <a:pPr marL="685800" lvl="1" indent="-228600">
              <a:spcBef>
                <a:spcPct val="50000"/>
              </a:spcBef>
              <a:buFontTx/>
              <a:buAutoNum type="arabicPeriod"/>
            </a:pPr>
            <a:endParaRPr lang="en-US"/>
          </a:p>
          <a:p>
            <a:pPr marL="685800" lvl="1" indent="-228600">
              <a:spcBef>
                <a:spcPct val="50000"/>
              </a:spcBef>
              <a:buFontTx/>
              <a:buAutoNum type="arabicPeriod"/>
            </a:pPr>
            <a:endParaRPr lang="en-US"/>
          </a:p>
          <a:p>
            <a:pPr marL="685800" lvl="1" indent="-228600">
              <a:spcBef>
                <a:spcPct val="5000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A0AF5-899D-4ADF-A1F0-545ACAEBB7DF}" type="slidenum">
              <a:rPr lang="en-US"/>
              <a:pPr/>
              <a:t>4</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CFC19-E111-492F-84A3-4A27F61421BD}" type="slidenum">
              <a:rPr lang="en-US"/>
              <a:pPr/>
              <a:t>5</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935038" y="4416425"/>
            <a:ext cx="5373687" cy="4492625"/>
          </a:xfrm>
        </p:spPr>
        <p:txBody>
          <a:bodyPr/>
          <a:lstStyle/>
          <a:p>
            <a:r>
              <a:rPr lang="en-US"/>
              <a:t>The National Oceanic and Atmospheric Administration (NOAA) has a statutory mandate to provide nautical charts and related hydrographic information for the safe navigation of marine commerce, and to provide basic data for engineering and scientific purposes, and other commercial and industrial activities.  This mandate extends over the more than 3 million square nautical miles of ocean that comprise the U.S. Exclusive Economic Zone (EEZ) an area which extends offshore from the nation’s coastline to 200 nautical miles.</a:t>
            </a:r>
          </a:p>
          <a:p>
            <a:endParaRPr lang="en-US"/>
          </a:p>
          <a:p>
            <a:r>
              <a:rPr lang="en-US"/>
              <a:t>Since the 1950's, maritime commerce has doubled and is expected to double or triple in the next 20 years.  This increase in commerce has been accompanied by a doubling of the length, width and draft of the largest ships carrying cargo such that 1000-foot long, 120-foot wide, 50-foot draft vessels are not uncommon.  Today, more than 95% of U.S. foreign trade by weight (two billion tons) is shipped by sea, half which is petroleum or other hazardous materials. It is obvious, then, that the safe and efficient movement of goods through U.S. ports is vital to maintaining the competitiveness of the U.S. in the global economy.  In addition, there has been increasing sensitivity to the environmental damage caused by vessel groundings and collisions at sea.  Together, these trends emphasize the need for high accuracy nautical charts as a critical component to a safe and profitable waterways system.  The production of high quality charts is dependent on the availability of up-to-date, reliable hydrographic survey data.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4BDA2-945C-44FD-98F1-359756A52B44}" type="slidenum">
              <a:rPr lang="en-US"/>
              <a:pPr/>
              <a:t>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35038" y="4416425"/>
            <a:ext cx="5373687" cy="4492625"/>
          </a:xfrm>
        </p:spPr>
        <p:txBody>
          <a:bodyPr/>
          <a:lstStyle/>
          <a:p>
            <a:r>
              <a:rPr lang="en-US"/>
              <a:t>The National Oceanic and Atmospheric Administration (NOAA) has a statutory mandate to provide nautical charts and related hydrographic information for the safe navigation of marine commerce, and to provide basic data for engineering and scientific purposes, and other commercial and industrial activities.  This mandate extends over the more than 3 million square nautical miles of ocean that comprise the U.S. Exclusive Economic Zone (EEZ) an area which extends offshore from the nation’s coastline to 200 nautical miles.</a:t>
            </a:r>
          </a:p>
          <a:p>
            <a:endParaRPr lang="en-US"/>
          </a:p>
          <a:p>
            <a:r>
              <a:rPr lang="en-US"/>
              <a:t>Since the 1950's, maritime commerce has doubled and is expected to double or triple in the next 20 years.  This increase in commerce has been accompanied by a doubling of the length, width and draft of the largest ships carrying cargo such that 1000-foot long, 120-foot wide, 50-foot draft vessels are not uncommon.  Today, more than 95% of U.S. foreign trade by weight (two billion tons) is shipped by sea, half which is petroleum or other hazardous materials. It is obvious, then, that the safe and efficient movement of goods through U.S. ports is vital to maintaining the competitiveness of the U.S. in the global economy.  In addition, there has been increasing sensitivity to the environmental damage caused by vessel groundings and collisions at sea.  Together, these trends emphasize the need for high accuracy nautical charts as a critical component to a safe and profitable waterways system.  The production of high quality charts is dependent on the availability of up-to-date, reliable hydrographic survey data.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4BDA2-945C-44FD-98F1-359756A52B44}" type="slidenum">
              <a:rPr lang="en-US"/>
              <a:pPr/>
              <a:t>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35038" y="4416425"/>
            <a:ext cx="5373687" cy="4492625"/>
          </a:xfrm>
        </p:spPr>
        <p:txBody>
          <a:bodyPr/>
          <a:lstStyle/>
          <a:p>
            <a:r>
              <a:rPr lang="en-US"/>
              <a:t>The National Oceanic and Atmospheric Administration (NOAA) has a statutory mandate to provide nautical charts and related hydrographic information for the safe navigation of marine commerce, and to provide basic data for engineering and scientific purposes, and other commercial and industrial activities.  This mandate extends over the more than 3 million square nautical miles of ocean that comprise the U.S. Exclusive Economic Zone (EEZ) an area which extends offshore from the nation’s coastline to 200 nautical miles.</a:t>
            </a:r>
          </a:p>
          <a:p>
            <a:endParaRPr lang="en-US"/>
          </a:p>
          <a:p>
            <a:r>
              <a:rPr lang="en-US"/>
              <a:t>Since the 1950's, maritime commerce has doubled and is expected to double or triple in the next 20 years.  This increase in commerce has been accompanied by a doubling of the length, width and draft of the largest ships carrying cargo such that 1000-foot long, 120-foot wide, 50-foot draft vessels are not uncommon.  Today, more than 95% of U.S. foreign trade by weight (two billion tons) is shipped by sea, half which is petroleum or other hazardous materials. It is obvious, then, that the safe and efficient movement of goods through U.S. ports is vital to maintaining the competitiveness of the U.S. in the global economy.  In addition, there has been increasing sensitivity to the environmental damage caused by vessel groundings and collisions at sea.  Together, these trends emphasize the need for high accuracy nautical charts as a critical component to a safe and profitable waterways system.  The production of high quality charts is dependent on the availability of up-to-date, reliable hydrographic survey data.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CA6FC-36BA-45AC-9889-9013EF56536C}" type="slidenum">
              <a:rPr lang="en-US"/>
              <a:pPr/>
              <a:t>16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t>$40M for outsourcing:</a:t>
            </a:r>
          </a:p>
          <a:p>
            <a:r>
              <a:rPr lang="en-US"/>
              <a:t>-including: LIDAR services Hydrography survey services vessel time charter contracting support functions (COTR, ad min etc.)</a:t>
            </a:r>
          </a:p>
          <a:p>
            <a:r>
              <a:rPr lang="en-US"/>
              <a:t>-funding level including carry over from FY02</a:t>
            </a:r>
          </a:p>
          <a:p>
            <a:r>
              <a:rPr lang="en-US"/>
              <a:t>-Funding does not include support for in-house data acquisition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3123EA-4D17-4076-94DB-5A0FECACDA1B}"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8A8EF6-9414-4A14-86CF-8068D8D71415}"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042D98-D716-4EEC-98BA-F5A0C228DA04}"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82F41B1-6CAE-481F-9AAC-68E5BA41052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FC738-2E2E-45AF-9FAC-38CDD2EFAB5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E9AAF4-7955-40E3-A77A-6BFD56BB9096}"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3541AF-E4E9-4FE9-A5BA-CEEB81514151}"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A5548E-0EA7-4EC5-8B5B-BFA6DEA700E5}"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5ED98F3-8E6C-4909-AA5F-8D2BAE2C1C51}"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D95A1A-3B4A-4923-9F69-527A027AEBFF}"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C03854-0435-4B16-B61E-17B02E3318E8}"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1990B4-4A29-4702-98E3-6910BC3F35E6}"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fld id="{E95F0591-D8FA-49B5-85E5-5EACEEB5DC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3" cstate="email"/>
          <a:srcRect/>
          <a:stretch>
            <a:fillRect/>
          </a:stretch>
        </p:blipFill>
        <p:spPr bwMode="auto">
          <a:xfrm>
            <a:off x="0" y="0"/>
            <a:ext cx="9144000" cy="6910388"/>
          </a:xfrm>
          <a:prstGeom prst="rect">
            <a:avLst/>
          </a:prstGeom>
          <a:noFill/>
          <a:ln w="50800" cap="sq">
            <a:noFill/>
            <a:miter lim="800000"/>
            <a:headEnd type="none" w="sm" len="sm"/>
            <a:tailEnd type="none" w="sm" len="sm"/>
          </a:ln>
          <a:effectLst/>
        </p:spPr>
      </p:pic>
      <p:sp>
        <p:nvSpPr>
          <p:cNvPr id="196611" name="Rectangle 3"/>
          <p:cNvSpPr>
            <a:spLocks noGrp="1" noChangeArrowheads="1"/>
          </p:cNvSpPr>
          <p:nvPr>
            <p:ph type="title" idx="4294967295"/>
          </p:nvPr>
        </p:nvSpPr>
        <p:spPr>
          <a:xfrm>
            <a:off x="1143000" y="2667000"/>
            <a:ext cx="7086600" cy="1709737"/>
          </a:xfrm>
          <a:noFill/>
          <a:effectLst>
            <a:outerShdw dist="35921" dir="2700000" algn="ctr" rotWithShape="0">
              <a:schemeClr val="bg2"/>
            </a:outerShdw>
          </a:effectLst>
        </p:spPr>
        <p:txBody>
          <a:bodyPr/>
          <a:lstStyle/>
          <a:p>
            <a:r>
              <a:rPr lang="en-US" sz="3800" b="1" dirty="0">
                <a:solidFill>
                  <a:schemeClr val="bg1"/>
                </a:solidFill>
              </a:rPr>
              <a:t>NOAA’s Office of Coast Survey</a:t>
            </a:r>
            <a:r>
              <a:rPr lang="en-US" sz="3800" b="1" dirty="0" smtClean="0">
                <a:solidFill>
                  <a:schemeClr val="bg1"/>
                </a:solidFill>
              </a:rPr>
              <a:t>:</a:t>
            </a:r>
            <a:br>
              <a:rPr lang="en-US" sz="3800" b="1" dirty="0" smtClean="0">
                <a:solidFill>
                  <a:schemeClr val="bg1"/>
                </a:solidFill>
              </a:rPr>
            </a:br>
            <a:r>
              <a:rPr lang="en-US" sz="3800" b="1" dirty="0" smtClean="0">
                <a:solidFill>
                  <a:schemeClr val="accent2"/>
                </a:solidFill>
                <a:latin typeface="Albertus Medium" pitchFamily="34" charset="0"/>
              </a:rPr>
              <a:t> </a:t>
            </a:r>
            <a:r>
              <a:rPr lang="en-US" sz="3800" b="1" dirty="0">
                <a:solidFill>
                  <a:schemeClr val="accent2"/>
                </a:solidFill>
                <a:latin typeface="Albertus Medium" pitchFamily="34" charset="0"/>
              </a:rPr>
              <a:t/>
            </a:r>
            <a:br>
              <a:rPr lang="en-US" sz="3800" b="1" dirty="0">
                <a:solidFill>
                  <a:schemeClr val="accent2"/>
                </a:solidFill>
                <a:latin typeface="Albertus Medium" pitchFamily="34" charset="0"/>
              </a:rPr>
            </a:br>
            <a:r>
              <a:rPr lang="en-US" sz="3800" b="1" dirty="0" smtClean="0">
                <a:solidFill>
                  <a:schemeClr val="bg1"/>
                </a:solidFill>
                <a:cs typeface="Times New Roman" pitchFamily="18" charset="0"/>
              </a:rPr>
              <a:t>Hydrographic Surveys Division</a:t>
            </a:r>
            <a:br>
              <a:rPr lang="en-US" sz="3800" b="1" dirty="0" smtClean="0">
                <a:solidFill>
                  <a:schemeClr val="bg1"/>
                </a:solidFill>
                <a:cs typeface="Times New Roman" pitchFamily="18" charset="0"/>
              </a:rPr>
            </a:br>
            <a:r>
              <a:rPr lang="en-US" sz="3800" b="1" dirty="0" smtClean="0">
                <a:solidFill>
                  <a:schemeClr val="bg1"/>
                </a:solidFill>
                <a:cs typeface="Times New Roman" pitchFamily="18" charset="0"/>
              </a:rPr>
              <a:t/>
            </a:r>
            <a:br>
              <a:rPr lang="en-US" sz="3800" b="1" dirty="0" smtClean="0">
                <a:solidFill>
                  <a:schemeClr val="bg1"/>
                </a:solidFill>
                <a:cs typeface="Times New Roman" pitchFamily="18" charset="0"/>
              </a:rPr>
            </a:br>
            <a:r>
              <a:rPr lang="en-US" sz="2800" b="1" i="1" dirty="0" smtClean="0">
                <a:solidFill>
                  <a:schemeClr val="bg1"/>
                </a:solidFill>
                <a:cs typeface="Times New Roman" pitchFamily="18" charset="0"/>
              </a:rPr>
              <a:t>“World Class Hydro Data Delivered On Time”</a:t>
            </a:r>
            <a:endParaRPr lang="en-US" sz="2800" b="1" i="1" dirty="0">
              <a:solidFill>
                <a:schemeClr val="bg1"/>
              </a:solidFill>
              <a:cs typeface="Times New Roman" pitchFamily="18" charset="0"/>
            </a:endParaRPr>
          </a:p>
        </p:txBody>
      </p:sp>
      <p:pic>
        <p:nvPicPr>
          <p:cNvPr id="196613" name="Picture 5" descr="noaa_logo"/>
          <p:cNvPicPr>
            <a:picLocks noChangeAspect="1" noChangeArrowheads="1"/>
          </p:cNvPicPr>
          <p:nvPr/>
        </p:nvPicPr>
        <p:blipFill>
          <a:blip r:embed="rId4" cstate="email"/>
          <a:srcRect/>
          <a:stretch>
            <a:fillRect/>
          </a:stretch>
        </p:blipFill>
        <p:spPr bwMode="auto">
          <a:xfrm>
            <a:off x="0" y="6005513"/>
            <a:ext cx="914400" cy="914400"/>
          </a:xfrm>
          <a:prstGeom prst="rect">
            <a:avLst/>
          </a:prstGeom>
          <a:noFill/>
        </p:spPr>
      </p:pic>
      <p:sp>
        <p:nvSpPr>
          <p:cNvPr id="196614" name="Text Box 6"/>
          <p:cNvSpPr txBox="1">
            <a:spLocks noChangeArrowheads="1"/>
          </p:cNvSpPr>
          <p:nvPr/>
        </p:nvSpPr>
        <p:spPr bwMode="auto">
          <a:xfrm>
            <a:off x="990600" y="6461125"/>
            <a:ext cx="1066800" cy="396875"/>
          </a:xfrm>
          <a:prstGeom prst="rect">
            <a:avLst/>
          </a:prstGeom>
          <a:noFill/>
          <a:ln w="12700">
            <a:noFill/>
            <a:miter lim="800000"/>
            <a:headEnd/>
            <a:tailEnd/>
          </a:ln>
          <a:effectLst/>
        </p:spPr>
        <p:txBody>
          <a:bodyPr>
            <a:spAutoFit/>
          </a:bodyPr>
          <a:lstStyle/>
          <a:p>
            <a:pPr eaLnBrk="0" hangingPunct="0">
              <a:spcBef>
                <a:spcPct val="50000"/>
              </a:spcBef>
            </a:pPr>
            <a:r>
              <a:rPr lang="en-US" sz="1000" b="1" i="1">
                <a:solidFill>
                  <a:schemeClr val="bg1"/>
                </a:solidFill>
                <a:latin typeface="Times New Roman" pitchFamily="18" charset="0"/>
              </a:rPr>
              <a:t>Slide Credit: CCOM/JHC</a:t>
            </a:r>
          </a:p>
        </p:txBody>
      </p:sp>
      <p:sp>
        <p:nvSpPr>
          <p:cNvPr id="196615" name="Text Box 7"/>
          <p:cNvSpPr txBox="1">
            <a:spLocks noChangeArrowheads="1"/>
          </p:cNvSpPr>
          <p:nvPr/>
        </p:nvSpPr>
        <p:spPr bwMode="auto">
          <a:xfrm>
            <a:off x="2057400" y="6019800"/>
            <a:ext cx="5715000" cy="701675"/>
          </a:xfrm>
          <a:prstGeom prst="rect">
            <a:avLst/>
          </a:prstGeom>
          <a:noFill/>
          <a:ln w="12700">
            <a:noFill/>
            <a:miter lim="800000"/>
            <a:headEnd/>
            <a:tailEnd/>
          </a:ln>
          <a:effectLst>
            <a:outerShdw dist="35921" dir="2700000" algn="ctr" rotWithShape="0">
              <a:schemeClr val="bg2"/>
            </a:outerShdw>
          </a:effectLst>
        </p:spPr>
        <p:txBody>
          <a:bodyPr>
            <a:spAutoFit/>
          </a:bodyPr>
          <a:lstStyle/>
          <a:p>
            <a:pPr algn="ctr"/>
            <a:endParaRPr lang="en-US" sz="2000" b="1">
              <a:solidFill>
                <a:schemeClr val="bg1"/>
              </a:solidFill>
              <a:latin typeface="Times New Roman" pitchFamily="18" charset="0"/>
            </a:endParaRPr>
          </a:p>
          <a:p>
            <a:pPr algn="ctr"/>
            <a:r>
              <a:rPr lang="en-US" sz="2000" b="1">
                <a:solidFill>
                  <a:schemeClr val="bg1"/>
                </a:solidFill>
                <a:latin typeface="Times New Roman" pitchFamily="18" charset="0"/>
              </a:rPr>
              <a:t>Hydrographic Surveys Division</a:t>
            </a:r>
          </a:p>
        </p:txBody>
      </p:sp>
      <p:sp>
        <p:nvSpPr>
          <p:cNvPr id="196616" name="Text Box 8"/>
          <p:cNvSpPr txBox="1">
            <a:spLocks noChangeArrowheads="1"/>
          </p:cNvSpPr>
          <p:nvPr/>
        </p:nvSpPr>
        <p:spPr bwMode="auto">
          <a:xfrm>
            <a:off x="8794750" y="6538913"/>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7772400" cy="1143000"/>
          </a:xfrm>
        </p:spPr>
        <p:txBody>
          <a:bodyPr/>
          <a:lstStyle/>
          <a:p>
            <a:r>
              <a:rPr lang="en-US" dirty="0" smtClean="0"/>
              <a:t>2011 Planned Survey Projects</a:t>
            </a:r>
            <a:endParaRPr lang="en-US" dirty="0"/>
          </a:p>
        </p:txBody>
      </p:sp>
      <p:pic>
        <p:nvPicPr>
          <p:cNvPr id="4" name="Content Placeholder 3" descr="2009 Overview -- AK and Lower 48 (July 2009).png"/>
          <p:cNvPicPr>
            <a:picLocks noGrp="1" noChangeAspect="1"/>
          </p:cNvPicPr>
          <p:nvPr>
            <p:ph idx="1"/>
          </p:nvPr>
        </p:nvPicPr>
        <p:blipFill>
          <a:blip r:embed="rId2" cstate="email"/>
          <a:stretch>
            <a:fillRect/>
          </a:stretch>
        </p:blipFill>
        <p:spPr>
          <a:xfrm>
            <a:off x="533400" y="934571"/>
            <a:ext cx="8039905" cy="592342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2971800" cy="1524000"/>
          </a:xfrm>
        </p:spPr>
        <p:txBody>
          <a:bodyPr/>
          <a:lstStyle/>
          <a:p>
            <a:r>
              <a:rPr lang="en-US" dirty="0" smtClean="0"/>
              <a:t>AIS Vessel Traffic</a:t>
            </a:r>
            <a:br>
              <a:rPr lang="en-US" dirty="0" smtClean="0"/>
            </a:br>
            <a:endParaRPr lang="en-US" dirty="0"/>
          </a:p>
        </p:txBody>
      </p:sp>
      <p:pic>
        <p:nvPicPr>
          <p:cNvPr id="4" name="Content Placeholder 3" descr="Sample NE Coast Final.png"/>
          <p:cNvPicPr>
            <a:picLocks noGrp="1" noChangeAspect="1"/>
          </p:cNvPicPr>
          <p:nvPr>
            <p:ph idx="1"/>
          </p:nvPr>
        </p:nvPicPr>
        <p:blipFill>
          <a:blip r:embed="rId2" cstate="email"/>
          <a:stretch>
            <a:fillRect/>
          </a:stretch>
        </p:blipFill>
        <p:spPr>
          <a:xfrm>
            <a:off x="3886200" y="-1"/>
            <a:ext cx="5257800" cy="6804211"/>
          </a:xfrm>
        </p:spPr>
      </p:pic>
      <p:sp>
        <p:nvSpPr>
          <p:cNvPr id="6" name="TextBox 5"/>
          <p:cNvSpPr txBox="1"/>
          <p:nvPr/>
        </p:nvSpPr>
        <p:spPr>
          <a:xfrm>
            <a:off x="381000" y="3429000"/>
            <a:ext cx="3200400" cy="707886"/>
          </a:xfrm>
          <a:prstGeom prst="rect">
            <a:avLst/>
          </a:prstGeom>
          <a:noFill/>
        </p:spPr>
        <p:txBody>
          <a:bodyPr wrap="square" rtlCol="0">
            <a:spAutoFit/>
          </a:bodyPr>
          <a:lstStyle/>
          <a:p>
            <a:pPr algn="ctr"/>
            <a:r>
              <a:rPr lang="en-US" sz="2000" dirty="0" smtClean="0">
                <a:latin typeface="+mj-lt"/>
              </a:rPr>
              <a:t>Additional input for determining Survey Priorities</a:t>
            </a:r>
            <a:endParaRPr lang="en-US" sz="2000" dirty="0">
              <a:latin typeface="+mj-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IS_GU for Poster .png"/>
          <p:cNvPicPr>
            <a:picLocks noChangeAspect="1"/>
          </p:cNvPicPr>
          <p:nvPr/>
        </p:nvPicPr>
        <p:blipFill>
          <a:blip r:embed="rId2" cstate="email"/>
          <a:stretch>
            <a:fillRect/>
          </a:stretch>
        </p:blipFill>
        <p:spPr>
          <a:xfrm>
            <a:off x="134471" y="0"/>
            <a:ext cx="8875058" cy="68580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1981200" y="381000"/>
            <a:ext cx="5124450" cy="701675"/>
          </a:xfrm>
          <a:prstGeom prst="rect">
            <a:avLst/>
          </a:prstGeom>
          <a:noFill/>
          <a:ln w="38100">
            <a:noFill/>
            <a:miter lim="800000"/>
            <a:headEnd/>
            <a:tailEnd/>
          </a:ln>
          <a:effectLst>
            <a:outerShdw dist="35921" dir="2700000" algn="ctr" rotWithShape="0">
              <a:schemeClr val="bg2"/>
            </a:outerShdw>
          </a:effectLst>
        </p:spPr>
        <p:txBody>
          <a:bodyPr>
            <a:spAutoFit/>
          </a:bodyPr>
          <a:lstStyle/>
          <a:p>
            <a:pPr algn="ctr" eaLnBrk="0" hangingPunct="0"/>
            <a:r>
              <a:rPr lang="en-US" sz="4000" b="1">
                <a:solidFill>
                  <a:schemeClr val="accent2"/>
                </a:solidFill>
                <a:effectLst>
                  <a:outerShdw blurRad="38100" dist="38100" dir="2700000" algn="tl">
                    <a:srgbClr val="000000"/>
                  </a:outerShdw>
                </a:effectLst>
                <a:latin typeface="Times New Roman" pitchFamily="18" charset="0"/>
              </a:rPr>
              <a:t>NOAA Ship RAINIER</a:t>
            </a:r>
          </a:p>
        </p:txBody>
      </p:sp>
      <p:sp>
        <p:nvSpPr>
          <p:cNvPr id="284675" name="Text Box 3"/>
          <p:cNvSpPr txBox="1">
            <a:spLocks noChangeArrowheads="1"/>
          </p:cNvSpPr>
          <p:nvPr/>
        </p:nvSpPr>
        <p:spPr bwMode="auto">
          <a:xfrm>
            <a:off x="8689975" y="6540500"/>
            <a:ext cx="184150" cy="304800"/>
          </a:xfrm>
          <a:prstGeom prst="rect">
            <a:avLst/>
          </a:prstGeom>
          <a:noFill/>
          <a:ln w="38100">
            <a:noFill/>
            <a:miter lim="800000"/>
            <a:headEnd/>
            <a:tailEnd/>
          </a:ln>
          <a:effectLst/>
        </p:spPr>
        <p:txBody>
          <a:bodyPr wrap="none">
            <a:spAutoFit/>
          </a:bodyPr>
          <a:lstStyle/>
          <a:p>
            <a:pPr eaLnBrk="0" hangingPunct="0"/>
            <a:endParaRPr lang="en-US" b="1">
              <a:latin typeface="Arial" charset="0"/>
            </a:endParaRPr>
          </a:p>
        </p:txBody>
      </p:sp>
      <p:sp>
        <p:nvSpPr>
          <p:cNvPr id="284676" name="Rectangle 4"/>
          <p:cNvSpPr>
            <a:spLocks noChangeArrowheads="1"/>
          </p:cNvSpPr>
          <p:nvPr/>
        </p:nvSpPr>
        <p:spPr bwMode="auto">
          <a:xfrm>
            <a:off x="4279900" y="1905000"/>
            <a:ext cx="4813300" cy="4724400"/>
          </a:xfrm>
          <a:prstGeom prst="rect">
            <a:avLst/>
          </a:prstGeom>
          <a:noFill/>
          <a:ln w="38100">
            <a:noFill/>
            <a:miter lim="800000"/>
            <a:headEnd/>
            <a:tailEnd/>
          </a:ln>
          <a:effectLst/>
        </p:spPr>
        <p:txBody>
          <a:bodyPr/>
          <a:lstStyle/>
          <a:p>
            <a:pPr marL="292100" indent="-292100">
              <a:spcBef>
                <a:spcPct val="50000"/>
              </a:spcBef>
              <a:buFont typeface="Wingdings" pitchFamily="2" charset="2"/>
              <a:buChar char="Ø"/>
            </a:pPr>
            <a:r>
              <a:rPr lang="en-US" sz="2000" b="1" dirty="0">
                <a:latin typeface="Times New Roman" pitchFamily="18" charset="0"/>
              </a:rPr>
              <a:t>231 - Foot Hydrographic Vessel</a:t>
            </a:r>
          </a:p>
          <a:p>
            <a:pPr marL="292100" indent="-292100">
              <a:spcBef>
                <a:spcPct val="50000"/>
              </a:spcBef>
              <a:buFont typeface="Wingdings" pitchFamily="2" charset="2"/>
              <a:buChar char="Ø"/>
            </a:pPr>
            <a:r>
              <a:rPr lang="en-US" sz="2000" b="1" dirty="0">
                <a:latin typeface="Times New Roman" pitchFamily="18" charset="0"/>
              </a:rPr>
              <a:t>5</a:t>
            </a:r>
            <a:r>
              <a:rPr lang="en-US" sz="2000" b="1" dirty="0" smtClean="0">
                <a:latin typeface="Times New Roman" pitchFamily="18" charset="0"/>
              </a:rPr>
              <a:t> </a:t>
            </a:r>
            <a:r>
              <a:rPr lang="en-US" sz="2000" b="1" dirty="0">
                <a:latin typeface="Times New Roman" pitchFamily="18" charset="0"/>
              </a:rPr>
              <a:t>Survey </a:t>
            </a:r>
            <a:r>
              <a:rPr lang="en-US" sz="2000" b="1" dirty="0" smtClean="0">
                <a:latin typeface="Times New Roman" pitchFamily="18" charset="0"/>
              </a:rPr>
              <a:t>Launches</a:t>
            </a:r>
            <a:endParaRPr lang="en-US" sz="2000" b="1" dirty="0">
              <a:latin typeface="Times New Roman" pitchFamily="18" charset="0"/>
            </a:endParaRPr>
          </a:p>
          <a:p>
            <a:pPr marL="292100" indent="-292100">
              <a:spcBef>
                <a:spcPct val="50000"/>
              </a:spcBef>
              <a:buFont typeface="Wingdings" pitchFamily="2" charset="2"/>
              <a:buChar char="Ø"/>
            </a:pPr>
            <a:r>
              <a:rPr lang="en-US" sz="2000" b="1" dirty="0" smtClean="0">
                <a:latin typeface="Times New Roman" pitchFamily="18" charset="0"/>
              </a:rPr>
              <a:t>Klein 5000 (4), </a:t>
            </a:r>
            <a:r>
              <a:rPr lang="en-US" sz="2000" b="1" dirty="0" err="1">
                <a:latin typeface="Times New Roman" pitchFamily="18" charset="0"/>
              </a:rPr>
              <a:t>Reson</a:t>
            </a:r>
            <a:r>
              <a:rPr lang="en-US" sz="2000" b="1" dirty="0">
                <a:latin typeface="Times New Roman" pitchFamily="18" charset="0"/>
              </a:rPr>
              <a:t> </a:t>
            </a:r>
            <a:r>
              <a:rPr lang="en-US" sz="2000" b="1" dirty="0" smtClean="0">
                <a:latin typeface="Times New Roman" pitchFamily="18" charset="0"/>
              </a:rPr>
              <a:t>7125  (1)Kongsberg EM 710 (Ship </a:t>
            </a:r>
            <a:r>
              <a:rPr lang="en-US" sz="2000" b="1" dirty="0">
                <a:latin typeface="Times New Roman" pitchFamily="18" charset="0"/>
              </a:rPr>
              <a:t>Hull Mount)</a:t>
            </a:r>
          </a:p>
          <a:p>
            <a:pPr marL="292100" indent="-292100">
              <a:spcBef>
                <a:spcPct val="50000"/>
              </a:spcBef>
              <a:buFont typeface="Wingdings" pitchFamily="2" charset="2"/>
              <a:buChar char="Ø"/>
            </a:pPr>
            <a:r>
              <a:rPr lang="en-US" sz="2000" b="1" dirty="0">
                <a:latin typeface="Times New Roman" pitchFamily="18" charset="0"/>
              </a:rPr>
              <a:t>OP Area – Primarily Alaska and Pacific Coast </a:t>
            </a:r>
          </a:p>
          <a:p>
            <a:pPr marL="292100" indent="-292100">
              <a:spcBef>
                <a:spcPct val="50000"/>
              </a:spcBef>
              <a:buFont typeface="Wingdings" pitchFamily="2" charset="2"/>
              <a:buChar char="Ø"/>
            </a:pPr>
            <a:r>
              <a:rPr lang="en-US" sz="2000" b="1" dirty="0">
                <a:latin typeface="Times New Roman" pitchFamily="18" charset="0"/>
              </a:rPr>
              <a:t>700 to 1,000 SNM  Per Year</a:t>
            </a:r>
          </a:p>
          <a:p>
            <a:pPr marL="292100" indent="-292100">
              <a:spcBef>
                <a:spcPct val="50000"/>
              </a:spcBef>
              <a:buFont typeface="Wingdings" pitchFamily="2" charset="2"/>
              <a:buChar char="Ø"/>
            </a:pPr>
            <a:r>
              <a:rPr lang="en-US" sz="2000" b="1" dirty="0" smtClean="0">
                <a:latin typeface="Times New Roman" pitchFamily="18" charset="0"/>
              </a:rPr>
              <a:t>Personnel </a:t>
            </a:r>
            <a:r>
              <a:rPr lang="en-US" sz="2000" b="1" dirty="0">
                <a:latin typeface="Times New Roman" pitchFamily="18" charset="0"/>
              </a:rPr>
              <a:t>Complement - 55</a:t>
            </a:r>
            <a:r>
              <a:rPr lang="en-US" sz="2000" dirty="0">
                <a:solidFill>
                  <a:schemeClr val="accent2"/>
                </a:solidFill>
                <a:latin typeface="Times New Roman" pitchFamily="18" charset="0"/>
              </a:rPr>
              <a:t>           </a:t>
            </a:r>
          </a:p>
        </p:txBody>
      </p:sp>
      <p:pic>
        <p:nvPicPr>
          <p:cNvPr id="284677" name="Picture 5" descr="rainier"/>
          <p:cNvPicPr>
            <a:picLocks noChangeAspect="1" noChangeArrowheads="1"/>
          </p:cNvPicPr>
          <p:nvPr/>
        </p:nvPicPr>
        <p:blipFill>
          <a:blip r:embed="rId2" cstate="email"/>
          <a:srcRect/>
          <a:stretch>
            <a:fillRect/>
          </a:stretch>
        </p:blipFill>
        <p:spPr bwMode="auto">
          <a:xfrm>
            <a:off x="0" y="2590800"/>
            <a:ext cx="4114800" cy="3543300"/>
          </a:xfrm>
          <a:prstGeom prst="rect">
            <a:avLst/>
          </a:prstGeom>
          <a:noFill/>
        </p:spPr>
      </p:pic>
      <p:sp>
        <p:nvSpPr>
          <p:cNvPr id="284678" name="Text Box 6"/>
          <p:cNvSpPr txBox="1">
            <a:spLocks noChangeArrowheads="1"/>
          </p:cNvSpPr>
          <p:nvPr/>
        </p:nvSpPr>
        <p:spPr bwMode="auto">
          <a:xfrm>
            <a:off x="228600" y="1905000"/>
            <a:ext cx="3505200" cy="336550"/>
          </a:xfrm>
          <a:prstGeom prst="rect">
            <a:avLst/>
          </a:prstGeom>
          <a:solidFill>
            <a:schemeClr val="bg1"/>
          </a:solidFill>
          <a:ln w="9525">
            <a:noFill/>
            <a:miter lim="800000"/>
            <a:headEnd/>
            <a:tailEnd/>
          </a:ln>
          <a:effectLst/>
        </p:spPr>
        <p:txBody>
          <a:bodyPr>
            <a:spAutoFit/>
          </a:bodyPr>
          <a:lstStyle/>
          <a:p>
            <a:pPr>
              <a:spcBef>
                <a:spcPct val="50000"/>
              </a:spcBef>
            </a:pPr>
            <a:r>
              <a:rPr lang="en-US" sz="1600" b="1">
                <a:latin typeface="Times New Roman" pitchFamily="18" charset="0"/>
              </a:rPr>
              <a:t>RAINIER Seattle, WA -- 1968</a:t>
            </a:r>
          </a:p>
        </p:txBody>
      </p:sp>
      <p:sp>
        <p:nvSpPr>
          <p:cNvPr id="284679" name="Rectangle 7"/>
          <p:cNvSpPr>
            <a:spLocks noChangeArrowheads="1"/>
          </p:cNvSpPr>
          <p:nvPr/>
        </p:nvSpPr>
        <p:spPr bwMode="auto">
          <a:xfrm>
            <a:off x="0" y="1295400"/>
            <a:ext cx="9144000" cy="76200"/>
          </a:xfrm>
          <a:prstGeom prst="rect">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990600" y="304800"/>
            <a:ext cx="7086600" cy="701675"/>
          </a:xfrm>
          <a:prstGeom prst="rect">
            <a:avLst/>
          </a:prstGeom>
          <a:noFill/>
          <a:ln w="38100">
            <a:noFill/>
            <a:miter lim="800000"/>
            <a:headEnd/>
            <a:tailEnd/>
          </a:ln>
          <a:effectLst>
            <a:outerShdw dist="35921" dir="2700000" algn="ctr" rotWithShape="0">
              <a:schemeClr val="bg2"/>
            </a:outerShdw>
          </a:effectLst>
        </p:spPr>
        <p:txBody>
          <a:bodyPr>
            <a:spAutoFit/>
          </a:bodyPr>
          <a:lstStyle/>
          <a:p>
            <a:pPr algn="ctr" eaLnBrk="0" hangingPunct="0"/>
            <a:r>
              <a:rPr lang="en-US" sz="4000" b="1" dirty="0">
                <a:solidFill>
                  <a:schemeClr val="accent2"/>
                </a:solidFill>
                <a:effectLst>
                  <a:outerShdw blurRad="38100" dist="38100" dir="2700000" algn="tl">
                    <a:srgbClr val="000000"/>
                  </a:outerShdw>
                </a:effectLst>
                <a:latin typeface="Times New Roman" pitchFamily="18" charset="0"/>
              </a:rPr>
              <a:t>NOAA Ship FAIRWEATHER</a:t>
            </a:r>
          </a:p>
        </p:txBody>
      </p:sp>
      <p:sp>
        <p:nvSpPr>
          <p:cNvPr id="288771" name="Text Box 3"/>
          <p:cNvSpPr txBox="1">
            <a:spLocks noChangeArrowheads="1"/>
          </p:cNvSpPr>
          <p:nvPr/>
        </p:nvSpPr>
        <p:spPr bwMode="auto">
          <a:xfrm>
            <a:off x="8689975" y="6540500"/>
            <a:ext cx="184150" cy="304800"/>
          </a:xfrm>
          <a:prstGeom prst="rect">
            <a:avLst/>
          </a:prstGeom>
          <a:noFill/>
          <a:ln w="38100">
            <a:noFill/>
            <a:miter lim="800000"/>
            <a:headEnd/>
            <a:tailEnd/>
          </a:ln>
          <a:effectLst/>
        </p:spPr>
        <p:txBody>
          <a:bodyPr wrap="none">
            <a:spAutoFit/>
          </a:bodyPr>
          <a:lstStyle/>
          <a:p>
            <a:pPr eaLnBrk="0" hangingPunct="0"/>
            <a:endParaRPr lang="en-US" b="1">
              <a:latin typeface="Arial" charset="0"/>
            </a:endParaRPr>
          </a:p>
        </p:txBody>
      </p:sp>
      <p:sp>
        <p:nvSpPr>
          <p:cNvPr id="288772" name="Rectangle 4"/>
          <p:cNvSpPr>
            <a:spLocks noChangeArrowheads="1"/>
          </p:cNvSpPr>
          <p:nvPr/>
        </p:nvSpPr>
        <p:spPr bwMode="auto">
          <a:xfrm>
            <a:off x="4241800" y="2133600"/>
            <a:ext cx="4876800" cy="4038600"/>
          </a:xfrm>
          <a:prstGeom prst="rect">
            <a:avLst/>
          </a:prstGeom>
          <a:noFill/>
          <a:ln w="38100">
            <a:noFill/>
            <a:miter lim="800000"/>
            <a:headEnd/>
            <a:tailEnd/>
          </a:ln>
          <a:effectLst/>
        </p:spPr>
        <p:txBody>
          <a:bodyPr/>
          <a:lstStyle/>
          <a:p>
            <a:pPr marL="292100" indent="-292100">
              <a:spcBef>
                <a:spcPct val="50000"/>
              </a:spcBef>
              <a:buFont typeface="Wingdings" pitchFamily="2" charset="2"/>
              <a:buChar char="Ø"/>
            </a:pPr>
            <a:r>
              <a:rPr lang="en-US" sz="2000" b="1" dirty="0">
                <a:latin typeface="Times New Roman" pitchFamily="18" charset="0"/>
              </a:rPr>
              <a:t>231 - Foot Hydrographic Vessel</a:t>
            </a:r>
          </a:p>
          <a:p>
            <a:pPr marL="292100" indent="-292100">
              <a:spcBef>
                <a:spcPct val="50000"/>
              </a:spcBef>
              <a:buFont typeface="Wingdings" pitchFamily="2" charset="2"/>
              <a:buChar char="Ø"/>
            </a:pPr>
            <a:r>
              <a:rPr lang="en-US" sz="2000" b="1" dirty="0">
                <a:latin typeface="Times New Roman" pitchFamily="18" charset="0"/>
              </a:rPr>
              <a:t>4 Survey Launch </a:t>
            </a:r>
            <a:r>
              <a:rPr lang="en-US" sz="2000" b="1" dirty="0" smtClean="0">
                <a:latin typeface="Times New Roman" pitchFamily="18" charset="0"/>
              </a:rPr>
              <a:t>Capability</a:t>
            </a:r>
            <a:endParaRPr lang="en-US" sz="2000" b="1" dirty="0">
              <a:latin typeface="Times New Roman" pitchFamily="18" charset="0"/>
            </a:endParaRPr>
          </a:p>
          <a:p>
            <a:pPr marL="292100" indent="-292100">
              <a:spcBef>
                <a:spcPct val="50000"/>
              </a:spcBef>
              <a:buFont typeface="Wingdings" pitchFamily="2" charset="2"/>
              <a:buChar char="Ø"/>
            </a:pPr>
            <a:r>
              <a:rPr lang="en-US" sz="2000" b="1" dirty="0">
                <a:latin typeface="Times New Roman" pitchFamily="18" charset="0"/>
              </a:rPr>
              <a:t>FA - </a:t>
            </a:r>
            <a:r>
              <a:rPr lang="en-US" sz="2000" b="1" dirty="0" err="1">
                <a:latin typeface="Times New Roman" pitchFamily="18" charset="0"/>
              </a:rPr>
              <a:t>Reson</a:t>
            </a:r>
            <a:r>
              <a:rPr lang="en-US" sz="2000" b="1" dirty="0">
                <a:latin typeface="Times New Roman" pitchFamily="18" charset="0"/>
              </a:rPr>
              <a:t> </a:t>
            </a:r>
            <a:r>
              <a:rPr lang="en-US" sz="2000" b="1" dirty="0" smtClean="0">
                <a:latin typeface="Times New Roman" pitchFamily="18" charset="0"/>
              </a:rPr>
              <a:t>7111 </a:t>
            </a:r>
            <a:r>
              <a:rPr lang="en-US" sz="2000" b="1" dirty="0">
                <a:latin typeface="Times New Roman" pitchFamily="18" charset="0"/>
              </a:rPr>
              <a:t>(</a:t>
            </a:r>
            <a:r>
              <a:rPr lang="en-US" sz="2000" b="1" dirty="0" smtClean="0">
                <a:latin typeface="Times New Roman" pitchFamily="18" charset="0"/>
              </a:rPr>
              <a:t>100KHz, 3-1000m) </a:t>
            </a:r>
            <a:r>
              <a:rPr lang="en-US" sz="2000" b="1" dirty="0">
                <a:latin typeface="Times New Roman" pitchFamily="18" charset="0"/>
              </a:rPr>
              <a:t>&amp; 8160 (</a:t>
            </a:r>
            <a:r>
              <a:rPr lang="en-US" sz="2000" b="1" dirty="0" smtClean="0">
                <a:latin typeface="Times New Roman" pitchFamily="18" charset="0"/>
              </a:rPr>
              <a:t>50KHz, 10-3000m)</a:t>
            </a:r>
            <a:endParaRPr lang="en-US" sz="2000" b="1" dirty="0">
              <a:latin typeface="Times New Roman" pitchFamily="18" charset="0"/>
            </a:endParaRPr>
          </a:p>
          <a:p>
            <a:pPr marL="292100" indent="-292100">
              <a:spcBef>
                <a:spcPct val="50000"/>
              </a:spcBef>
              <a:buFont typeface="Wingdings" pitchFamily="2" charset="2"/>
              <a:buChar char="Ø"/>
            </a:pPr>
            <a:r>
              <a:rPr lang="en-US" sz="2000" b="1" dirty="0">
                <a:latin typeface="Times New Roman" pitchFamily="18" charset="0"/>
              </a:rPr>
              <a:t>Launches -  </a:t>
            </a:r>
            <a:r>
              <a:rPr lang="en-US" sz="2000" b="1" dirty="0" smtClean="0">
                <a:latin typeface="Times New Roman" pitchFamily="18" charset="0"/>
              </a:rPr>
              <a:t>(4) </a:t>
            </a:r>
            <a:r>
              <a:rPr lang="en-US" sz="2000" b="1" dirty="0" err="1">
                <a:latin typeface="Times New Roman" pitchFamily="18" charset="0"/>
              </a:rPr>
              <a:t>Reson</a:t>
            </a:r>
            <a:r>
              <a:rPr lang="en-US" sz="2000" b="1" dirty="0">
                <a:latin typeface="Times New Roman" pitchFamily="18" charset="0"/>
              </a:rPr>
              <a:t> </a:t>
            </a:r>
            <a:r>
              <a:rPr lang="en-US" sz="2000" b="1" dirty="0" smtClean="0">
                <a:latin typeface="Times New Roman" pitchFamily="18" charset="0"/>
              </a:rPr>
              <a:t>7125 </a:t>
            </a:r>
          </a:p>
          <a:p>
            <a:pPr marL="292100" indent="-292100">
              <a:spcBef>
                <a:spcPct val="50000"/>
              </a:spcBef>
              <a:buFont typeface="Wingdings" pitchFamily="2" charset="2"/>
              <a:buChar char="Ø"/>
            </a:pPr>
            <a:r>
              <a:rPr lang="en-US" sz="2000" b="1" dirty="0" smtClean="0">
                <a:latin typeface="Times New Roman" pitchFamily="18" charset="0"/>
              </a:rPr>
              <a:t>OP </a:t>
            </a:r>
            <a:r>
              <a:rPr lang="en-US" sz="2000" b="1" dirty="0">
                <a:latin typeface="Times New Roman" pitchFamily="18" charset="0"/>
              </a:rPr>
              <a:t>Area – Primarily Alaska</a:t>
            </a:r>
          </a:p>
          <a:p>
            <a:pPr marL="292100" indent="-292100">
              <a:spcBef>
                <a:spcPct val="50000"/>
              </a:spcBef>
              <a:buFont typeface="Wingdings" pitchFamily="2" charset="2"/>
              <a:buChar char="Ø"/>
            </a:pPr>
            <a:r>
              <a:rPr lang="en-US" sz="2000" b="1" dirty="0">
                <a:latin typeface="Times New Roman" pitchFamily="18" charset="0"/>
              </a:rPr>
              <a:t>500 to 900 SNM  Per Year</a:t>
            </a:r>
          </a:p>
          <a:p>
            <a:pPr marL="292100" indent="-292100">
              <a:spcBef>
                <a:spcPct val="50000"/>
              </a:spcBef>
              <a:buFont typeface="Wingdings" pitchFamily="2" charset="2"/>
              <a:buChar char="Ø"/>
            </a:pPr>
            <a:r>
              <a:rPr lang="en-US" sz="2000" b="1" dirty="0">
                <a:latin typeface="Times New Roman" pitchFamily="18" charset="0"/>
              </a:rPr>
              <a:t>Personnel Complement - 36</a:t>
            </a:r>
          </a:p>
        </p:txBody>
      </p:sp>
      <p:sp>
        <p:nvSpPr>
          <p:cNvPr id="288774" name="Text Box 6"/>
          <p:cNvSpPr txBox="1">
            <a:spLocks noChangeArrowheads="1"/>
          </p:cNvSpPr>
          <p:nvPr/>
        </p:nvSpPr>
        <p:spPr bwMode="auto">
          <a:xfrm>
            <a:off x="228600" y="1905000"/>
            <a:ext cx="3505200" cy="611188"/>
          </a:xfrm>
          <a:prstGeom prst="rect">
            <a:avLst/>
          </a:prstGeom>
          <a:solidFill>
            <a:schemeClr val="bg1"/>
          </a:solidFill>
          <a:ln w="9525">
            <a:noFill/>
            <a:miter lim="800000"/>
            <a:headEnd/>
            <a:tailEnd/>
          </a:ln>
          <a:effectLst/>
        </p:spPr>
        <p:txBody>
          <a:bodyPr>
            <a:spAutoFit/>
          </a:bodyPr>
          <a:lstStyle/>
          <a:p>
            <a:pPr>
              <a:spcBef>
                <a:spcPct val="50000"/>
              </a:spcBef>
            </a:pPr>
            <a:r>
              <a:rPr lang="en-US" sz="1600" b="1">
                <a:latin typeface="Times New Roman" pitchFamily="18" charset="0"/>
              </a:rPr>
              <a:t>FAIRWEATHER  Ketchikan, AK --</a:t>
            </a:r>
            <a:r>
              <a:rPr lang="en-US" sz="1800" b="1">
                <a:latin typeface="Times New Roman" pitchFamily="18" charset="0"/>
              </a:rPr>
              <a:t>1968 (2004 refit)</a:t>
            </a:r>
            <a:endParaRPr lang="en-US" sz="2000" b="1">
              <a:latin typeface="Times New Roman" pitchFamily="18" charset="0"/>
            </a:endParaRPr>
          </a:p>
        </p:txBody>
      </p:sp>
      <p:sp>
        <p:nvSpPr>
          <p:cNvPr id="288776" name="Rectangle 8"/>
          <p:cNvSpPr>
            <a:spLocks noChangeArrowheads="1"/>
          </p:cNvSpPr>
          <p:nvPr/>
        </p:nvSpPr>
        <p:spPr bwMode="auto">
          <a:xfrm>
            <a:off x="0" y="1295400"/>
            <a:ext cx="9144000" cy="76200"/>
          </a:xfrm>
          <a:prstGeom prst="rect">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p:spPr>
        <p:txBody>
          <a:bodyPr wrap="none" anchor="ctr"/>
          <a:lstStyle/>
          <a:p>
            <a:endParaRPr lang="en-US"/>
          </a:p>
        </p:txBody>
      </p:sp>
      <p:pic>
        <p:nvPicPr>
          <p:cNvPr id="51202" name="Picture 2"/>
          <p:cNvPicPr>
            <a:picLocks noChangeAspect="1" noChangeArrowheads="1"/>
          </p:cNvPicPr>
          <p:nvPr/>
        </p:nvPicPr>
        <p:blipFill>
          <a:blip r:embed="rId2" cstate="email"/>
          <a:srcRect/>
          <a:stretch>
            <a:fillRect/>
          </a:stretch>
        </p:blipFill>
        <p:spPr bwMode="auto">
          <a:xfrm>
            <a:off x="228600" y="2971800"/>
            <a:ext cx="4064241" cy="27432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457200" y="304800"/>
            <a:ext cx="8267700" cy="701675"/>
          </a:xfrm>
          <a:prstGeom prst="rect">
            <a:avLst/>
          </a:prstGeom>
          <a:noFill/>
          <a:ln w="38100">
            <a:noFill/>
            <a:miter lim="800000"/>
            <a:headEnd/>
            <a:tailEnd/>
          </a:ln>
          <a:effectLst>
            <a:outerShdw dist="35921" dir="2700000" algn="ctr" rotWithShape="0">
              <a:schemeClr val="bg2"/>
            </a:outerShdw>
          </a:effectLst>
        </p:spPr>
        <p:txBody>
          <a:bodyPr wrap="none">
            <a:spAutoFit/>
          </a:bodyPr>
          <a:lstStyle/>
          <a:p>
            <a:pPr algn="ctr" eaLnBrk="0" hangingPunct="0"/>
            <a:r>
              <a:rPr lang="en-US" sz="4000" b="1">
                <a:solidFill>
                  <a:schemeClr val="accent2"/>
                </a:solidFill>
                <a:latin typeface="Times New Roman" pitchFamily="18" charset="0"/>
              </a:rPr>
              <a:t>NOAA Ship THOMAS JEFFERSON</a:t>
            </a:r>
          </a:p>
        </p:txBody>
      </p:sp>
      <p:sp>
        <p:nvSpPr>
          <p:cNvPr id="285699" name="Text Box 3"/>
          <p:cNvSpPr txBox="1">
            <a:spLocks noChangeArrowheads="1"/>
          </p:cNvSpPr>
          <p:nvPr/>
        </p:nvSpPr>
        <p:spPr bwMode="auto">
          <a:xfrm>
            <a:off x="8813800" y="6407150"/>
            <a:ext cx="184150" cy="336550"/>
          </a:xfrm>
          <a:prstGeom prst="rect">
            <a:avLst/>
          </a:prstGeom>
          <a:noFill/>
          <a:ln w="38100">
            <a:noFill/>
            <a:miter lim="800000"/>
            <a:headEnd/>
            <a:tailEnd/>
          </a:ln>
          <a:effectLst/>
        </p:spPr>
        <p:txBody>
          <a:bodyPr wrap="none">
            <a:spAutoFit/>
          </a:bodyPr>
          <a:lstStyle/>
          <a:p>
            <a:pPr eaLnBrk="0" hangingPunct="0"/>
            <a:endParaRPr lang="en-US" sz="1600">
              <a:latin typeface="Times New Roman" pitchFamily="18" charset="0"/>
            </a:endParaRPr>
          </a:p>
        </p:txBody>
      </p:sp>
      <p:sp>
        <p:nvSpPr>
          <p:cNvPr id="285700" name="Text Box 4"/>
          <p:cNvSpPr txBox="1">
            <a:spLocks noChangeArrowheads="1"/>
          </p:cNvSpPr>
          <p:nvPr/>
        </p:nvSpPr>
        <p:spPr bwMode="auto">
          <a:xfrm>
            <a:off x="8689975" y="6540500"/>
            <a:ext cx="184150" cy="304800"/>
          </a:xfrm>
          <a:prstGeom prst="rect">
            <a:avLst/>
          </a:prstGeom>
          <a:noFill/>
          <a:ln w="38100">
            <a:noFill/>
            <a:miter lim="800000"/>
            <a:headEnd/>
            <a:tailEnd/>
          </a:ln>
          <a:effectLst/>
        </p:spPr>
        <p:txBody>
          <a:bodyPr wrap="none">
            <a:spAutoFit/>
          </a:bodyPr>
          <a:lstStyle/>
          <a:p>
            <a:pPr eaLnBrk="0" hangingPunct="0"/>
            <a:endParaRPr lang="en-US" b="1">
              <a:latin typeface="Arial" charset="0"/>
            </a:endParaRPr>
          </a:p>
        </p:txBody>
      </p:sp>
      <p:sp>
        <p:nvSpPr>
          <p:cNvPr id="285702" name="Text Box 6"/>
          <p:cNvSpPr txBox="1">
            <a:spLocks noChangeArrowheads="1"/>
          </p:cNvSpPr>
          <p:nvPr/>
        </p:nvSpPr>
        <p:spPr bwMode="auto">
          <a:xfrm>
            <a:off x="4572000" y="2362200"/>
            <a:ext cx="4114800" cy="2554545"/>
          </a:xfrm>
          <a:prstGeom prst="rect">
            <a:avLst/>
          </a:prstGeom>
          <a:noFill/>
          <a:ln w="38100">
            <a:noFill/>
            <a:miter lim="800000"/>
            <a:headEnd/>
            <a:tailEnd/>
          </a:ln>
          <a:effectLst/>
        </p:spPr>
        <p:txBody>
          <a:bodyPr>
            <a:spAutoFit/>
          </a:bodyPr>
          <a:lstStyle/>
          <a:p>
            <a:pPr marL="292100" indent="-292100" eaLnBrk="0" hangingPunct="0">
              <a:buClr>
                <a:schemeClr val="tx1"/>
              </a:buClr>
              <a:buFont typeface="Wingdings" pitchFamily="2" charset="2"/>
              <a:buChar char="Ø"/>
            </a:pPr>
            <a:r>
              <a:rPr lang="en-US" sz="2000" b="1" dirty="0">
                <a:latin typeface="Times New Roman" pitchFamily="18" charset="0"/>
              </a:rPr>
              <a:t>208 - Foot Hydrographic Vessel</a:t>
            </a:r>
          </a:p>
          <a:p>
            <a:pPr marL="292100" indent="-292100" eaLnBrk="0" hangingPunct="0">
              <a:buClr>
                <a:schemeClr val="tx1"/>
              </a:buClr>
              <a:buFont typeface="Wingdings" pitchFamily="2" charset="2"/>
              <a:buChar char="Ø"/>
            </a:pPr>
            <a:r>
              <a:rPr lang="en-US" sz="2000" b="1" dirty="0">
                <a:latin typeface="Times New Roman" pitchFamily="18" charset="0"/>
              </a:rPr>
              <a:t>2 Survey Launches </a:t>
            </a:r>
          </a:p>
          <a:p>
            <a:pPr marL="292100" indent="-292100" eaLnBrk="0" hangingPunct="0">
              <a:buClr>
                <a:schemeClr val="tx1"/>
              </a:buClr>
              <a:buFont typeface="Wingdings" pitchFamily="2" charset="2"/>
              <a:buChar char="Ø"/>
            </a:pPr>
            <a:r>
              <a:rPr lang="en-US" sz="2000" b="1" dirty="0">
                <a:latin typeface="Times New Roman" pitchFamily="18" charset="0"/>
              </a:rPr>
              <a:t>Klein 5000 (3), </a:t>
            </a:r>
            <a:r>
              <a:rPr lang="en-US" sz="2000" b="1" dirty="0" err="1">
                <a:latin typeface="Times New Roman" pitchFamily="18" charset="0"/>
              </a:rPr>
              <a:t>Reson</a:t>
            </a:r>
            <a:r>
              <a:rPr lang="en-US" sz="2000" b="1" dirty="0">
                <a:latin typeface="Times New Roman" pitchFamily="18" charset="0"/>
              </a:rPr>
              <a:t> </a:t>
            </a:r>
            <a:r>
              <a:rPr lang="en-US" sz="2000" b="1" dirty="0" smtClean="0">
                <a:latin typeface="Times New Roman" pitchFamily="18" charset="0"/>
              </a:rPr>
              <a:t>7125 </a:t>
            </a:r>
          </a:p>
          <a:p>
            <a:pPr marL="292100" indent="-292100" eaLnBrk="0" hangingPunct="0">
              <a:buClr>
                <a:schemeClr val="tx1"/>
              </a:buClr>
              <a:buFont typeface="Wingdings" pitchFamily="2" charset="2"/>
              <a:buChar char="Ø"/>
            </a:pPr>
            <a:r>
              <a:rPr lang="en-US" sz="2000" b="1" dirty="0" smtClean="0">
                <a:latin typeface="Times New Roman" pitchFamily="18" charset="0"/>
              </a:rPr>
              <a:t>OP </a:t>
            </a:r>
            <a:r>
              <a:rPr lang="en-US" sz="2000" b="1" dirty="0">
                <a:latin typeface="Times New Roman" pitchFamily="18" charset="0"/>
              </a:rPr>
              <a:t>Area -- East Coast, Gulf of Mexico and Caribbean     </a:t>
            </a:r>
          </a:p>
          <a:p>
            <a:pPr marL="292100" indent="-292100" eaLnBrk="0" hangingPunct="0">
              <a:buClr>
                <a:schemeClr val="tx1"/>
              </a:buClr>
              <a:buFont typeface="Wingdings" pitchFamily="2" charset="2"/>
              <a:buChar char="Ø"/>
            </a:pPr>
            <a:r>
              <a:rPr lang="en-US" sz="2000" b="1" dirty="0">
                <a:latin typeface="Times New Roman" pitchFamily="18" charset="0"/>
              </a:rPr>
              <a:t>400 – 600 SNM Per Year  </a:t>
            </a:r>
          </a:p>
          <a:p>
            <a:pPr marL="292100" indent="-292100" eaLnBrk="0" hangingPunct="0">
              <a:buClr>
                <a:schemeClr val="tx1"/>
              </a:buClr>
              <a:buFont typeface="Wingdings" pitchFamily="2" charset="2"/>
              <a:buChar char="Ø"/>
            </a:pPr>
            <a:r>
              <a:rPr lang="en-US" sz="2000" b="1" dirty="0">
                <a:latin typeface="Times New Roman" pitchFamily="18" charset="0"/>
              </a:rPr>
              <a:t>Ship Outfitted to Tow SSS   </a:t>
            </a:r>
          </a:p>
          <a:p>
            <a:pPr marL="292100" indent="-292100" eaLnBrk="0" hangingPunct="0">
              <a:buClr>
                <a:schemeClr val="tx1"/>
              </a:buClr>
              <a:buFont typeface="Wingdings" pitchFamily="2" charset="2"/>
              <a:buChar char="Ø"/>
            </a:pPr>
            <a:r>
              <a:rPr lang="en-US" sz="2000" b="1" dirty="0">
                <a:latin typeface="Times New Roman" pitchFamily="18" charset="0"/>
              </a:rPr>
              <a:t>Personnel Complement - 33   </a:t>
            </a:r>
          </a:p>
        </p:txBody>
      </p:sp>
      <p:sp>
        <p:nvSpPr>
          <p:cNvPr id="285703" name="Text Box 7"/>
          <p:cNvSpPr txBox="1">
            <a:spLocks noChangeArrowheads="1"/>
          </p:cNvSpPr>
          <p:nvPr/>
        </p:nvSpPr>
        <p:spPr bwMode="auto">
          <a:xfrm>
            <a:off x="228600" y="1752600"/>
            <a:ext cx="3962400" cy="581025"/>
          </a:xfrm>
          <a:prstGeom prst="rect">
            <a:avLst/>
          </a:prstGeom>
          <a:solidFill>
            <a:schemeClr val="bg1"/>
          </a:solidFill>
          <a:ln w="9525">
            <a:noFill/>
            <a:miter lim="800000"/>
            <a:headEnd/>
            <a:tailEnd/>
          </a:ln>
          <a:effectLst/>
        </p:spPr>
        <p:txBody>
          <a:bodyPr>
            <a:spAutoFit/>
          </a:bodyPr>
          <a:lstStyle/>
          <a:p>
            <a:pPr>
              <a:spcBef>
                <a:spcPct val="50000"/>
              </a:spcBef>
            </a:pPr>
            <a:r>
              <a:rPr lang="en-US" sz="1600" b="1">
                <a:latin typeface="Times New Roman" pitchFamily="18" charset="0"/>
              </a:rPr>
              <a:t>THOMAS JEFFERSON Norfolk, VA --	      1992 (2003 to NOAA)</a:t>
            </a:r>
          </a:p>
        </p:txBody>
      </p:sp>
      <p:sp>
        <p:nvSpPr>
          <p:cNvPr id="285704" name="Rectangle 8"/>
          <p:cNvSpPr>
            <a:spLocks noChangeArrowheads="1"/>
          </p:cNvSpPr>
          <p:nvPr/>
        </p:nvSpPr>
        <p:spPr bwMode="auto">
          <a:xfrm>
            <a:off x="0" y="1295400"/>
            <a:ext cx="9144000" cy="76200"/>
          </a:xfrm>
          <a:prstGeom prst="rect">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p:spPr>
        <p:txBody>
          <a:bodyPr wrap="none" anchor="ctr"/>
          <a:lstStyle/>
          <a:p>
            <a:endParaRPr lang="en-US"/>
          </a:p>
        </p:txBody>
      </p:sp>
      <p:pic>
        <p:nvPicPr>
          <p:cNvPr id="285705" name="Picture 9" descr="TJaerial"/>
          <p:cNvPicPr>
            <a:picLocks noChangeAspect="1" noChangeArrowheads="1"/>
          </p:cNvPicPr>
          <p:nvPr/>
        </p:nvPicPr>
        <p:blipFill>
          <a:blip r:embed="rId2" cstate="email"/>
          <a:srcRect/>
          <a:stretch>
            <a:fillRect/>
          </a:stretch>
        </p:blipFill>
        <p:spPr bwMode="auto">
          <a:xfrm>
            <a:off x="-228600" y="2590800"/>
            <a:ext cx="4800600" cy="3840163"/>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990600" y="152400"/>
            <a:ext cx="184150" cy="519113"/>
          </a:xfrm>
          <a:prstGeom prst="rect">
            <a:avLst/>
          </a:prstGeom>
          <a:noFill/>
          <a:ln w="9525">
            <a:noFill/>
            <a:miter lim="800000"/>
            <a:headEnd/>
            <a:tailEnd/>
          </a:ln>
          <a:effectLst/>
        </p:spPr>
        <p:txBody>
          <a:bodyPr wrap="none">
            <a:spAutoFit/>
          </a:bodyPr>
          <a:lstStyle/>
          <a:p>
            <a:pPr eaLnBrk="0" hangingPunct="0"/>
            <a:endParaRPr lang="en-US" sz="2800">
              <a:latin typeface="Times New Roman" pitchFamily="18" charset="0"/>
            </a:endParaRPr>
          </a:p>
        </p:txBody>
      </p:sp>
      <p:sp>
        <p:nvSpPr>
          <p:cNvPr id="268291" name="Rectangle 3"/>
          <p:cNvSpPr>
            <a:spLocks noGrp="1" noChangeArrowheads="1"/>
          </p:cNvSpPr>
          <p:nvPr>
            <p:ph type="title" idx="4294967295"/>
          </p:nvPr>
        </p:nvSpPr>
        <p:spPr>
          <a:xfrm>
            <a:off x="304800" y="184150"/>
            <a:ext cx="8458200" cy="1066800"/>
          </a:xfrm>
          <a:effectLst>
            <a:outerShdw dist="35921" dir="2700000" algn="ctr" rotWithShape="0">
              <a:schemeClr val="bg2"/>
            </a:outerShdw>
          </a:effectLst>
        </p:spPr>
        <p:txBody>
          <a:bodyPr/>
          <a:lstStyle/>
          <a:p>
            <a:r>
              <a:rPr lang="en-US" sz="3600" b="1">
                <a:solidFill>
                  <a:schemeClr val="accent2"/>
                </a:solidFill>
                <a:effectLst>
                  <a:outerShdw blurRad="38100" dist="38100" dir="2700000" algn="tl">
                    <a:srgbClr val="000000"/>
                  </a:outerShdw>
                </a:effectLst>
              </a:rPr>
              <a:t>NOAA’s Hydrographic Data Acquisition Resources</a:t>
            </a:r>
          </a:p>
        </p:txBody>
      </p:sp>
      <p:sp>
        <p:nvSpPr>
          <p:cNvPr id="268292" name="Text Box 4"/>
          <p:cNvSpPr txBox="1">
            <a:spLocks noChangeArrowheads="1"/>
          </p:cNvSpPr>
          <p:nvPr/>
        </p:nvSpPr>
        <p:spPr bwMode="auto">
          <a:xfrm>
            <a:off x="95250" y="5715000"/>
            <a:ext cx="8932863" cy="733425"/>
          </a:xfrm>
          <a:prstGeom prst="rect">
            <a:avLst/>
          </a:prstGeom>
          <a:noFill/>
          <a:ln w="9525">
            <a:noFill/>
            <a:miter lim="800000"/>
            <a:headEnd/>
            <a:tailEnd/>
          </a:ln>
          <a:effectLst/>
        </p:spPr>
        <p:txBody>
          <a:bodyPr>
            <a:spAutoFit/>
          </a:bodyPr>
          <a:lstStyle/>
          <a:p>
            <a:pPr algn="ctr">
              <a:lnSpc>
                <a:spcPct val="75000"/>
              </a:lnSpc>
            </a:pPr>
            <a:r>
              <a:rPr lang="en-US" sz="2800" b="1">
                <a:latin typeface="Times New Roman" pitchFamily="18" charset="0"/>
              </a:rPr>
              <a:t>Contract surveys contribute over 50% of </a:t>
            </a:r>
          </a:p>
          <a:p>
            <a:pPr algn="ctr">
              <a:lnSpc>
                <a:spcPct val="75000"/>
              </a:lnSpc>
            </a:pPr>
            <a:r>
              <a:rPr lang="en-US" sz="2800" b="1">
                <a:latin typeface="Times New Roman" pitchFamily="18" charset="0"/>
              </a:rPr>
              <a:t>data acquisition (Approx. $25M per year)</a:t>
            </a:r>
          </a:p>
        </p:txBody>
      </p:sp>
      <p:pic>
        <p:nvPicPr>
          <p:cNvPr id="268293" name="Picture 5" descr="contsrvsm"/>
          <p:cNvPicPr>
            <a:picLocks noChangeAspect="1" noChangeArrowheads="1"/>
          </p:cNvPicPr>
          <p:nvPr/>
        </p:nvPicPr>
        <p:blipFill>
          <a:blip r:embed="rId3" cstate="email"/>
          <a:srcRect/>
          <a:stretch>
            <a:fillRect/>
          </a:stretch>
        </p:blipFill>
        <p:spPr bwMode="auto">
          <a:xfrm>
            <a:off x="304800" y="1981200"/>
            <a:ext cx="4191000" cy="3429000"/>
          </a:xfrm>
          <a:prstGeom prst="rect">
            <a:avLst/>
          </a:prstGeom>
          <a:noFill/>
          <a:ln w="9525">
            <a:solidFill>
              <a:schemeClr val="tx1"/>
            </a:solidFill>
            <a:miter lim="800000"/>
            <a:headEnd/>
            <a:tailEnd/>
          </a:ln>
        </p:spPr>
      </p:pic>
      <p:pic>
        <p:nvPicPr>
          <p:cNvPr id="268294" name="Picture 6" descr="LIDAR"/>
          <p:cNvPicPr>
            <a:picLocks noChangeAspect="1" noChangeArrowheads="1"/>
          </p:cNvPicPr>
          <p:nvPr/>
        </p:nvPicPr>
        <p:blipFill>
          <a:blip r:embed="rId4" cstate="email"/>
          <a:srcRect/>
          <a:stretch>
            <a:fillRect/>
          </a:stretch>
        </p:blipFill>
        <p:spPr bwMode="auto">
          <a:xfrm>
            <a:off x="4800600" y="1981200"/>
            <a:ext cx="4114800" cy="3432175"/>
          </a:xfrm>
          <a:prstGeom prst="rect">
            <a:avLst/>
          </a:prstGeom>
          <a:noFill/>
          <a:ln w="9525">
            <a:solidFill>
              <a:schemeClr val="tx1"/>
            </a:solidFill>
            <a:miter lim="800000"/>
            <a:headEnd/>
            <a:tailEnd/>
          </a:ln>
        </p:spPr>
      </p:pic>
      <p:sp>
        <p:nvSpPr>
          <p:cNvPr id="268295" name="Text Box 7"/>
          <p:cNvSpPr txBox="1">
            <a:spLocks noChangeArrowheads="1"/>
          </p:cNvSpPr>
          <p:nvPr/>
        </p:nvSpPr>
        <p:spPr bwMode="auto">
          <a:xfrm>
            <a:off x="8682038" y="6524625"/>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sp>
        <p:nvSpPr>
          <p:cNvPr id="268296" name="Rectangle 8"/>
          <p:cNvSpPr>
            <a:spLocks noChangeArrowheads="1"/>
          </p:cNvSpPr>
          <p:nvPr/>
        </p:nvSpPr>
        <p:spPr bwMode="auto">
          <a:xfrm>
            <a:off x="0" y="1447800"/>
            <a:ext cx="9144000" cy="76200"/>
          </a:xfrm>
          <a:prstGeom prst="rect">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304800" y="304800"/>
            <a:ext cx="8458200" cy="1311275"/>
          </a:xfrm>
          <a:prstGeom prst="rect">
            <a:avLst/>
          </a:prstGeom>
          <a:noFill/>
          <a:ln w="38100">
            <a:noFill/>
            <a:miter lim="800000"/>
            <a:headEnd/>
            <a:tailEnd/>
          </a:ln>
          <a:effectLst>
            <a:outerShdw dist="35921" dir="2700000" algn="ctr" rotWithShape="0">
              <a:schemeClr val="bg2"/>
            </a:outerShdw>
          </a:effectLst>
        </p:spPr>
        <p:txBody>
          <a:bodyPr>
            <a:spAutoFit/>
          </a:bodyPr>
          <a:lstStyle/>
          <a:p>
            <a:pPr algn="ctr" eaLnBrk="0" hangingPunct="0">
              <a:spcBef>
                <a:spcPct val="50000"/>
              </a:spcBef>
            </a:pPr>
            <a:r>
              <a:rPr lang="en-US" sz="4000" b="1">
                <a:solidFill>
                  <a:schemeClr val="accent2"/>
                </a:solidFill>
                <a:latin typeface="Times New Roman" pitchFamily="18" charset="0"/>
              </a:rPr>
              <a:t>Hydrographic Survey Firms Currently On Contract for NOAA</a:t>
            </a:r>
          </a:p>
        </p:txBody>
      </p:sp>
      <p:sp>
        <p:nvSpPr>
          <p:cNvPr id="281603" name="Text Box 3"/>
          <p:cNvSpPr txBox="1">
            <a:spLocks noChangeArrowheads="1"/>
          </p:cNvSpPr>
          <p:nvPr/>
        </p:nvSpPr>
        <p:spPr bwMode="auto">
          <a:xfrm>
            <a:off x="609600" y="2133600"/>
            <a:ext cx="8534400" cy="4401205"/>
          </a:xfrm>
          <a:prstGeom prst="rect">
            <a:avLst/>
          </a:prstGeom>
          <a:noFill/>
          <a:ln w="38100">
            <a:noFill/>
            <a:miter lim="800000"/>
            <a:headEnd/>
            <a:tailEnd/>
          </a:ln>
          <a:effectLst/>
        </p:spPr>
        <p:txBody>
          <a:bodyPr wrap="square">
            <a:spAutoFit/>
          </a:bodyPr>
          <a:lstStyle/>
          <a:p>
            <a:pPr marL="228600" indent="-228600" eaLnBrk="0" hangingPunct="0">
              <a:spcBef>
                <a:spcPct val="50000"/>
              </a:spcBef>
              <a:buFontTx/>
              <a:buChar char="•"/>
            </a:pPr>
            <a:r>
              <a:rPr lang="en-US" sz="2800" b="1" dirty="0" err="1">
                <a:latin typeface="Times New Roman" pitchFamily="18" charset="0"/>
              </a:rPr>
              <a:t>Fugro</a:t>
            </a:r>
            <a:r>
              <a:rPr lang="en-US" sz="2800" b="1" dirty="0">
                <a:latin typeface="Times New Roman" pitchFamily="18" charset="0"/>
              </a:rPr>
              <a:t> </a:t>
            </a:r>
            <a:r>
              <a:rPr lang="en-US" sz="2800" b="1" dirty="0" err="1" smtClean="0">
                <a:latin typeface="Times New Roman" pitchFamily="18" charset="0"/>
              </a:rPr>
              <a:t>Pelagos</a:t>
            </a:r>
            <a:r>
              <a:rPr lang="en-US" sz="2800" b="1" dirty="0" smtClean="0">
                <a:latin typeface="Times New Roman" pitchFamily="18" charset="0"/>
              </a:rPr>
              <a:t> – </a:t>
            </a:r>
            <a:r>
              <a:rPr lang="en-US" sz="2800" b="1" dirty="0" err="1" smtClean="0">
                <a:latin typeface="Times New Roman" pitchFamily="18" charset="0"/>
              </a:rPr>
              <a:t>Fugro</a:t>
            </a:r>
            <a:r>
              <a:rPr lang="en-US" sz="2800" b="1" dirty="0" smtClean="0">
                <a:latin typeface="Times New Roman" pitchFamily="18" charset="0"/>
              </a:rPr>
              <a:t> LADS</a:t>
            </a:r>
            <a:endParaRPr lang="en-US" sz="2800" b="1" dirty="0">
              <a:latin typeface="Times New Roman" pitchFamily="18" charset="0"/>
            </a:endParaRPr>
          </a:p>
          <a:p>
            <a:pPr marL="228600" indent="-228600" eaLnBrk="0" hangingPunct="0">
              <a:spcBef>
                <a:spcPct val="50000"/>
              </a:spcBef>
              <a:buFontTx/>
              <a:buChar char="•"/>
            </a:pPr>
            <a:r>
              <a:rPr lang="en-US" sz="2800" b="1" dirty="0">
                <a:latin typeface="Times New Roman" pitchFamily="18" charset="0"/>
              </a:rPr>
              <a:t>C &amp; C Technologies</a:t>
            </a:r>
            <a:endParaRPr lang="en-US" sz="2000" b="1" dirty="0">
              <a:latin typeface="Times New Roman" pitchFamily="18" charset="0"/>
            </a:endParaRPr>
          </a:p>
          <a:p>
            <a:pPr marL="228600" indent="-228600" eaLnBrk="0" hangingPunct="0">
              <a:spcBef>
                <a:spcPct val="50000"/>
              </a:spcBef>
              <a:buFontTx/>
              <a:buChar char="•"/>
            </a:pPr>
            <a:r>
              <a:rPr lang="en-US" sz="2800" b="1" dirty="0">
                <a:latin typeface="Times New Roman" pitchFamily="18" charset="0"/>
              </a:rPr>
              <a:t>SAIC</a:t>
            </a:r>
            <a:endParaRPr lang="en-US" sz="2000" b="1" dirty="0">
              <a:latin typeface="Times New Roman" pitchFamily="18" charset="0"/>
            </a:endParaRPr>
          </a:p>
          <a:p>
            <a:pPr marL="228600" indent="-228600" eaLnBrk="0" hangingPunct="0">
              <a:spcBef>
                <a:spcPct val="50000"/>
              </a:spcBef>
              <a:buFontTx/>
              <a:buChar char="•"/>
            </a:pPr>
            <a:r>
              <a:rPr lang="en-US" sz="2800" b="1" dirty="0" err="1">
                <a:latin typeface="Times New Roman" pitchFamily="18" charset="0"/>
              </a:rPr>
              <a:t>TerraSond</a:t>
            </a:r>
            <a:endParaRPr lang="en-US" sz="2000" b="1" dirty="0">
              <a:latin typeface="Times New Roman" pitchFamily="18" charset="0"/>
            </a:endParaRPr>
          </a:p>
          <a:p>
            <a:pPr marL="228600" indent="-228600" eaLnBrk="0" hangingPunct="0">
              <a:spcBef>
                <a:spcPct val="50000"/>
              </a:spcBef>
              <a:buFontTx/>
              <a:buChar char="•"/>
            </a:pPr>
            <a:r>
              <a:rPr lang="en-US" sz="2800" b="1" dirty="0">
                <a:latin typeface="Times New Roman" pitchFamily="18" charset="0"/>
              </a:rPr>
              <a:t>David Evans &amp; Associates</a:t>
            </a:r>
            <a:endParaRPr lang="en-US" sz="2000" b="1" dirty="0">
              <a:latin typeface="Times New Roman" pitchFamily="18" charset="0"/>
            </a:endParaRPr>
          </a:p>
          <a:p>
            <a:pPr marL="228600" indent="-228600" eaLnBrk="0" hangingPunct="0">
              <a:spcBef>
                <a:spcPct val="50000"/>
              </a:spcBef>
              <a:buFontTx/>
              <a:buChar char="•"/>
            </a:pPr>
            <a:r>
              <a:rPr lang="en-US" sz="2800" b="1" dirty="0" smtClean="0">
                <a:latin typeface="Times New Roman" pitchFamily="18" charset="0"/>
              </a:rPr>
              <a:t>OSI</a:t>
            </a:r>
          </a:p>
          <a:p>
            <a:pPr marL="228600" indent="-228600" eaLnBrk="0" hangingPunct="0">
              <a:spcBef>
                <a:spcPct val="50000"/>
              </a:spcBef>
              <a:buFontTx/>
              <a:buChar char="•"/>
            </a:pPr>
            <a:r>
              <a:rPr lang="en-US" sz="2800" b="1" dirty="0" smtClean="0">
                <a:latin typeface="Times New Roman" pitchFamily="18" charset="0"/>
              </a:rPr>
              <a:t>Williamson and Assoc.</a:t>
            </a:r>
            <a:endParaRPr lang="en-US" sz="2800" b="1" dirty="0">
              <a:latin typeface="Times New Roman" pitchFamily="18" charset="0"/>
            </a:endParaRPr>
          </a:p>
        </p:txBody>
      </p:sp>
      <p:sp>
        <p:nvSpPr>
          <p:cNvPr id="281605" name="Text Box 5"/>
          <p:cNvSpPr txBox="1">
            <a:spLocks noChangeArrowheads="1"/>
          </p:cNvSpPr>
          <p:nvPr/>
        </p:nvSpPr>
        <p:spPr bwMode="auto">
          <a:xfrm>
            <a:off x="8721725" y="6546850"/>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sp>
        <p:nvSpPr>
          <p:cNvPr id="281606" name="Rectangle 6"/>
          <p:cNvSpPr>
            <a:spLocks noChangeArrowheads="1"/>
          </p:cNvSpPr>
          <p:nvPr/>
        </p:nvSpPr>
        <p:spPr bwMode="auto">
          <a:xfrm>
            <a:off x="0" y="1905000"/>
            <a:ext cx="9144000" cy="76200"/>
          </a:xfrm>
          <a:prstGeom prst="rect">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Line 2"/>
          <p:cNvSpPr>
            <a:spLocks noChangeShapeType="1"/>
          </p:cNvSpPr>
          <p:nvPr/>
        </p:nvSpPr>
        <p:spPr bwMode="auto">
          <a:xfrm flipH="1">
            <a:off x="5562600" y="3082925"/>
            <a:ext cx="0" cy="1946275"/>
          </a:xfrm>
          <a:prstGeom prst="line">
            <a:avLst/>
          </a:prstGeom>
          <a:noFill/>
          <a:ln w="9525">
            <a:solidFill>
              <a:schemeClr val="tx1"/>
            </a:solidFill>
            <a:round/>
            <a:headEnd/>
            <a:tailEnd/>
          </a:ln>
          <a:effectLst/>
        </p:spPr>
        <p:txBody>
          <a:bodyPr/>
          <a:lstStyle/>
          <a:p>
            <a:endParaRPr lang="en-US"/>
          </a:p>
        </p:txBody>
      </p:sp>
      <p:sp>
        <p:nvSpPr>
          <p:cNvPr id="249859" name="Line 3"/>
          <p:cNvSpPr>
            <a:spLocks noChangeShapeType="1"/>
          </p:cNvSpPr>
          <p:nvPr/>
        </p:nvSpPr>
        <p:spPr bwMode="auto">
          <a:xfrm>
            <a:off x="7904163" y="3087688"/>
            <a:ext cx="0" cy="3124200"/>
          </a:xfrm>
          <a:prstGeom prst="line">
            <a:avLst/>
          </a:prstGeom>
          <a:noFill/>
          <a:ln w="9525">
            <a:solidFill>
              <a:schemeClr val="tx1"/>
            </a:solidFill>
            <a:round/>
            <a:headEnd/>
            <a:tailEnd/>
          </a:ln>
          <a:effectLst/>
        </p:spPr>
        <p:txBody>
          <a:bodyPr/>
          <a:lstStyle/>
          <a:p>
            <a:endParaRPr lang="en-US"/>
          </a:p>
        </p:txBody>
      </p:sp>
      <p:sp>
        <p:nvSpPr>
          <p:cNvPr id="249860" name="Line 4"/>
          <p:cNvSpPr>
            <a:spLocks noChangeShapeType="1"/>
          </p:cNvSpPr>
          <p:nvPr/>
        </p:nvSpPr>
        <p:spPr bwMode="auto">
          <a:xfrm flipH="1">
            <a:off x="3200400" y="1577975"/>
            <a:ext cx="33338" cy="4137025"/>
          </a:xfrm>
          <a:prstGeom prst="line">
            <a:avLst/>
          </a:prstGeom>
          <a:noFill/>
          <a:ln w="9525">
            <a:solidFill>
              <a:schemeClr val="tx1"/>
            </a:solidFill>
            <a:round/>
            <a:headEnd/>
            <a:tailEnd/>
          </a:ln>
          <a:effectLst/>
        </p:spPr>
        <p:txBody>
          <a:bodyPr/>
          <a:lstStyle/>
          <a:p>
            <a:endParaRPr lang="en-US"/>
          </a:p>
        </p:txBody>
      </p:sp>
      <p:sp>
        <p:nvSpPr>
          <p:cNvPr id="249861" name="Line 5"/>
          <p:cNvSpPr>
            <a:spLocks noChangeShapeType="1"/>
          </p:cNvSpPr>
          <p:nvPr/>
        </p:nvSpPr>
        <p:spPr bwMode="auto">
          <a:xfrm>
            <a:off x="990600" y="3076575"/>
            <a:ext cx="0" cy="3248025"/>
          </a:xfrm>
          <a:prstGeom prst="line">
            <a:avLst/>
          </a:prstGeom>
          <a:noFill/>
          <a:ln w="9525">
            <a:solidFill>
              <a:schemeClr val="tx1"/>
            </a:solidFill>
            <a:round/>
            <a:headEnd/>
            <a:tailEnd/>
          </a:ln>
          <a:effectLst/>
        </p:spPr>
        <p:txBody>
          <a:bodyPr/>
          <a:lstStyle/>
          <a:p>
            <a:endParaRPr lang="en-US"/>
          </a:p>
        </p:txBody>
      </p:sp>
      <p:sp>
        <p:nvSpPr>
          <p:cNvPr id="249862" name="Text Box 6"/>
          <p:cNvSpPr txBox="1">
            <a:spLocks noChangeArrowheads="1"/>
          </p:cNvSpPr>
          <p:nvPr/>
        </p:nvSpPr>
        <p:spPr bwMode="auto">
          <a:xfrm>
            <a:off x="2495550" y="369888"/>
            <a:ext cx="4038600" cy="557212"/>
          </a:xfrm>
          <a:prstGeom prst="rect">
            <a:avLst/>
          </a:prstGeom>
          <a:solidFill>
            <a:srgbClr val="99CCFF"/>
          </a:solidFill>
          <a:ln w="38100">
            <a:solidFill>
              <a:schemeClr val="tx1"/>
            </a:solidFill>
            <a:miter lim="800000"/>
            <a:headEnd/>
            <a:tailEnd/>
          </a:ln>
          <a:effectLst/>
        </p:spPr>
        <p:txBody>
          <a:bodyPr>
            <a:spAutoFit/>
          </a:bodyPr>
          <a:lstStyle/>
          <a:p>
            <a:pPr algn="ctr">
              <a:spcBef>
                <a:spcPct val="50000"/>
              </a:spcBef>
            </a:pPr>
            <a:r>
              <a:rPr lang="en-US" sz="2800" b="1">
                <a:latin typeface="ChelthmITC Bk BT" pitchFamily="18" charset="0"/>
              </a:rPr>
              <a:t>Office of Coast Survey</a:t>
            </a:r>
          </a:p>
        </p:txBody>
      </p:sp>
      <p:sp>
        <p:nvSpPr>
          <p:cNvPr id="249863" name="Line 7"/>
          <p:cNvSpPr>
            <a:spLocks noChangeShapeType="1"/>
          </p:cNvSpPr>
          <p:nvPr/>
        </p:nvSpPr>
        <p:spPr bwMode="auto">
          <a:xfrm>
            <a:off x="990600" y="1590675"/>
            <a:ext cx="6934200" cy="9525"/>
          </a:xfrm>
          <a:prstGeom prst="line">
            <a:avLst/>
          </a:prstGeom>
          <a:noFill/>
          <a:ln w="38100">
            <a:solidFill>
              <a:schemeClr val="tx1"/>
            </a:solidFill>
            <a:round/>
            <a:headEnd/>
            <a:tailEnd/>
          </a:ln>
          <a:effectLst/>
        </p:spPr>
        <p:txBody>
          <a:bodyPr/>
          <a:lstStyle/>
          <a:p>
            <a:endParaRPr lang="en-US"/>
          </a:p>
        </p:txBody>
      </p:sp>
      <p:sp>
        <p:nvSpPr>
          <p:cNvPr id="249864" name="Text Box 8"/>
          <p:cNvSpPr txBox="1">
            <a:spLocks noChangeArrowheads="1"/>
          </p:cNvSpPr>
          <p:nvPr/>
        </p:nvSpPr>
        <p:spPr bwMode="auto">
          <a:xfrm>
            <a:off x="265113" y="2590800"/>
            <a:ext cx="1390650" cy="495300"/>
          </a:xfrm>
          <a:prstGeom prst="rect">
            <a:avLst/>
          </a:prstGeom>
          <a:noFill/>
          <a:ln w="38100">
            <a:solidFill>
              <a:schemeClr val="tx1"/>
            </a:solidFill>
            <a:miter lim="800000"/>
            <a:headEnd/>
            <a:tailEnd/>
          </a:ln>
          <a:effectLst/>
        </p:spPr>
        <p:txBody>
          <a:bodyPr>
            <a:spAutoFit/>
          </a:bodyPr>
          <a:lstStyle/>
          <a:p>
            <a:pPr algn="ctr">
              <a:spcBef>
                <a:spcPct val="50000"/>
              </a:spcBef>
            </a:pPr>
            <a:r>
              <a:rPr lang="en-US" sz="1200" b="1">
                <a:latin typeface="ChelthmITC Bk BT" pitchFamily="18" charset="0"/>
              </a:rPr>
              <a:t>Marine Chart Division</a:t>
            </a:r>
          </a:p>
        </p:txBody>
      </p:sp>
      <p:sp>
        <p:nvSpPr>
          <p:cNvPr id="249865" name="Text Box 9"/>
          <p:cNvSpPr txBox="1">
            <a:spLocks noChangeArrowheads="1"/>
          </p:cNvSpPr>
          <p:nvPr/>
        </p:nvSpPr>
        <p:spPr bwMode="auto">
          <a:xfrm>
            <a:off x="2057400" y="1981200"/>
            <a:ext cx="2209800" cy="619125"/>
          </a:xfrm>
          <a:prstGeom prst="rect">
            <a:avLst/>
          </a:prstGeom>
          <a:solidFill>
            <a:srgbClr val="66FFCC"/>
          </a:solidFill>
          <a:ln w="38100">
            <a:solidFill>
              <a:schemeClr val="tx1"/>
            </a:solidFill>
            <a:miter lim="800000"/>
            <a:headEnd/>
            <a:tailEnd/>
          </a:ln>
          <a:effectLst/>
        </p:spPr>
        <p:txBody>
          <a:bodyPr>
            <a:spAutoFit/>
          </a:bodyPr>
          <a:lstStyle/>
          <a:p>
            <a:pPr algn="ctr">
              <a:spcBef>
                <a:spcPct val="50000"/>
              </a:spcBef>
            </a:pPr>
            <a:r>
              <a:rPr lang="en-US" sz="1600" b="1">
                <a:effectLst>
                  <a:outerShdw blurRad="38100" dist="38100" dir="2700000" algn="tl">
                    <a:srgbClr val="FFFFFF"/>
                  </a:outerShdw>
                </a:effectLst>
                <a:latin typeface="ChelthmITC Bk BT" pitchFamily="18" charset="0"/>
              </a:rPr>
              <a:t>Hydrographic Surveys Division</a:t>
            </a:r>
          </a:p>
        </p:txBody>
      </p:sp>
      <p:sp>
        <p:nvSpPr>
          <p:cNvPr id="249866" name="Text Box 10"/>
          <p:cNvSpPr txBox="1">
            <a:spLocks noChangeArrowheads="1"/>
          </p:cNvSpPr>
          <p:nvPr/>
        </p:nvSpPr>
        <p:spPr bwMode="auto">
          <a:xfrm>
            <a:off x="6873875" y="2584450"/>
            <a:ext cx="2114550" cy="495300"/>
          </a:xfrm>
          <a:prstGeom prst="rect">
            <a:avLst/>
          </a:prstGeom>
          <a:noFill/>
          <a:ln w="38100">
            <a:solidFill>
              <a:schemeClr val="tx1"/>
            </a:solidFill>
            <a:miter lim="800000"/>
            <a:headEnd/>
            <a:tailEnd/>
          </a:ln>
          <a:effectLst/>
        </p:spPr>
        <p:txBody>
          <a:bodyPr>
            <a:spAutoFit/>
          </a:bodyPr>
          <a:lstStyle/>
          <a:p>
            <a:pPr algn="ctr">
              <a:spcBef>
                <a:spcPct val="50000"/>
              </a:spcBef>
            </a:pPr>
            <a:r>
              <a:rPr lang="en-US" sz="1200" b="1">
                <a:latin typeface="ChelthmITC Bk BT" pitchFamily="18" charset="0"/>
              </a:rPr>
              <a:t>Coast Survey Development Laboratory</a:t>
            </a:r>
          </a:p>
        </p:txBody>
      </p:sp>
      <p:sp>
        <p:nvSpPr>
          <p:cNvPr id="249867" name="Text Box 11"/>
          <p:cNvSpPr txBox="1">
            <a:spLocks noChangeArrowheads="1"/>
          </p:cNvSpPr>
          <p:nvPr/>
        </p:nvSpPr>
        <p:spPr bwMode="auto">
          <a:xfrm>
            <a:off x="4800600" y="2590800"/>
            <a:ext cx="1600200" cy="495300"/>
          </a:xfrm>
          <a:prstGeom prst="rect">
            <a:avLst/>
          </a:prstGeom>
          <a:noFill/>
          <a:ln w="38100">
            <a:solidFill>
              <a:schemeClr val="tx1"/>
            </a:solidFill>
            <a:miter lim="800000"/>
            <a:headEnd/>
            <a:tailEnd/>
          </a:ln>
          <a:effectLst/>
        </p:spPr>
        <p:txBody>
          <a:bodyPr>
            <a:spAutoFit/>
          </a:bodyPr>
          <a:lstStyle/>
          <a:p>
            <a:pPr algn="ctr">
              <a:spcBef>
                <a:spcPct val="50000"/>
              </a:spcBef>
            </a:pPr>
            <a:r>
              <a:rPr lang="en-US" sz="1200" b="1">
                <a:latin typeface="ChelthmITC Bk BT" pitchFamily="18" charset="0"/>
              </a:rPr>
              <a:t>Navigation Services Division</a:t>
            </a:r>
          </a:p>
        </p:txBody>
      </p:sp>
      <p:sp>
        <p:nvSpPr>
          <p:cNvPr id="249868" name="Line 12"/>
          <p:cNvSpPr>
            <a:spLocks noChangeShapeType="1"/>
          </p:cNvSpPr>
          <p:nvPr/>
        </p:nvSpPr>
        <p:spPr bwMode="auto">
          <a:xfrm flipH="1">
            <a:off x="3232150" y="1598613"/>
            <a:ext cx="1588" cy="384175"/>
          </a:xfrm>
          <a:prstGeom prst="line">
            <a:avLst/>
          </a:prstGeom>
          <a:noFill/>
          <a:ln w="38100">
            <a:solidFill>
              <a:schemeClr val="tx1"/>
            </a:solidFill>
            <a:round/>
            <a:headEnd/>
            <a:tailEnd/>
          </a:ln>
          <a:effectLst/>
        </p:spPr>
        <p:txBody>
          <a:bodyPr/>
          <a:lstStyle/>
          <a:p>
            <a:endParaRPr lang="en-US"/>
          </a:p>
        </p:txBody>
      </p:sp>
      <p:sp>
        <p:nvSpPr>
          <p:cNvPr id="249869" name="Line 13"/>
          <p:cNvSpPr>
            <a:spLocks noChangeShapeType="1"/>
          </p:cNvSpPr>
          <p:nvPr/>
        </p:nvSpPr>
        <p:spPr bwMode="auto">
          <a:xfrm>
            <a:off x="5570538" y="1587500"/>
            <a:ext cx="7937" cy="1014413"/>
          </a:xfrm>
          <a:prstGeom prst="line">
            <a:avLst/>
          </a:prstGeom>
          <a:noFill/>
          <a:ln w="38100">
            <a:solidFill>
              <a:schemeClr val="tx1"/>
            </a:solidFill>
            <a:round/>
            <a:headEnd/>
            <a:tailEnd/>
          </a:ln>
          <a:effectLst/>
        </p:spPr>
        <p:txBody>
          <a:bodyPr/>
          <a:lstStyle/>
          <a:p>
            <a:endParaRPr lang="en-US"/>
          </a:p>
        </p:txBody>
      </p:sp>
      <p:pic>
        <p:nvPicPr>
          <p:cNvPr id="249870" name="Picture 14" descr="noaalogo1"/>
          <p:cNvPicPr>
            <a:picLocks noChangeAspect="1" noChangeArrowheads="1"/>
          </p:cNvPicPr>
          <p:nvPr/>
        </p:nvPicPr>
        <p:blipFill>
          <a:blip r:embed="rId3" cstate="email"/>
          <a:srcRect/>
          <a:stretch>
            <a:fillRect/>
          </a:stretch>
        </p:blipFill>
        <p:spPr bwMode="auto">
          <a:xfrm>
            <a:off x="209550" y="141288"/>
            <a:ext cx="762000" cy="762000"/>
          </a:xfrm>
          <a:prstGeom prst="rect">
            <a:avLst/>
          </a:prstGeom>
          <a:noFill/>
        </p:spPr>
      </p:pic>
      <p:sp>
        <p:nvSpPr>
          <p:cNvPr id="249871" name="Text Box 15" descr="Parchment"/>
          <p:cNvSpPr txBox="1">
            <a:spLocks noChangeArrowheads="1"/>
          </p:cNvSpPr>
          <p:nvPr/>
        </p:nvSpPr>
        <p:spPr bwMode="auto">
          <a:xfrm>
            <a:off x="152400" y="3430588"/>
            <a:ext cx="1652588" cy="293687"/>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Raster/Paper Charts</a:t>
            </a:r>
          </a:p>
        </p:txBody>
      </p:sp>
      <p:sp>
        <p:nvSpPr>
          <p:cNvPr id="249872" name="Text Box 16" descr="Parchment"/>
          <p:cNvSpPr txBox="1">
            <a:spLocks noChangeArrowheads="1"/>
          </p:cNvSpPr>
          <p:nvPr/>
        </p:nvSpPr>
        <p:spPr bwMode="auto">
          <a:xfrm>
            <a:off x="66675" y="4027488"/>
            <a:ext cx="1828800" cy="476250"/>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Electronic Navigational Charts (ENC)</a:t>
            </a:r>
          </a:p>
        </p:txBody>
      </p:sp>
      <p:sp>
        <p:nvSpPr>
          <p:cNvPr id="249873" name="Text Box 17" descr="Parchment"/>
          <p:cNvSpPr txBox="1">
            <a:spLocks noChangeArrowheads="1"/>
          </p:cNvSpPr>
          <p:nvPr/>
        </p:nvSpPr>
        <p:spPr bwMode="auto">
          <a:xfrm>
            <a:off x="119063" y="6259513"/>
            <a:ext cx="1676400" cy="476250"/>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Quality Assurance, Plans &amp; Standards</a:t>
            </a:r>
          </a:p>
        </p:txBody>
      </p:sp>
      <p:sp>
        <p:nvSpPr>
          <p:cNvPr id="249874" name="Text Box 18" descr="Parchment"/>
          <p:cNvSpPr txBox="1">
            <a:spLocks noChangeArrowheads="1"/>
          </p:cNvSpPr>
          <p:nvPr/>
        </p:nvSpPr>
        <p:spPr bwMode="auto">
          <a:xfrm>
            <a:off x="428625" y="5627688"/>
            <a:ext cx="1108075" cy="293687"/>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spcBef>
                <a:spcPct val="50000"/>
              </a:spcBef>
            </a:pPr>
            <a:r>
              <a:rPr lang="en-US" sz="1200">
                <a:latin typeface="Times New Roman" pitchFamily="18" charset="0"/>
              </a:rPr>
              <a:t>Nautical Data</a:t>
            </a:r>
          </a:p>
        </p:txBody>
      </p:sp>
      <p:sp>
        <p:nvSpPr>
          <p:cNvPr id="249875" name="Text Box 19" descr="Parchment"/>
          <p:cNvSpPr txBox="1">
            <a:spLocks noChangeArrowheads="1"/>
          </p:cNvSpPr>
          <p:nvPr/>
        </p:nvSpPr>
        <p:spPr bwMode="auto">
          <a:xfrm>
            <a:off x="141288" y="4822825"/>
            <a:ext cx="1676400" cy="476250"/>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Critical Corrections Update Service</a:t>
            </a:r>
          </a:p>
        </p:txBody>
      </p:sp>
      <p:sp>
        <p:nvSpPr>
          <p:cNvPr id="249876" name="Text Box 20"/>
          <p:cNvSpPr txBox="1">
            <a:spLocks noChangeArrowheads="1"/>
          </p:cNvSpPr>
          <p:nvPr/>
        </p:nvSpPr>
        <p:spPr bwMode="auto">
          <a:xfrm>
            <a:off x="2536825" y="2895600"/>
            <a:ext cx="1371600" cy="536575"/>
          </a:xfrm>
          <a:prstGeom prst="rect">
            <a:avLst/>
          </a:prstGeom>
          <a:solidFill>
            <a:schemeClr val="bg1"/>
          </a:solidFill>
          <a:ln w="19050">
            <a:solidFill>
              <a:schemeClr val="tx1"/>
            </a:solidFill>
            <a:miter lim="800000"/>
            <a:headEnd/>
            <a:tailEnd/>
          </a:ln>
          <a:effectLst/>
        </p:spPr>
        <p:txBody>
          <a:bodyPr>
            <a:spAutoFit/>
          </a:bodyPr>
          <a:lstStyle/>
          <a:p>
            <a:pPr algn="ctr">
              <a:spcBef>
                <a:spcPct val="50000"/>
              </a:spcBef>
            </a:pPr>
            <a:r>
              <a:rPr lang="en-US" b="1">
                <a:latin typeface="Times New Roman" pitchFamily="18" charset="0"/>
              </a:rPr>
              <a:t>Operations Branch</a:t>
            </a:r>
          </a:p>
        </p:txBody>
      </p:sp>
      <p:sp>
        <p:nvSpPr>
          <p:cNvPr id="249877" name="Text Box 21"/>
          <p:cNvSpPr txBox="1">
            <a:spLocks noChangeArrowheads="1"/>
          </p:cNvSpPr>
          <p:nvPr/>
        </p:nvSpPr>
        <p:spPr bwMode="auto">
          <a:xfrm>
            <a:off x="2514600" y="5715000"/>
            <a:ext cx="1371600" cy="1023938"/>
          </a:xfrm>
          <a:prstGeom prst="rect">
            <a:avLst/>
          </a:prstGeom>
          <a:solidFill>
            <a:schemeClr val="bg1"/>
          </a:solidFill>
          <a:ln w="19050">
            <a:solidFill>
              <a:schemeClr val="tx1"/>
            </a:solidFill>
            <a:miter lim="800000"/>
            <a:headEnd/>
            <a:tailEnd/>
          </a:ln>
          <a:effectLst/>
        </p:spPr>
        <p:txBody>
          <a:bodyPr>
            <a:spAutoFit/>
          </a:bodyPr>
          <a:lstStyle/>
          <a:p>
            <a:pPr algn="ctr">
              <a:spcBef>
                <a:spcPct val="50000"/>
              </a:spcBef>
            </a:pPr>
            <a:r>
              <a:rPr lang="en-US" b="1">
                <a:latin typeface="Times New Roman" pitchFamily="18" charset="0"/>
              </a:rPr>
              <a:t>Pacific Hydrographic Branch (PHB)</a:t>
            </a:r>
          </a:p>
          <a:p>
            <a:pPr algn="ctr">
              <a:spcBef>
                <a:spcPct val="50000"/>
              </a:spcBef>
            </a:pPr>
            <a:r>
              <a:rPr lang="en-US" sz="1200">
                <a:latin typeface="Times New Roman" pitchFamily="18" charset="0"/>
              </a:rPr>
              <a:t>Seattle, WA</a:t>
            </a:r>
          </a:p>
        </p:txBody>
      </p:sp>
      <p:sp>
        <p:nvSpPr>
          <p:cNvPr id="249878" name="Text Box 22"/>
          <p:cNvSpPr txBox="1">
            <a:spLocks noChangeArrowheads="1"/>
          </p:cNvSpPr>
          <p:nvPr/>
        </p:nvSpPr>
        <p:spPr bwMode="auto">
          <a:xfrm>
            <a:off x="2514600" y="4419600"/>
            <a:ext cx="1371600" cy="1023938"/>
          </a:xfrm>
          <a:prstGeom prst="rect">
            <a:avLst/>
          </a:prstGeom>
          <a:solidFill>
            <a:schemeClr val="bg1"/>
          </a:solidFill>
          <a:ln w="19050">
            <a:solidFill>
              <a:schemeClr val="tx1"/>
            </a:solidFill>
            <a:miter lim="800000"/>
            <a:headEnd/>
            <a:tailEnd/>
          </a:ln>
          <a:effectLst/>
        </p:spPr>
        <p:txBody>
          <a:bodyPr>
            <a:spAutoFit/>
          </a:bodyPr>
          <a:lstStyle/>
          <a:p>
            <a:pPr algn="ctr">
              <a:spcBef>
                <a:spcPct val="50000"/>
              </a:spcBef>
            </a:pPr>
            <a:r>
              <a:rPr lang="en-US" b="1">
                <a:latin typeface="Times New Roman" pitchFamily="18" charset="0"/>
              </a:rPr>
              <a:t>Atlantic Hydrographic Branch (AHB)</a:t>
            </a:r>
          </a:p>
          <a:p>
            <a:pPr algn="ctr">
              <a:spcBef>
                <a:spcPct val="50000"/>
              </a:spcBef>
            </a:pPr>
            <a:r>
              <a:rPr lang="en-US" sz="1200">
                <a:latin typeface="Times New Roman" pitchFamily="18" charset="0"/>
              </a:rPr>
              <a:t>Norfolk, VA</a:t>
            </a:r>
          </a:p>
        </p:txBody>
      </p:sp>
      <p:sp>
        <p:nvSpPr>
          <p:cNvPr id="249879" name="Text Box 23"/>
          <p:cNvSpPr txBox="1">
            <a:spLocks noChangeArrowheads="1"/>
          </p:cNvSpPr>
          <p:nvPr/>
        </p:nvSpPr>
        <p:spPr bwMode="auto">
          <a:xfrm>
            <a:off x="2362200" y="3629025"/>
            <a:ext cx="1676400" cy="536575"/>
          </a:xfrm>
          <a:prstGeom prst="rect">
            <a:avLst/>
          </a:prstGeom>
          <a:solidFill>
            <a:schemeClr val="bg1"/>
          </a:solidFill>
          <a:ln w="19050">
            <a:solidFill>
              <a:schemeClr val="tx1"/>
            </a:solidFill>
            <a:miter lim="800000"/>
            <a:headEnd/>
            <a:tailEnd/>
          </a:ln>
          <a:effectLst/>
        </p:spPr>
        <p:txBody>
          <a:bodyPr>
            <a:spAutoFit/>
          </a:bodyPr>
          <a:lstStyle/>
          <a:p>
            <a:pPr algn="ctr">
              <a:spcBef>
                <a:spcPct val="50000"/>
              </a:spcBef>
            </a:pPr>
            <a:r>
              <a:rPr lang="en-US" b="1">
                <a:latin typeface="Times New Roman" pitchFamily="18" charset="0"/>
              </a:rPr>
              <a:t>Data Acquisition &amp; Control Branch</a:t>
            </a:r>
          </a:p>
        </p:txBody>
      </p:sp>
      <p:sp>
        <p:nvSpPr>
          <p:cNvPr id="249880" name="Text Box 24" descr="Parchment"/>
          <p:cNvSpPr txBox="1">
            <a:spLocks noChangeArrowheads="1"/>
          </p:cNvSpPr>
          <p:nvPr/>
        </p:nvSpPr>
        <p:spPr bwMode="auto">
          <a:xfrm>
            <a:off x="4900613" y="4933950"/>
            <a:ext cx="1295400" cy="476250"/>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Navigation Response</a:t>
            </a:r>
          </a:p>
        </p:txBody>
      </p:sp>
      <p:sp>
        <p:nvSpPr>
          <p:cNvPr id="249881" name="Text Box 25" descr="Parchment"/>
          <p:cNvSpPr txBox="1">
            <a:spLocks noChangeArrowheads="1"/>
          </p:cNvSpPr>
          <p:nvPr/>
        </p:nvSpPr>
        <p:spPr bwMode="auto">
          <a:xfrm>
            <a:off x="4800600" y="4162425"/>
            <a:ext cx="1524000" cy="293688"/>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Customer Affairs</a:t>
            </a:r>
          </a:p>
        </p:txBody>
      </p:sp>
      <p:sp>
        <p:nvSpPr>
          <p:cNvPr id="249882" name="Text Box 26" descr="Parchment"/>
          <p:cNvSpPr txBox="1">
            <a:spLocks noChangeArrowheads="1"/>
          </p:cNvSpPr>
          <p:nvPr/>
        </p:nvSpPr>
        <p:spPr bwMode="auto">
          <a:xfrm>
            <a:off x="5029200" y="3429000"/>
            <a:ext cx="1066800" cy="293688"/>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Coast Pilot</a:t>
            </a:r>
          </a:p>
        </p:txBody>
      </p:sp>
      <p:sp>
        <p:nvSpPr>
          <p:cNvPr id="249883" name="Text Box 27" descr="Parchment"/>
          <p:cNvSpPr txBox="1">
            <a:spLocks noChangeArrowheads="1"/>
          </p:cNvSpPr>
          <p:nvPr/>
        </p:nvSpPr>
        <p:spPr bwMode="auto">
          <a:xfrm>
            <a:off x="7186613" y="4648200"/>
            <a:ext cx="1395412" cy="841375"/>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Cartographic &amp; Geospatial Technology Programs</a:t>
            </a:r>
          </a:p>
        </p:txBody>
      </p:sp>
      <p:sp>
        <p:nvSpPr>
          <p:cNvPr id="249884" name="Text Box 28" descr="Parchment"/>
          <p:cNvSpPr txBox="1">
            <a:spLocks noChangeArrowheads="1"/>
          </p:cNvSpPr>
          <p:nvPr/>
        </p:nvSpPr>
        <p:spPr bwMode="auto">
          <a:xfrm>
            <a:off x="7034213" y="5845175"/>
            <a:ext cx="1689100" cy="476250"/>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Marine Modeling &amp; Analysis Programs</a:t>
            </a:r>
          </a:p>
        </p:txBody>
      </p:sp>
      <p:sp>
        <p:nvSpPr>
          <p:cNvPr id="249885" name="Text Box 29" descr="Parchment"/>
          <p:cNvSpPr txBox="1">
            <a:spLocks noChangeArrowheads="1"/>
          </p:cNvSpPr>
          <p:nvPr/>
        </p:nvSpPr>
        <p:spPr bwMode="auto">
          <a:xfrm>
            <a:off x="7162800" y="3429000"/>
            <a:ext cx="1447800" cy="841375"/>
          </a:xfrm>
          <a:prstGeom prst="rect">
            <a:avLst/>
          </a:prstGeom>
          <a:blipFill dpi="0" rotWithShape="0">
            <a:blip r:embed="rId4" cstate="email"/>
            <a:srcRect/>
            <a:tile tx="0" ty="0" sx="100000" sy="100000" flip="none" algn="tl"/>
          </a:blipFill>
          <a:ln w="19050">
            <a:solidFill>
              <a:schemeClr val="tx1"/>
            </a:solidFill>
            <a:miter lim="800000"/>
            <a:headEnd/>
            <a:tailEnd/>
          </a:ln>
          <a:effectLst/>
        </p:spPr>
        <p:txBody>
          <a:bodyPr>
            <a:spAutoFit/>
          </a:bodyPr>
          <a:lstStyle/>
          <a:p>
            <a:pPr algn="ctr">
              <a:spcBef>
                <a:spcPct val="50000"/>
              </a:spcBef>
            </a:pPr>
            <a:r>
              <a:rPr lang="en-US" sz="1200">
                <a:latin typeface="Times New Roman" pitchFamily="18" charset="0"/>
              </a:rPr>
              <a:t>Hydrographic Systems &amp; Technology Programs</a:t>
            </a:r>
          </a:p>
        </p:txBody>
      </p:sp>
      <p:pic>
        <p:nvPicPr>
          <p:cNvPr id="249886" name="Picture 30" descr="NCS logo copy"/>
          <p:cNvPicPr>
            <a:picLocks noChangeAspect="1" noChangeArrowheads="1"/>
          </p:cNvPicPr>
          <p:nvPr/>
        </p:nvPicPr>
        <p:blipFill>
          <a:blip r:embed="rId5" cstate="email"/>
          <a:srcRect/>
          <a:stretch>
            <a:fillRect/>
          </a:stretch>
        </p:blipFill>
        <p:spPr bwMode="auto">
          <a:xfrm>
            <a:off x="8175625" y="217488"/>
            <a:ext cx="758825" cy="758825"/>
          </a:xfrm>
          <a:prstGeom prst="rect">
            <a:avLst/>
          </a:prstGeom>
          <a:noFill/>
          <a:ln w="9525">
            <a:noFill/>
            <a:miter lim="800000"/>
            <a:headEnd/>
            <a:tailEnd/>
          </a:ln>
        </p:spPr>
      </p:pic>
      <p:sp>
        <p:nvSpPr>
          <p:cNvPr id="249887" name="Text Box 31"/>
          <p:cNvSpPr txBox="1">
            <a:spLocks noChangeArrowheads="1"/>
          </p:cNvSpPr>
          <p:nvPr/>
        </p:nvSpPr>
        <p:spPr bwMode="auto">
          <a:xfrm>
            <a:off x="4703763" y="1089025"/>
            <a:ext cx="3352800" cy="312738"/>
          </a:xfrm>
          <a:prstGeom prst="rect">
            <a:avLst/>
          </a:prstGeom>
          <a:noFill/>
          <a:ln w="38100">
            <a:solidFill>
              <a:schemeClr val="tx1"/>
            </a:solidFill>
            <a:miter lim="800000"/>
            <a:headEnd/>
            <a:tailEnd/>
          </a:ln>
          <a:effectLst/>
        </p:spPr>
        <p:txBody>
          <a:bodyPr>
            <a:spAutoFit/>
          </a:bodyPr>
          <a:lstStyle/>
          <a:p>
            <a:pPr algn="ctr">
              <a:spcBef>
                <a:spcPct val="50000"/>
              </a:spcBef>
            </a:pPr>
            <a:r>
              <a:rPr lang="en-US" sz="1200">
                <a:latin typeface="ChelthmITC Bk BT" pitchFamily="18" charset="0"/>
              </a:rPr>
              <a:t>Program Planning &amp; Management Staff</a:t>
            </a:r>
          </a:p>
        </p:txBody>
      </p:sp>
      <p:sp>
        <p:nvSpPr>
          <p:cNvPr id="249888" name="Line 32"/>
          <p:cNvSpPr>
            <a:spLocks noChangeShapeType="1"/>
          </p:cNvSpPr>
          <p:nvPr/>
        </p:nvSpPr>
        <p:spPr bwMode="auto">
          <a:xfrm flipH="1">
            <a:off x="4476750" y="1270000"/>
            <a:ext cx="228600" cy="0"/>
          </a:xfrm>
          <a:prstGeom prst="line">
            <a:avLst/>
          </a:prstGeom>
          <a:noFill/>
          <a:ln w="38100">
            <a:solidFill>
              <a:schemeClr val="tx1"/>
            </a:solidFill>
            <a:round/>
            <a:headEnd/>
            <a:tailEnd/>
          </a:ln>
          <a:effectLst/>
        </p:spPr>
        <p:txBody>
          <a:bodyPr/>
          <a:lstStyle/>
          <a:p>
            <a:endParaRPr lang="en-US"/>
          </a:p>
        </p:txBody>
      </p:sp>
      <p:sp>
        <p:nvSpPr>
          <p:cNvPr id="249889" name="Line 33"/>
          <p:cNvSpPr>
            <a:spLocks noChangeShapeType="1"/>
          </p:cNvSpPr>
          <p:nvPr/>
        </p:nvSpPr>
        <p:spPr bwMode="auto">
          <a:xfrm>
            <a:off x="7924800" y="1587500"/>
            <a:ext cx="0" cy="1003300"/>
          </a:xfrm>
          <a:prstGeom prst="line">
            <a:avLst/>
          </a:prstGeom>
          <a:noFill/>
          <a:ln w="38100">
            <a:solidFill>
              <a:schemeClr val="tx1"/>
            </a:solidFill>
            <a:round/>
            <a:headEnd/>
            <a:tailEnd/>
          </a:ln>
          <a:effectLst/>
        </p:spPr>
        <p:txBody>
          <a:bodyPr/>
          <a:lstStyle/>
          <a:p>
            <a:endParaRPr lang="en-US"/>
          </a:p>
        </p:txBody>
      </p:sp>
      <p:sp>
        <p:nvSpPr>
          <p:cNvPr id="249890" name="Line 34"/>
          <p:cNvSpPr>
            <a:spLocks noChangeShapeType="1"/>
          </p:cNvSpPr>
          <p:nvPr/>
        </p:nvSpPr>
        <p:spPr bwMode="auto">
          <a:xfrm flipH="1">
            <a:off x="979488" y="1587500"/>
            <a:ext cx="3175" cy="985838"/>
          </a:xfrm>
          <a:prstGeom prst="line">
            <a:avLst/>
          </a:prstGeom>
          <a:noFill/>
          <a:ln w="38100">
            <a:solidFill>
              <a:schemeClr val="tx1"/>
            </a:solidFill>
            <a:round/>
            <a:headEnd/>
            <a:tailEnd/>
          </a:ln>
          <a:effectLst/>
        </p:spPr>
        <p:txBody>
          <a:bodyPr/>
          <a:lstStyle/>
          <a:p>
            <a:endParaRPr lang="en-US"/>
          </a:p>
        </p:txBody>
      </p:sp>
      <p:sp>
        <p:nvSpPr>
          <p:cNvPr id="249891" name="Line 35"/>
          <p:cNvSpPr>
            <a:spLocks noChangeShapeType="1"/>
          </p:cNvSpPr>
          <p:nvPr/>
        </p:nvSpPr>
        <p:spPr bwMode="auto">
          <a:xfrm flipH="1">
            <a:off x="4456113" y="923925"/>
            <a:ext cx="1587" cy="663575"/>
          </a:xfrm>
          <a:prstGeom prst="line">
            <a:avLst/>
          </a:prstGeom>
          <a:noFill/>
          <a:ln w="38100">
            <a:solidFill>
              <a:schemeClr val="tx1"/>
            </a:solidFill>
            <a:round/>
            <a:headEnd/>
            <a:tailEnd/>
          </a:ln>
          <a:effectLst/>
        </p:spPr>
        <p:txBody>
          <a:bodyPr/>
          <a:lstStyle/>
          <a:p>
            <a:endParaRPr lang="en-US"/>
          </a:p>
        </p:txBody>
      </p:sp>
      <p:sp>
        <p:nvSpPr>
          <p:cNvPr id="249894" name="Text Box 38"/>
          <p:cNvSpPr txBox="1">
            <a:spLocks noChangeArrowheads="1"/>
          </p:cNvSpPr>
          <p:nvPr/>
        </p:nvSpPr>
        <p:spPr bwMode="auto">
          <a:xfrm>
            <a:off x="4445000" y="2120900"/>
            <a:ext cx="914400" cy="293688"/>
          </a:xfrm>
          <a:prstGeom prst="rect">
            <a:avLst/>
          </a:prstGeom>
          <a:solidFill>
            <a:schemeClr val="bg1"/>
          </a:solidFill>
          <a:ln w="19050">
            <a:solidFill>
              <a:schemeClr val="tx1"/>
            </a:solidFill>
            <a:miter lim="800000"/>
            <a:headEnd/>
            <a:tailEnd/>
          </a:ln>
          <a:effectLst/>
        </p:spPr>
        <p:txBody>
          <a:bodyPr>
            <a:spAutoFit/>
          </a:bodyPr>
          <a:lstStyle/>
          <a:p>
            <a:pPr algn="ctr">
              <a:spcBef>
                <a:spcPct val="50000"/>
              </a:spcBef>
            </a:pPr>
            <a:r>
              <a:rPr lang="en-US" sz="1200" b="1">
                <a:latin typeface="Times New Roman" pitchFamily="18" charset="0"/>
              </a:rPr>
              <a:t>HSD Staff</a:t>
            </a:r>
            <a:r>
              <a:rPr lang="en-US" sz="1200">
                <a:latin typeface="Times New Roman" pitchFamily="18" charset="0"/>
              </a:rPr>
              <a:t>    </a:t>
            </a:r>
          </a:p>
        </p:txBody>
      </p:sp>
      <p:sp>
        <p:nvSpPr>
          <p:cNvPr id="249895" name="Line 39"/>
          <p:cNvSpPr>
            <a:spLocks noChangeShapeType="1"/>
          </p:cNvSpPr>
          <p:nvPr/>
        </p:nvSpPr>
        <p:spPr bwMode="auto">
          <a:xfrm flipV="1">
            <a:off x="4267200" y="2286000"/>
            <a:ext cx="176213" cy="0"/>
          </a:xfrm>
          <a:prstGeom prst="line">
            <a:avLst/>
          </a:prstGeom>
          <a:noFill/>
          <a:ln w="9525">
            <a:solidFill>
              <a:schemeClr val="tx1"/>
            </a:solidFill>
            <a:round/>
            <a:headEnd/>
            <a:tailEnd/>
          </a:ln>
          <a:effectLst/>
        </p:spPr>
        <p:txBody>
          <a:bodyPr/>
          <a:lstStyle/>
          <a:p>
            <a:endParaRPr lang="en-US"/>
          </a:p>
        </p:txBody>
      </p:sp>
      <p:sp>
        <p:nvSpPr>
          <p:cNvPr id="249896" name="Text Box 40"/>
          <p:cNvSpPr txBox="1">
            <a:spLocks noChangeArrowheads="1"/>
          </p:cNvSpPr>
          <p:nvPr/>
        </p:nvSpPr>
        <p:spPr bwMode="auto">
          <a:xfrm>
            <a:off x="8840788" y="6546850"/>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Hydrographic Surveys Division</a:t>
            </a:r>
            <a:endParaRPr lang="en-US" dirty="0"/>
          </a:p>
        </p:txBody>
      </p:sp>
      <p:sp>
        <p:nvSpPr>
          <p:cNvPr id="3" name="Content Placeholder 2"/>
          <p:cNvSpPr>
            <a:spLocks noGrp="1"/>
          </p:cNvSpPr>
          <p:nvPr>
            <p:ph idx="1"/>
          </p:nvPr>
        </p:nvSpPr>
        <p:spPr/>
        <p:txBody>
          <a:bodyPr/>
          <a:lstStyle/>
          <a:p>
            <a:r>
              <a:rPr lang="en-US" dirty="0" smtClean="0"/>
              <a:t>Data Acquisition Arm of OCS</a:t>
            </a:r>
          </a:p>
          <a:p>
            <a:pPr lvl="1"/>
            <a:r>
              <a:rPr lang="en-US" dirty="0" smtClean="0"/>
              <a:t>Plan, manage, support hydrographic operations</a:t>
            </a:r>
          </a:p>
          <a:p>
            <a:pPr lvl="1"/>
            <a:r>
              <a:rPr lang="en-US" dirty="0" smtClean="0"/>
              <a:t>Verify, certify and compile hydrographic data</a:t>
            </a:r>
          </a:p>
          <a:p>
            <a:pPr lvl="1"/>
            <a:r>
              <a:rPr lang="en-US" dirty="0" smtClean="0"/>
              <a:t>Data Stewardship </a:t>
            </a:r>
          </a:p>
          <a:p>
            <a:pPr lvl="2"/>
            <a:r>
              <a:rPr lang="en-US" dirty="0" smtClean="0"/>
              <a:t>(archive and public availability through NGDC)</a:t>
            </a:r>
          </a:p>
          <a:p>
            <a:pPr lvl="1"/>
            <a:r>
              <a:rPr lang="en-US" dirty="0" smtClean="0"/>
              <a:t>Integrated Ocean and Coastal Mapping (IOCM)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800600" y="2209800"/>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27661" name="Text Box 13"/>
          <p:cNvSpPr txBox="1">
            <a:spLocks noChangeArrowheads="1"/>
          </p:cNvSpPr>
          <p:nvPr/>
        </p:nvSpPr>
        <p:spPr bwMode="auto">
          <a:xfrm>
            <a:off x="4724400" y="1524000"/>
            <a:ext cx="4419600" cy="2215991"/>
          </a:xfrm>
          <a:prstGeom prst="rect">
            <a:avLst/>
          </a:prstGeom>
          <a:noFill/>
          <a:ln w="9525">
            <a:noFill/>
            <a:miter lim="800000"/>
            <a:headEnd/>
            <a:tailEnd/>
          </a:ln>
          <a:effectLst/>
        </p:spPr>
        <p:txBody>
          <a:bodyPr>
            <a:spAutoFit/>
          </a:bodyPr>
          <a:lstStyle/>
          <a:p>
            <a:r>
              <a:rPr lang="en-US" sz="1800" b="1" dirty="0" smtClean="0">
                <a:latin typeface="Times New Roman" pitchFamily="18" charset="0"/>
              </a:rPr>
              <a:t>US Exclusive Economic Zone:</a:t>
            </a:r>
          </a:p>
          <a:p>
            <a:r>
              <a:rPr lang="en-US" sz="1800" b="1" dirty="0" smtClean="0">
                <a:latin typeface="Times New Roman" pitchFamily="18" charset="0"/>
              </a:rPr>
              <a:t>	 3.4 million </a:t>
            </a:r>
            <a:r>
              <a:rPr lang="en-US" sz="1800" b="1" dirty="0" err="1" smtClean="0">
                <a:latin typeface="Times New Roman" pitchFamily="18" charset="0"/>
              </a:rPr>
              <a:t>snm</a:t>
            </a:r>
            <a:endParaRPr lang="en-US" sz="1800" b="1" dirty="0" smtClean="0">
              <a:latin typeface="Times New Roman" pitchFamily="18" charset="0"/>
            </a:endParaRPr>
          </a:p>
          <a:p>
            <a:r>
              <a:rPr lang="en-US" sz="1800" b="1" dirty="0" smtClean="0">
                <a:latin typeface="Times New Roman" pitchFamily="18" charset="0"/>
              </a:rPr>
              <a:t>Navigationally Significant Area:  	537,000 </a:t>
            </a:r>
            <a:r>
              <a:rPr lang="en-US" sz="1800" b="1" dirty="0" err="1" smtClean="0">
                <a:latin typeface="Times New Roman" pitchFamily="18" charset="0"/>
              </a:rPr>
              <a:t>snm</a:t>
            </a:r>
            <a:endParaRPr lang="en-US" sz="1800" b="1" dirty="0" smtClean="0">
              <a:latin typeface="Times New Roman" pitchFamily="18" charset="0"/>
            </a:endParaRPr>
          </a:p>
          <a:p>
            <a:r>
              <a:rPr lang="en-US" sz="1800" b="1" dirty="0" smtClean="0">
                <a:latin typeface="Times New Roman" pitchFamily="18" charset="0"/>
              </a:rPr>
              <a:t>Critical Areas:</a:t>
            </a:r>
          </a:p>
          <a:p>
            <a:r>
              <a:rPr lang="en-US" sz="1800" b="1" dirty="0" smtClean="0">
                <a:latin typeface="Times New Roman" pitchFamily="18" charset="0"/>
              </a:rPr>
              <a:t>	1994 </a:t>
            </a:r>
            <a:r>
              <a:rPr lang="en-US" sz="1800" b="1" dirty="0">
                <a:latin typeface="Times New Roman" pitchFamily="18" charset="0"/>
              </a:rPr>
              <a:t>43,000 </a:t>
            </a:r>
            <a:r>
              <a:rPr lang="en-US" sz="1800" b="1" dirty="0" err="1" smtClean="0">
                <a:latin typeface="Times New Roman" pitchFamily="18" charset="0"/>
              </a:rPr>
              <a:t>snm</a:t>
            </a:r>
            <a:endParaRPr lang="en-US" sz="1800" b="1" dirty="0" smtClean="0">
              <a:latin typeface="Times New Roman" pitchFamily="18" charset="0"/>
            </a:endParaRPr>
          </a:p>
          <a:p>
            <a:r>
              <a:rPr lang="en-US" sz="1800" b="1" dirty="0" smtClean="0">
                <a:latin typeface="Times New Roman" pitchFamily="18" charset="0"/>
              </a:rPr>
              <a:t>	2010 ~ 16,000 </a:t>
            </a:r>
            <a:r>
              <a:rPr lang="en-US" sz="1800" b="1" dirty="0" err="1" smtClean="0">
                <a:latin typeface="Times New Roman" pitchFamily="18" charset="0"/>
              </a:rPr>
              <a:t>snm</a:t>
            </a:r>
            <a:endParaRPr lang="en-US" sz="1800" b="1" dirty="0">
              <a:latin typeface="Times New Roman" pitchFamily="18" charset="0"/>
            </a:endParaRPr>
          </a:p>
          <a:p>
            <a:endParaRPr lang="en-US" sz="1200" b="1" dirty="0">
              <a:latin typeface="Times New Roman" pitchFamily="18" charset="0"/>
            </a:endParaRPr>
          </a:p>
        </p:txBody>
      </p:sp>
      <p:graphicFrame>
        <p:nvGraphicFramePr>
          <p:cNvPr id="27663" name="Object 15"/>
          <p:cNvGraphicFramePr>
            <a:graphicFrameLocks noChangeAspect="1"/>
          </p:cNvGraphicFramePr>
          <p:nvPr/>
        </p:nvGraphicFramePr>
        <p:xfrm>
          <a:off x="4724400" y="3810000"/>
          <a:ext cx="4419600" cy="2890837"/>
        </p:xfrm>
        <a:graphic>
          <a:graphicData uri="http://schemas.openxmlformats.org/presentationml/2006/ole">
            <p:oleObj spid="_x0000_s27663" name="Worksheet" r:id="rId4" imgW="5146920" imgH="3366720" progId="Excel.Sheet.8">
              <p:embed/>
            </p:oleObj>
          </a:graphicData>
        </a:graphic>
      </p:graphicFrame>
      <p:sp>
        <p:nvSpPr>
          <p:cNvPr id="27664" name="Text Box 16"/>
          <p:cNvSpPr txBox="1">
            <a:spLocks noChangeArrowheads="1"/>
          </p:cNvSpPr>
          <p:nvPr/>
        </p:nvSpPr>
        <p:spPr bwMode="auto">
          <a:xfrm>
            <a:off x="5562600" y="3505200"/>
            <a:ext cx="2091085" cy="276999"/>
          </a:xfrm>
          <a:prstGeom prst="rect">
            <a:avLst/>
          </a:prstGeom>
          <a:noFill/>
          <a:ln w="9525">
            <a:noFill/>
            <a:miter lim="800000"/>
            <a:headEnd/>
            <a:tailEnd/>
          </a:ln>
          <a:effectLst/>
        </p:spPr>
        <p:txBody>
          <a:bodyPr wrap="none">
            <a:spAutoFit/>
          </a:bodyPr>
          <a:lstStyle/>
          <a:p>
            <a:r>
              <a:rPr lang="en-US" sz="1200" b="1" dirty="0">
                <a:solidFill>
                  <a:srgbClr val="CC0000"/>
                </a:solidFill>
                <a:latin typeface="Times New Roman" pitchFamily="18" charset="0"/>
              </a:rPr>
              <a:t>*</a:t>
            </a:r>
            <a:r>
              <a:rPr lang="en-US" sz="1200" b="1" dirty="0" err="1">
                <a:solidFill>
                  <a:srgbClr val="CC0000"/>
                </a:solidFill>
                <a:latin typeface="Times New Roman" pitchFamily="18" charset="0"/>
              </a:rPr>
              <a:t>snm</a:t>
            </a:r>
            <a:r>
              <a:rPr lang="en-US" sz="1200" b="1" dirty="0">
                <a:solidFill>
                  <a:srgbClr val="CC0000"/>
                </a:solidFill>
                <a:latin typeface="Times New Roman" pitchFamily="18" charset="0"/>
              </a:rPr>
              <a:t> = square nautical miles</a:t>
            </a:r>
          </a:p>
        </p:txBody>
      </p:sp>
      <p:sp>
        <p:nvSpPr>
          <p:cNvPr id="27666" name="Text Box 18"/>
          <p:cNvSpPr txBox="1">
            <a:spLocks noChangeArrowheads="1"/>
          </p:cNvSpPr>
          <p:nvPr/>
        </p:nvSpPr>
        <p:spPr bwMode="auto">
          <a:xfrm>
            <a:off x="8740775" y="6567488"/>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sp>
        <p:nvSpPr>
          <p:cNvPr id="27673" name="Rectangle 25"/>
          <p:cNvSpPr>
            <a:spLocks noGrp="1" noChangeArrowheads="1"/>
          </p:cNvSpPr>
          <p:nvPr>
            <p:ph type="title"/>
          </p:nvPr>
        </p:nvSpPr>
        <p:spPr>
          <a:xfrm>
            <a:off x="685800" y="304800"/>
            <a:ext cx="7772400" cy="1143000"/>
          </a:xfrm>
        </p:spPr>
        <p:txBody>
          <a:bodyPr/>
          <a:lstStyle/>
          <a:p>
            <a:r>
              <a:rPr lang="en-US" sz="3600" b="1"/>
              <a:t>National Hydrographic Survey Priorities</a:t>
            </a:r>
          </a:p>
        </p:txBody>
      </p:sp>
      <p:pic>
        <p:nvPicPr>
          <p:cNvPr id="27677" name="Picture 29"/>
          <p:cNvPicPr>
            <a:picLocks noChangeAspect="1" noChangeArrowheads="1"/>
          </p:cNvPicPr>
          <p:nvPr/>
        </p:nvPicPr>
        <p:blipFill>
          <a:blip r:embed="rId5" cstate="email"/>
          <a:srcRect/>
          <a:stretch>
            <a:fillRect/>
          </a:stretch>
        </p:blipFill>
        <p:spPr bwMode="auto">
          <a:xfrm>
            <a:off x="340517" y="1752600"/>
            <a:ext cx="3755233" cy="49047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7" name="Text Box 5"/>
          <p:cNvSpPr txBox="1">
            <a:spLocks noChangeArrowheads="1"/>
          </p:cNvSpPr>
          <p:nvPr/>
        </p:nvSpPr>
        <p:spPr bwMode="auto">
          <a:xfrm>
            <a:off x="101600" y="98425"/>
            <a:ext cx="7289800" cy="1554163"/>
          </a:xfrm>
          <a:prstGeom prst="rect">
            <a:avLst/>
          </a:prstGeom>
          <a:noFill/>
          <a:ln w="9525">
            <a:noFill/>
            <a:miter lim="800000"/>
            <a:headEnd/>
            <a:tailEnd/>
          </a:ln>
          <a:effectLst>
            <a:outerShdw dist="35921" dir="2700000" algn="ctr" rotWithShape="0">
              <a:schemeClr val="bg2"/>
            </a:outerShdw>
          </a:effectLst>
        </p:spPr>
        <p:txBody>
          <a:bodyPr>
            <a:spAutoFit/>
          </a:bodyPr>
          <a:lstStyle/>
          <a:p>
            <a:r>
              <a:rPr lang="en-US" sz="3200" b="1" dirty="0">
                <a:solidFill>
                  <a:srgbClr val="3333CC"/>
                </a:solidFill>
                <a:effectLst>
                  <a:outerShdw blurRad="38100" dist="38100" dir="2700000" algn="tl">
                    <a:srgbClr val="000000"/>
                  </a:outerShdw>
                </a:effectLst>
                <a:latin typeface="Times New Roman" pitchFamily="18" charset="0"/>
              </a:rPr>
              <a:t>NOAA Hydrographic Survey Priorities Critical, Priority and</a:t>
            </a:r>
          </a:p>
          <a:p>
            <a:r>
              <a:rPr lang="en-US" sz="3200" b="1" dirty="0">
                <a:solidFill>
                  <a:srgbClr val="3333CC"/>
                </a:solidFill>
                <a:effectLst>
                  <a:outerShdw blurRad="38100" dist="38100" dir="2700000" algn="tl">
                    <a:srgbClr val="000000"/>
                  </a:outerShdw>
                </a:effectLst>
                <a:latin typeface="Times New Roman" pitchFamily="18" charset="0"/>
              </a:rPr>
              <a:t>Re-survey Areas</a:t>
            </a:r>
          </a:p>
        </p:txBody>
      </p:sp>
      <p:sp>
        <p:nvSpPr>
          <p:cNvPr id="259078" name="Text Box 6"/>
          <p:cNvSpPr txBox="1">
            <a:spLocks noChangeArrowheads="1"/>
          </p:cNvSpPr>
          <p:nvPr/>
        </p:nvSpPr>
        <p:spPr bwMode="auto">
          <a:xfrm>
            <a:off x="8696325" y="6567488"/>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pic>
        <p:nvPicPr>
          <p:cNvPr id="8" name="Picture 7" descr="EC-Northeast-10.jpg"/>
          <p:cNvPicPr>
            <a:picLocks noChangeAspect="1"/>
          </p:cNvPicPr>
          <p:nvPr/>
        </p:nvPicPr>
        <p:blipFill>
          <a:blip r:embed="rId3" cstate="email"/>
          <a:stretch>
            <a:fillRect/>
          </a:stretch>
        </p:blipFill>
        <p:spPr>
          <a:xfrm>
            <a:off x="4800600" y="990600"/>
            <a:ext cx="4114800" cy="5321809"/>
          </a:xfrm>
          <a:prstGeom prst="rect">
            <a:avLst/>
          </a:prstGeom>
        </p:spPr>
      </p:pic>
      <p:pic>
        <p:nvPicPr>
          <p:cNvPr id="9" name="Picture 8" descr="GC_West_10.jpg"/>
          <p:cNvPicPr>
            <a:picLocks noChangeAspect="1"/>
          </p:cNvPicPr>
          <p:nvPr/>
        </p:nvPicPr>
        <p:blipFill>
          <a:blip r:embed="rId4" cstate="email"/>
          <a:stretch>
            <a:fillRect/>
          </a:stretch>
        </p:blipFill>
        <p:spPr>
          <a:xfrm>
            <a:off x="228600" y="2667000"/>
            <a:ext cx="5068824" cy="391919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Text Box 5"/>
          <p:cNvSpPr txBox="1">
            <a:spLocks noChangeArrowheads="1"/>
          </p:cNvSpPr>
          <p:nvPr/>
        </p:nvSpPr>
        <p:spPr bwMode="auto">
          <a:xfrm>
            <a:off x="620713" y="198438"/>
            <a:ext cx="7848600" cy="609600"/>
          </a:xfrm>
          <a:prstGeom prst="rect">
            <a:avLst/>
          </a:prstGeom>
          <a:noFill/>
          <a:ln w="9525">
            <a:noFill/>
            <a:miter lim="800000"/>
            <a:headEnd/>
            <a:tailEnd/>
          </a:ln>
          <a:effectLst>
            <a:outerShdw dist="35921" dir="2700000" algn="ctr" rotWithShape="0">
              <a:schemeClr val="bg2"/>
            </a:outerShdw>
          </a:effectLst>
        </p:spPr>
        <p:txBody>
          <a:bodyPr>
            <a:spAutoFit/>
          </a:bodyPr>
          <a:lstStyle/>
          <a:p>
            <a:r>
              <a:rPr lang="en-US" sz="3400" b="1">
                <a:solidFill>
                  <a:srgbClr val="3333CC"/>
                </a:solidFill>
                <a:effectLst>
                  <a:outerShdw blurRad="38100" dist="38100" dir="2700000" algn="tl">
                    <a:srgbClr val="000000"/>
                  </a:outerShdw>
                </a:effectLst>
                <a:latin typeface="Times New Roman" pitchFamily="18" charset="0"/>
              </a:rPr>
              <a:t>National Hydrographic Survey Priorities</a:t>
            </a:r>
          </a:p>
        </p:txBody>
      </p:sp>
      <p:sp>
        <p:nvSpPr>
          <p:cNvPr id="149510" name="Text Box 6"/>
          <p:cNvSpPr txBox="1">
            <a:spLocks noChangeArrowheads="1"/>
          </p:cNvSpPr>
          <p:nvPr/>
        </p:nvSpPr>
        <p:spPr bwMode="auto">
          <a:xfrm>
            <a:off x="2209800" y="1143000"/>
            <a:ext cx="4786313" cy="822325"/>
          </a:xfrm>
          <a:prstGeom prst="rect">
            <a:avLst/>
          </a:prstGeom>
          <a:noFill/>
          <a:ln w="9525">
            <a:noFill/>
            <a:miter lim="800000"/>
            <a:headEnd/>
            <a:tailEnd/>
          </a:ln>
          <a:effectLst/>
        </p:spPr>
        <p:txBody>
          <a:bodyPr wrap="none">
            <a:spAutoFit/>
          </a:bodyPr>
          <a:lstStyle/>
          <a:p>
            <a:pPr algn="ctr"/>
            <a:r>
              <a:rPr lang="en-US" sz="2400" b="1">
                <a:latin typeface="Times New Roman" pitchFamily="18" charset="0"/>
              </a:rPr>
              <a:t>Navigationally Significant, Critical,</a:t>
            </a:r>
          </a:p>
          <a:p>
            <a:pPr algn="ctr"/>
            <a:r>
              <a:rPr lang="en-US" sz="2400" b="1">
                <a:latin typeface="Times New Roman" pitchFamily="18" charset="0"/>
              </a:rPr>
              <a:t>and Re-Survey Areas</a:t>
            </a:r>
          </a:p>
        </p:txBody>
      </p:sp>
      <p:sp>
        <p:nvSpPr>
          <p:cNvPr id="149514" name="Rectangle 10"/>
          <p:cNvSpPr>
            <a:spLocks noChangeArrowheads="1"/>
          </p:cNvSpPr>
          <p:nvPr/>
        </p:nvSpPr>
        <p:spPr bwMode="auto">
          <a:xfrm>
            <a:off x="0" y="965200"/>
            <a:ext cx="9144000" cy="76200"/>
          </a:xfrm>
          <a:prstGeom prst="rect">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p:spPr>
        <p:txBody>
          <a:bodyPr wrap="none" anchor="ctr"/>
          <a:lstStyle/>
          <a:p>
            <a:endParaRPr lang="en-US"/>
          </a:p>
        </p:txBody>
      </p:sp>
      <p:sp>
        <p:nvSpPr>
          <p:cNvPr id="149515" name="Text Box 11"/>
          <p:cNvSpPr txBox="1">
            <a:spLocks noChangeArrowheads="1"/>
          </p:cNvSpPr>
          <p:nvPr/>
        </p:nvSpPr>
        <p:spPr bwMode="auto">
          <a:xfrm>
            <a:off x="8721725" y="6546850"/>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pic>
        <p:nvPicPr>
          <p:cNvPr id="7" name="Picture 6" descr="AK-Priorities-10.jpg"/>
          <p:cNvPicPr>
            <a:picLocks noChangeAspect="1"/>
          </p:cNvPicPr>
          <p:nvPr/>
        </p:nvPicPr>
        <p:blipFill>
          <a:blip r:embed="rId3" cstate="email"/>
          <a:stretch>
            <a:fillRect/>
          </a:stretch>
        </p:blipFill>
        <p:spPr>
          <a:xfrm>
            <a:off x="1295400" y="1967845"/>
            <a:ext cx="6324600" cy="489015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Text Box 5"/>
          <p:cNvSpPr txBox="1">
            <a:spLocks noChangeArrowheads="1"/>
          </p:cNvSpPr>
          <p:nvPr/>
        </p:nvSpPr>
        <p:spPr bwMode="auto">
          <a:xfrm>
            <a:off x="620713" y="198438"/>
            <a:ext cx="7848600" cy="609600"/>
          </a:xfrm>
          <a:prstGeom prst="rect">
            <a:avLst/>
          </a:prstGeom>
          <a:noFill/>
          <a:ln w="9525">
            <a:noFill/>
            <a:miter lim="800000"/>
            <a:headEnd/>
            <a:tailEnd/>
          </a:ln>
          <a:effectLst>
            <a:outerShdw dist="35921" dir="2700000" algn="ctr" rotWithShape="0">
              <a:schemeClr val="bg2"/>
            </a:outerShdw>
          </a:effectLst>
        </p:spPr>
        <p:txBody>
          <a:bodyPr>
            <a:spAutoFit/>
          </a:bodyPr>
          <a:lstStyle/>
          <a:p>
            <a:r>
              <a:rPr lang="en-US" sz="3400" b="1">
                <a:solidFill>
                  <a:srgbClr val="3333CC"/>
                </a:solidFill>
                <a:effectLst>
                  <a:outerShdw blurRad="38100" dist="38100" dir="2700000" algn="tl">
                    <a:srgbClr val="000000"/>
                  </a:outerShdw>
                </a:effectLst>
                <a:latin typeface="Times New Roman" pitchFamily="18" charset="0"/>
              </a:rPr>
              <a:t>National Hydrographic Survey Priorities</a:t>
            </a:r>
          </a:p>
        </p:txBody>
      </p:sp>
      <p:sp>
        <p:nvSpPr>
          <p:cNvPr id="149510" name="Text Box 6"/>
          <p:cNvSpPr txBox="1">
            <a:spLocks noChangeArrowheads="1"/>
          </p:cNvSpPr>
          <p:nvPr/>
        </p:nvSpPr>
        <p:spPr bwMode="auto">
          <a:xfrm>
            <a:off x="2772236" y="1143000"/>
            <a:ext cx="3661452" cy="461665"/>
          </a:xfrm>
          <a:prstGeom prst="rect">
            <a:avLst/>
          </a:prstGeom>
          <a:noFill/>
          <a:ln w="9525">
            <a:noFill/>
            <a:miter lim="800000"/>
            <a:headEnd/>
            <a:tailEnd/>
          </a:ln>
          <a:effectLst/>
        </p:spPr>
        <p:txBody>
          <a:bodyPr wrap="none">
            <a:spAutoFit/>
          </a:bodyPr>
          <a:lstStyle/>
          <a:p>
            <a:pPr algn="ctr"/>
            <a:r>
              <a:rPr lang="en-US" sz="2400" b="1" dirty="0" smtClean="0">
                <a:latin typeface="Times New Roman" pitchFamily="18" charset="0"/>
              </a:rPr>
              <a:t>Emerging Arctic Priorities</a:t>
            </a:r>
            <a:endParaRPr lang="en-US" sz="2400" b="1" dirty="0">
              <a:latin typeface="Times New Roman" pitchFamily="18" charset="0"/>
            </a:endParaRPr>
          </a:p>
        </p:txBody>
      </p:sp>
      <p:sp>
        <p:nvSpPr>
          <p:cNvPr id="149514" name="Rectangle 10"/>
          <p:cNvSpPr>
            <a:spLocks noChangeArrowheads="1"/>
          </p:cNvSpPr>
          <p:nvPr/>
        </p:nvSpPr>
        <p:spPr bwMode="auto">
          <a:xfrm>
            <a:off x="0" y="965200"/>
            <a:ext cx="9144000" cy="76200"/>
          </a:xfrm>
          <a:prstGeom prst="rect">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p:spPr>
        <p:txBody>
          <a:bodyPr wrap="none" anchor="ctr"/>
          <a:lstStyle/>
          <a:p>
            <a:endParaRPr lang="en-US"/>
          </a:p>
        </p:txBody>
      </p:sp>
      <p:sp>
        <p:nvSpPr>
          <p:cNvPr id="149515" name="Text Box 11"/>
          <p:cNvSpPr txBox="1">
            <a:spLocks noChangeArrowheads="1"/>
          </p:cNvSpPr>
          <p:nvPr/>
        </p:nvSpPr>
        <p:spPr bwMode="auto">
          <a:xfrm>
            <a:off x="8721725" y="6546850"/>
            <a:ext cx="184150" cy="304800"/>
          </a:xfrm>
          <a:prstGeom prst="rect">
            <a:avLst/>
          </a:prstGeom>
          <a:noFill/>
          <a:ln w="9525">
            <a:noFill/>
            <a:miter lim="800000"/>
            <a:headEnd/>
            <a:tailEnd/>
          </a:ln>
          <a:effectLst/>
        </p:spPr>
        <p:txBody>
          <a:bodyPr wrap="none">
            <a:spAutoFit/>
          </a:bodyPr>
          <a:lstStyle/>
          <a:p>
            <a:endParaRPr lang="en-US" b="1">
              <a:latin typeface="Arial" charset="0"/>
            </a:endParaRPr>
          </a:p>
        </p:txBody>
      </p:sp>
      <p:pic>
        <p:nvPicPr>
          <p:cNvPr id="8" name="Picture 7" descr="NHSP_2010_Final 15.jpg"/>
          <p:cNvPicPr>
            <a:picLocks noChangeAspect="1"/>
          </p:cNvPicPr>
          <p:nvPr/>
        </p:nvPicPr>
        <p:blipFill>
          <a:blip r:embed="rId3" cstate="email"/>
          <a:stretch>
            <a:fillRect/>
          </a:stretch>
        </p:blipFill>
        <p:spPr>
          <a:xfrm>
            <a:off x="1143000" y="1616792"/>
            <a:ext cx="6781800" cy="524120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Bering Straits</a:t>
            </a:r>
            <a:endParaRPr lang="en-US" dirty="0"/>
          </a:p>
        </p:txBody>
      </p:sp>
      <p:pic>
        <p:nvPicPr>
          <p:cNvPr id="6" name="Content Placeholder 5" descr="2010 Bering Coverage Plot.png"/>
          <p:cNvPicPr>
            <a:picLocks noGrp="1" noChangeAspect="1"/>
          </p:cNvPicPr>
          <p:nvPr>
            <p:ph idx="1"/>
          </p:nvPr>
        </p:nvPicPr>
        <p:blipFill>
          <a:blip r:embed="rId2" cstate="email"/>
          <a:stretch>
            <a:fillRect/>
          </a:stretch>
        </p:blipFill>
        <p:spPr>
          <a:xfrm>
            <a:off x="838200" y="1219200"/>
            <a:ext cx="7239000" cy="5465501"/>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1143000"/>
          </a:xfrm>
        </p:spPr>
        <p:txBody>
          <a:bodyPr/>
          <a:lstStyle/>
          <a:p>
            <a:r>
              <a:rPr lang="en-US" dirty="0" smtClean="0"/>
              <a:t>2011 Planned Survey Projects</a:t>
            </a:r>
            <a:endParaRPr lang="en-US" dirty="0"/>
          </a:p>
        </p:txBody>
      </p:sp>
      <p:pic>
        <p:nvPicPr>
          <p:cNvPr id="4" name="Content Placeholder 3" descr="2009 Overview -- AK and Lower 48 (July 2009).png"/>
          <p:cNvPicPr>
            <a:picLocks noGrp="1" noChangeAspect="1"/>
          </p:cNvPicPr>
          <p:nvPr>
            <p:ph idx="1"/>
          </p:nvPr>
        </p:nvPicPr>
        <p:blipFill>
          <a:blip r:embed="rId2" cstate="email"/>
          <a:stretch>
            <a:fillRect/>
          </a:stretch>
        </p:blipFill>
        <p:spPr>
          <a:xfrm>
            <a:off x="762000" y="874000"/>
            <a:ext cx="7744001" cy="5984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0FA4107D7A1E4F95F1EE1A179113C2" ma:contentTypeVersion="0" ma:contentTypeDescription="Create a new document." ma:contentTypeScope="" ma:versionID="36cd3ea7e129ae587eaa6b28d1e674b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6F4135E-E829-40EC-872B-300B556597F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9E11D456-9728-472E-9CAB-58911AD3402F}">
  <ds:schemaRefs>
    <ds:schemaRef ds:uri="http://schemas.microsoft.com/sharepoint/v3/contenttype/forms"/>
  </ds:schemaRefs>
</ds:datastoreItem>
</file>

<file path=customXml/itemProps3.xml><?xml version="1.0" encoding="utf-8"?>
<ds:datastoreItem xmlns:ds="http://schemas.openxmlformats.org/officeDocument/2006/customXml" ds:itemID="{90B09889-C5FB-4ADC-A3F5-324799493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11164</TotalTime>
  <Words>1435</Words>
  <Application>Microsoft Office PowerPoint</Application>
  <PresentationFormat>Letter Paper (8.5x11 in)</PresentationFormat>
  <Paragraphs>129</Paragraphs>
  <Slides>17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Worksheet</vt:lpstr>
      <vt:lpstr>NOAA’s Office of Coast Survey:   Hydrographic Surveys Division  “World Class Hydro Data Delivered On Time”</vt:lpstr>
      <vt:lpstr>Slide 2</vt:lpstr>
      <vt:lpstr>Hydrographic Surveys Division</vt:lpstr>
      <vt:lpstr>National Hydrographic Survey Priorities</vt:lpstr>
      <vt:lpstr>Slide 5</vt:lpstr>
      <vt:lpstr>Slide 6</vt:lpstr>
      <vt:lpstr>Slide 7</vt:lpstr>
      <vt:lpstr>Bering Straits</vt:lpstr>
      <vt:lpstr>2011 Planned Survey Projects</vt:lpstr>
      <vt:lpstr>2011 Planned Survey Projects</vt:lpstr>
      <vt:lpstr>AIS Vessel Traffic </vt:lpstr>
      <vt:lpstr>Slide 12</vt:lpstr>
      <vt:lpstr>Slide 13</vt:lpstr>
      <vt:lpstr>Slide 14</vt:lpstr>
      <vt:lpstr>Slide 15</vt:lpstr>
      <vt:lpstr>NOAA’s Hydrographic Data Acquisition Resources</vt:lpstr>
      <vt:lpstr>Slide 17</vt:lpstr>
    </vt:vector>
  </TitlesOfParts>
  <Company>OCS/NOS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dc:creator>
  <cp:lastModifiedBy>Scott M. Sherman</cp:lastModifiedBy>
  <cp:revision>393</cp:revision>
  <dcterms:created xsi:type="dcterms:W3CDTF">2002-03-23T21:34:28Z</dcterms:created>
  <dcterms:modified xsi:type="dcterms:W3CDTF">2011-04-05T12:12:41Z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0x0101000E0FA4107D7A1E4F95F1EE1A179113C2</vt:lpwstr>
  </property>
</Properties>
</file>